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669" r:id="rId2"/>
    <p:sldMasterId id="2147487291" r:id="rId3"/>
    <p:sldMasterId id="2147487315" r:id="rId4"/>
    <p:sldMasterId id="2147487354" r:id="rId5"/>
  </p:sldMasterIdLst>
  <p:notesMasterIdLst>
    <p:notesMasterId r:id="rId134"/>
  </p:notesMasterIdLst>
  <p:sldIdLst>
    <p:sldId id="590" r:id="rId6"/>
    <p:sldId id="591" r:id="rId7"/>
    <p:sldId id="619" r:id="rId8"/>
    <p:sldId id="618" r:id="rId9"/>
    <p:sldId id="594" r:id="rId10"/>
    <p:sldId id="670" r:id="rId11"/>
    <p:sldId id="288" r:id="rId12"/>
    <p:sldId id="611" r:id="rId13"/>
    <p:sldId id="615" r:id="rId14"/>
    <p:sldId id="596" r:id="rId15"/>
    <p:sldId id="613" r:id="rId16"/>
    <p:sldId id="298" r:id="rId17"/>
    <p:sldId id="445" r:id="rId18"/>
    <p:sldId id="459" r:id="rId19"/>
    <p:sldId id="668" r:id="rId20"/>
    <p:sldId id="289" r:id="rId21"/>
    <p:sldId id="671" r:id="rId22"/>
    <p:sldId id="290" r:id="rId23"/>
    <p:sldId id="395" r:id="rId24"/>
    <p:sldId id="661" r:id="rId25"/>
    <p:sldId id="391" r:id="rId26"/>
    <p:sldId id="291" r:id="rId27"/>
    <p:sldId id="603" r:id="rId28"/>
    <p:sldId id="509" r:id="rId29"/>
    <p:sldId id="669" r:id="rId30"/>
    <p:sldId id="492" r:id="rId31"/>
    <p:sldId id="259" r:id="rId32"/>
    <p:sldId id="660" r:id="rId33"/>
    <p:sldId id="258" r:id="rId34"/>
    <p:sldId id="516" r:id="rId35"/>
    <p:sldId id="521" r:id="rId36"/>
    <p:sldId id="287" r:id="rId37"/>
    <p:sldId id="635" r:id="rId38"/>
    <p:sldId id="662" r:id="rId39"/>
    <p:sldId id="280" r:id="rId40"/>
    <p:sldId id="672" r:id="rId41"/>
    <p:sldId id="634" r:id="rId42"/>
    <p:sldId id="628" r:id="rId43"/>
    <p:sldId id="627" r:id="rId44"/>
    <p:sldId id="472" r:id="rId45"/>
    <p:sldId id="666" r:id="rId46"/>
    <p:sldId id="623" r:id="rId47"/>
    <p:sldId id="514" r:id="rId48"/>
    <p:sldId id="665" r:id="rId49"/>
    <p:sldId id="515" r:id="rId50"/>
    <p:sldId id="633" r:id="rId51"/>
    <p:sldId id="629" r:id="rId52"/>
    <p:sldId id="519" r:id="rId53"/>
    <p:sldId id="602" r:id="rId54"/>
    <p:sldId id="597" r:id="rId55"/>
    <p:sldId id="632" r:id="rId56"/>
    <p:sldId id="663" r:id="rId57"/>
    <p:sldId id="269" r:id="rId58"/>
    <p:sldId id="543" r:id="rId59"/>
    <p:sldId id="604" r:id="rId60"/>
    <p:sldId id="598" r:id="rId61"/>
    <p:sldId id="544" r:id="rId62"/>
    <p:sldId id="673" r:id="rId63"/>
    <p:sldId id="636" r:id="rId64"/>
    <p:sldId id="606" r:id="rId65"/>
    <p:sldId id="637" r:id="rId66"/>
    <p:sldId id="546" r:id="rId67"/>
    <p:sldId id="554" r:id="rId68"/>
    <p:sldId id="664" r:id="rId69"/>
    <p:sldId id="547" r:id="rId70"/>
    <p:sldId id="686" r:id="rId71"/>
    <p:sldId id="638" r:id="rId72"/>
    <p:sldId id="646" r:id="rId73"/>
    <p:sldId id="682" r:id="rId74"/>
    <p:sldId id="493" r:id="rId75"/>
    <p:sldId id="549" r:id="rId76"/>
    <p:sldId id="494" r:id="rId77"/>
    <p:sldId id="701" r:id="rId78"/>
    <p:sldId id="680" r:id="rId79"/>
    <p:sldId id="527" r:id="rId80"/>
    <p:sldId id="644" r:id="rId81"/>
    <p:sldId id="477" r:id="rId82"/>
    <p:sldId id="555" r:id="rId83"/>
    <p:sldId id="651" r:id="rId84"/>
    <p:sldId id="652" r:id="rId85"/>
    <p:sldId id="703" r:id="rId86"/>
    <p:sldId id="522" r:id="rId87"/>
    <p:sldId id="642" r:id="rId88"/>
    <p:sldId id="654" r:id="rId89"/>
    <p:sldId id="687" r:id="rId90"/>
    <p:sldId id="656" r:id="rId91"/>
    <p:sldId id="676" r:id="rId92"/>
    <p:sldId id="675" r:id="rId93"/>
    <p:sldId id="655" r:id="rId94"/>
    <p:sldId id="653" r:id="rId95"/>
    <p:sldId id="526" r:id="rId96"/>
    <p:sldId id="567" r:id="rId97"/>
    <p:sldId id="556" r:id="rId98"/>
    <p:sldId id="568" r:id="rId99"/>
    <p:sldId id="643" r:id="rId100"/>
    <p:sldId id="599" r:id="rId101"/>
    <p:sldId id="692" r:id="rId102"/>
    <p:sldId id="693" r:id="rId103"/>
    <p:sldId id="697" r:id="rId104"/>
    <p:sldId id="561" r:id="rId105"/>
    <p:sldId id="702" r:id="rId106"/>
    <p:sldId id="690" r:id="rId107"/>
    <p:sldId id="688" r:id="rId108"/>
    <p:sldId id="689" r:id="rId109"/>
    <p:sldId id="679" r:id="rId110"/>
    <p:sldId id="683" r:id="rId111"/>
    <p:sldId id="608" r:id="rId112"/>
    <p:sldId id="566" r:id="rId113"/>
    <p:sldId id="685" r:id="rId114"/>
    <p:sldId id="560" r:id="rId115"/>
    <p:sldId id="691" r:id="rId116"/>
    <p:sldId id="557" r:id="rId117"/>
    <p:sldId id="564" r:id="rId118"/>
    <p:sldId id="678" r:id="rId119"/>
    <p:sldId id="681" r:id="rId120"/>
    <p:sldId id="300" r:id="rId121"/>
    <p:sldId id="698" r:id="rId122"/>
    <p:sldId id="589" r:id="rId123"/>
    <p:sldId id="694" r:id="rId124"/>
    <p:sldId id="695" r:id="rId125"/>
    <p:sldId id="700" r:id="rId126"/>
    <p:sldId id="571" r:id="rId127"/>
    <p:sldId id="704" r:id="rId128"/>
    <p:sldId id="588" r:id="rId129"/>
    <p:sldId id="587" r:id="rId130"/>
    <p:sldId id="586" r:id="rId131"/>
    <p:sldId id="577" r:id="rId132"/>
    <p:sldId id="648" r:id="rId133"/>
  </p:sldIdLst>
  <p:sldSz cx="9144000" cy="6858000" type="screen4x3"/>
  <p:notesSz cx="6858000" cy="9144000"/>
  <p:defaultTextStyle>
    <a:defPPr>
      <a:defRPr lang="cs-CZ"/>
    </a:defPPr>
    <a:lvl1pPr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400" kern="1200">
        <a:solidFill>
          <a:schemeClr val="tx1"/>
        </a:solidFill>
        <a:latin typeface="Times New Roman" panose="02020603050405020304" pitchFamily="18" charset="0"/>
        <a:ea typeface="+mn-ea"/>
        <a:cs typeface="+mn-cs"/>
      </a:defRPr>
    </a:lvl5pPr>
    <a:lvl6pPr marL="2286000" algn="l" defTabSz="914400" rtl="0" eaLnBrk="1" latinLnBrk="0" hangingPunct="1">
      <a:defRPr sz="1400" kern="1200">
        <a:solidFill>
          <a:schemeClr val="tx1"/>
        </a:solidFill>
        <a:latin typeface="Times New Roman" panose="02020603050405020304" pitchFamily="18" charset="0"/>
        <a:ea typeface="+mn-ea"/>
        <a:cs typeface="+mn-cs"/>
      </a:defRPr>
    </a:lvl6pPr>
    <a:lvl7pPr marL="2743200" algn="l" defTabSz="914400" rtl="0" eaLnBrk="1" latinLnBrk="0" hangingPunct="1">
      <a:defRPr sz="1400" kern="1200">
        <a:solidFill>
          <a:schemeClr val="tx1"/>
        </a:solidFill>
        <a:latin typeface="Times New Roman" panose="02020603050405020304" pitchFamily="18" charset="0"/>
        <a:ea typeface="+mn-ea"/>
        <a:cs typeface="+mn-cs"/>
      </a:defRPr>
    </a:lvl7pPr>
    <a:lvl8pPr marL="3200400" algn="l" defTabSz="914400" rtl="0" eaLnBrk="1" latinLnBrk="0" hangingPunct="1">
      <a:defRPr sz="1400" kern="1200">
        <a:solidFill>
          <a:schemeClr val="tx1"/>
        </a:solidFill>
        <a:latin typeface="Times New Roman" panose="02020603050405020304" pitchFamily="18" charset="0"/>
        <a:ea typeface="+mn-ea"/>
        <a:cs typeface="+mn-cs"/>
      </a:defRPr>
    </a:lvl8pPr>
    <a:lvl9pPr marL="3657600" algn="l" defTabSz="914400" rtl="0" eaLnBrk="1" latinLnBrk="0" hangingPunct="1">
      <a:defRPr sz="1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živatel systému Windows" initials="Us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00CC00"/>
    <a:srgbClr val="FF66FF"/>
    <a:srgbClr val="CC9900"/>
    <a:srgbClr val="66FFFF"/>
    <a:srgbClr val="FF00FF"/>
    <a:srgbClr val="99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4679" autoAdjust="0"/>
  </p:normalViewPr>
  <p:slideViewPr>
    <p:cSldViewPr>
      <p:cViewPr varScale="1">
        <p:scale>
          <a:sx n="122" d="100"/>
          <a:sy n="122" d="100"/>
        </p:scale>
        <p:origin x="103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3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commentAuthors" Target="commen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p>
        </p:txBody>
      </p:sp>
      <p:sp>
        <p:nvSpPr>
          <p:cNvPr id="911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p>
        </p:txBody>
      </p:sp>
      <p:sp>
        <p:nvSpPr>
          <p:cNvPr id="152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11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911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p>
        </p:txBody>
      </p:sp>
      <p:sp>
        <p:nvSpPr>
          <p:cNvPr id="911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8B8F6F2-F2C8-4AA4-8306-0C4B3CD557E9}" type="slidenum">
              <a:rPr lang="cs-CZ" altLang="cs-CZ"/>
              <a:pPr>
                <a:defRPr/>
              </a:pPr>
              <a:t>‹#›</a:t>
            </a:fld>
            <a:endParaRPr lang="cs-CZ" altLang="cs-CZ"/>
          </a:p>
        </p:txBody>
      </p:sp>
    </p:spTree>
    <p:extLst>
      <p:ext uri="{BB962C8B-B14F-4D97-AF65-F5344CB8AC3E}">
        <p14:creationId xmlns:p14="http://schemas.microsoft.com/office/powerpoint/2010/main" val="8255002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Zástupný symbol pro obrázek snímku 1"/>
          <p:cNvSpPr>
            <a:spLocks noGrp="1" noRot="1" noChangeAspect="1" noTextEdit="1"/>
          </p:cNvSpPr>
          <p:nvPr>
            <p:ph type="sldImg"/>
          </p:nvPr>
        </p:nvSpPr>
        <p:spPr>
          <a:ln/>
        </p:spPr>
      </p:sp>
      <p:sp>
        <p:nvSpPr>
          <p:cNvPr id="171011" name="Zástupný symbol pro poznámky 2"/>
          <p:cNvSpPr>
            <a:spLocks noGrp="1"/>
          </p:cNvSpPr>
          <p:nvPr>
            <p:ph type="body" idx="1"/>
          </p:nvPr>
        </p:nvSpPr>
        <p:spPr>
          <a:noFill/>
        </p:spPr>
        <p:txBody>
          <a:bodyPr/>
          <a:lstStyle/>
          <a:p>
            <a:endParaRPr lang="cs-CZ" altLang="cs-CZ"/>
          </a:p>
        </p:txBody>
      </p:sp>
      <p:sp>
        <p:nvSpPr>
          <p:cNvPr id="171012" name="Zástupný symbol pro číslo snímku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CB62914-1039-4A01-A133-4F6EB9CE51F7}" type="slidenum">
              <a:rPr lang="cs-CZ" altLang="cs-CZ" smtClean="0"/>
              <a:pPr>
                <a:spcBef>
                  <a:spcPct val="0"/>
                </a:spcBef>
              </a:pPr>
              <a:t>18</a:t>
            </a:fld>
            <a:endParaRPr lang="cs-CZ" altLang="cs-CZ"/>
          </a:p>
        </p:txBody>
      </p:sp>
    </p:spTree>
    <p:extLst>
      <p:ext uri="{BB962C8B-B14F-4D97-AF65-F5344CB8AC3E}">
        <p14:creationId xmlns:p14="http://schemas.microsoft.com/office/powerpoint/2010/main" val="599343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F8B8F6F2-F2C8-4AA4-8306-0C4B3CD557E9}" type="slidenum">
              <a:rPr lang="cs-CZ" altLang="cs-CZ" smtClean="0"/>
              <a:pPr>
                <a:defRPr/>
              </a:pPr>
              <a:t>120</a:t>
            </a:fld>
            <a:endParaRPr lang="cs-CZ" altLang="cs-CZ"/>
          </a:p>
        </p:txBody>
      </p:sp>
    </p:spTree>
    <p:extLst>
      <p:ext uri="{BB962C8B-B14F-4D97-AF65-F5344CB8AC3E}">
        <p14:creationId xmlns:p14="http://schemas.microsoft.com/office/powerpoint/2010/main" val="287817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4373C6-4AC0-45BB-A4FD-4D73250C7843}" type="slidenum">
              <a:rPr kumimoji="0" lang="en-US"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endParaRPr lang="cs-CZ" altLang="cs-CZ"/>
          </a:p>
        </p:txBody>
      </p:sp>
    </p:spTree>
    <p:extLst>
      <p:ext uri="{BB962C8B-B14F-4D97-AF65-F5344CB8AC3E}">
        <p14:creationId xmlns:p14="http://schemas.microsoft.com/office/powerpoint/2010/main" val="1473130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A721E1-191F-4EAA-B4CB-3ADAF02DD3D2}" type="slidenum">
              <a:rPr kumimoji="0" lang="en-US"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cs-CZ"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endParaRPr lang="cs-CZ" altLang="cs-CZ"/>
          </a:p>
        </p:txBody>
      </p:sp>
    </p:spTree>
    <p:extLst>
      <p:ext uri="{BB962C8B-B14F-4D97-AF65-F5344CB8AC3E}">
        <p14:creationId xmlns:p14="http://schemas.microsoft.com/office/powerpoint/2010/main" val="58358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F8B8F6F2-F2C8-4AA4-8306-0C4B3CD557E9}" type="slidenum">
              <a:rPr lang="cs-CZ" altLang="cs-CZ" smtClean="0"/>
              <a:pPr>
                <a:defRPr/>
              </a:pPr>
              <a:t>26</a:t>
            </a:fld>
            <a:endParaRPr lang="cs-CZ" altLang="cs-CZ"/>
          </a:p>
        </p:txBody>
      </p:sp>
    </p:spTree>
    <p:extLst>
      <p:ext uri="{BB962C8B-B14F-4D97-AF65-F5344CB8AC3E}">
        <p14:creationId xmlns:p14="http://schemas.microsoft.com/office/powerpoint/2010/main" val="460002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45D61-472C-2FDF-480F-BF30367F8405}"/>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C8911353-2623-BF0F-3739-A0AE1E9EB121}"/>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2BB9C368-34E6-77B3-B7C4-5C9FB437EAC7}"/>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388B5532-08F5-3CE4-CE9C-80389FE89BD8}"/>
              </a:ext>
            </a:extLst>
          </p:cNvPr>
          <p:cNvSpPr>
            <a:spLocks noGrp="1"/>
          </p:cNvSpPr>
          <p:nvPr>
            <p:ph type="sldNum" sz="quarter" idx="5"/>
          </p:nvPr>
        </p:nvSpPr>
        <p:spPr/>
        <p:txBody>
          <a:bodyPr/>
          <a:lstStyle/>
          <a:p>
            <a:pPr>
              <a:defRPr/>
            </a:pPr>
            <a:fld id="{F8B8F6F2-F2C8-4AA4-8306-0C4B3CD557E9}" type="slidenum">
              <a:rPr lang="cs-CZ" altLang="cs-CZ" smtClean="0"/>
              <a:pPr>
                <a:defRPr/>
              </a:pPr>
              <a:t>28</a:t>
            </a:fld>
            <a:endParaRPr lang="cs-CZ" altLang="cs-CZ"/>
          </a:p>
        </p:txBody>
      </p:sp>
    </p:spTree>
    <p:extLst>
      <p:ext uri="{BB962C8B-B14F-4D97-AF65-F5344CB8AC3E}">
        <p14:creationId xmlns:p14="http://schemas.microsoft.com/office/powerpoint/2010/main" val="53545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F8B8F6F2-F2C8-4AA4-8306-0C4B3CD557E9}" type="slidenum">
              <a:rPr lang="cs-CZ" altLang="cs-CZ" smtClean="0"/>
              <a:pPr>
                <a:defRPr/>
              </a:pPr>
              <a:t>42</a:t>
            </a:fld>
            <a:endParaRPr lang="cs-CZ" altLang="cs-CZ"/>
          </a:p>
        </p:txBody>
      </p:sp>
    </p:spTree>
    <p:extLst>
      <p:ext uri="{BB962C8B-B14F-4D97-AF65-F5344CB8AC3E}">
        <p14:creationId xmlns:p14="http://schemas.microsoft.com/office/powerpoint/2010/main" val="208611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F8B8F6F2-F2C8-4AA4-8306-0C4B3CD557E9}" type="slidenum">
              <a:rPr lang="cs-CZ" altLang="cs-CZ" smtClean="0"/>
              <a:pPr>
                <a:defRPr/>
              </a:pPr>
              <a:t>53</a:t>
            </a:fld>
            <a:endParaRPr lang="cs-CZ" altLang="cs-CZ"/>
          </a:p>
        </p:txBody>
      </p:sp>
    </p:spTree>
    <p:extLst>
      <p:ext uri="{BB962C8B-B14F-4D97-AF65-F5344CB8AC3E}">
        <p14:creationId xmlns:p14="http://schemas.microsoft.com/office/powerpoint/2010/main" val="732716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1FBBF-CD22-29A0-A2A2-0D9945A92D8C}"/>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B6AF2164-9E42-9E82-C786-F0B7AC8FC27C}"/>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749235C9-9750-EFFD-C910-3C0EC6A22E26}"/>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id="{3890B57C-D593-6973-8299-BC17827A882E}"/>
              </a:ext>
            </a:extLst>
          </p:cNvPr>
          <p:cNvSpPr>
            <a:spLocks noGrp="1"/>
          </p:cNvSpPr>
          <p:nvPr>
            <p:ph type="sldNum" sz="quarter" idx="5"/>
          </p:nvPr>
        </p:nvSpPr>
        <p:spPr/>
        <p:txBody>
          <a:bodyPr/>
          <a:lstStyle/>
          <a:p>
            <a:pPr>
              <a:defRPr/>
            </a:pPr>
            <a:fld id="{F8B8F6F2-F2C8-4AA4-8306-0C4B3CD557E9}" type="slidenum">
              <a:rPr lang="cs-CZ" altLang="cs-CZ" smtClean="0"/>
              <a:pPr>
                <a:defRPr/>
              </a:pPr>
              <a:t>66</a:t>
            </a:fld>
            <a:endParaRPr lang="cs-CZ" altLang="cs-CZ"/>
          </a:p>
        </p:txBody>
      </p:sp>
    </p:spTree>
    <p:extLst>
      <p:ext uri="{BB962C8B-B14F-4D97-AF65-F5344CB8AC3E}">
        <p14:creationId xmlns:p14="http://schemas.microsoft.com/office/powerpoint/2010/main" val="1642641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F8B8F6F2-F2C8-4AA4-8306-0C4B3CD557E9}" type="slidenum">
              <a:rPr lang="cs-CZ" altLang="cs-CZ" smtClean="0"/>
              <a:pPr>
                <a:defRPr/>
              </a:pPr>
              <a:t>67</a:t>
            </a:fld>
            <a:endParaRPr lang="cs-CZ" altLang="cs-CZ"/>
          </a:p>
        </p:txBody>
      </p:sp>
    </p:spTree>
    <p:extLst>
      <p:ext uri="{BB962C8B-B14F-4D97-AF65-F5344CB8AC3E}">
        <p14:creationId xmlns:p14="http://schemas.microsoft.com/office/powerpoint/2010/main" val="427849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F8B8F6F2-F2C8-4AA4-8306-0C4B3CD557E9}" type="slidenum">
              <a:rPr lang="cs-CZ" altLang="cs-CZ" smtClean="0"/>
              <a:pPr>
                <a:defRPr/>
              </a:pPr>
              <a:t>77</a:t>
            </a:fld>
            <a:endParaRPr lang="cs-CZ" altLang="cs-CZ"/>
          </a:p>
        </p:txBody>
      </p:sp>
    </p:spTree>
    <p:extLst>
      <p:ext uri="{BB962C8B-B14F-4D97-AF65-F5344CB8AC3E}">
        <p14:creationId xmlns:p14="http://schemas.microsoft.com/office/powerpoint/2010/main" val="666972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a:defRPr/>
            </a:pPr>
            <a:fld id="{F8B8F6F2-F2C8-4AA4-8306-0C4B3CD557E9}" type="slidenum">
              <a:rPr lang="cs-CZ" altLang="cs-CZ" smtClean="0"/>
              <a:pPr>
                <a:defRPr/>
              </a:pPr>
              <a:t>103</a:t>
            </a:fld>
            <a:endParaRPr lang="cs-CZ" altLang="cs-CZ"/>
          </a:p>
        </p:txBody>
      </p:sp>
    </p:spTree>
    <p:extLst>
      <p:ext uri="{BB962C8B-B14F-4D97-AF65-F5344CB8AC3E}">
        <p14:creationId xmlns:p14="http://schemas.microsoft.com/office/powerpoint/2010/main" val="3005785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4DC50E17-6D57-4DA9-8128-B7C35CC8E783}" type="slidenum">
              <a:rPr lang="cs-CZ" altLang="cs-CZ"/>
              <a:pPr>
                <a:defRPr/>
              </a:pPr>
              <a:t>‹#›</a:t>
            </a:fld>
            <a:endParaRPr lang="cs-CZ" altLang="cs-CZ"/>
          </a:p>
        </p:txBody>
      </p:sp>
    </p:spTree>
    <p:extLst>
      <p:ext uri="{BB962C8B-B14F-4D97-AF65-F5344CB8AC3E}">
        <p14:creationId xmlns:p14="http://schemas.microsoft.com/office/powerpoint/2010/main" val="113724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9E6510E-561D-420E-8D56-EE34F03713A0}" type="slidenum">
              <a:rPr lang="cs-CZ" altLang="cs-CZ"/>
              <a:pPr>
                <a:defRPr/>
              </a:pPr>
              <a:t>‹#›</a:t>
            </a:fld>
            <a:endParaRPr lang="cs-CZ" altLang="cs-CZ"/>
          </a:p>
        </p:txBody>
      </p:sp>
    </p:spTree>
    <p:extLst>
      <p:ext uri="{BB962C8B-B14F-4D97-AF65-F5344CB8AC3E}">
        <p14:creationId xmlns:p14="http://schemas.microsoft.com/office/powerpoint/2010/main" val="1664709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1823A90-8D5D-406B-8E5E-324C2722D6E6}" type="slidenum">
              <a:rPr lang="cs-CZ" altLang="cs-CZ"/>
              <a:pPr>
                <a:defRPr/>
              </a:pPr>
              <a:t>‹#›</a:t>
            </a:fld>
            <a:endParaRPr lang="cs-CZ" altLang="cs-CZ"/>
          </a:p>
        </p:txBody>
      </p:sp>
    </p:spTree>
    <p:extLst>
      <p:ext uri="{BB962C8B-B14F-4D97-AF65-F5344CB8AC3E}">
        <p14:creationId xmlns:p14="http://schemas.microsoft.com/office/powerpoint/2010/main" val="275481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6E13F536-B5E7-4DF8-A239-28C1BA704D97}" type="slidenum">
              <a:rPr lang="cs-CZ" altLang="cs-CZ"/>
              <a:pPr>
                <a:defRPr/>
              </a:pPr>
              <a:t>‹#›</a:t>
            </a:fld>
            <a:endParaRPr lang="cs-CZ" altLang="cs-CZ"/>
          </a:p>
        </p:txBody>
      </p:sp>
    </p:spTree>
    <p:extLst>
      <p:ext uri="{BB962C8B-B14F-4D97-AF65-F5344CB8AC3E}">
        <p14:creationId xmlns:p14="http://schemas.microsoft.com/office/powerpoint/2010/main" val="798935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9042D3A5-9BAB-4F15-AA75-5887C930F34B}" type="slidenum">
              <a:rPr lang="cs-CZ" altLang="cs-CZ"/>
              <a:pPr>
                <a:defRPr/>
              </a:pPr>
              <a:t>‹#›</a:t>
            </a:fld>
            <a:endParaRPr lang="cs-CZ" altLang="cs-CZ"/>
          </a:p>
        </p:txBody>
      </p:sp>
    </p:spTree>
    <p:extLst>
      <p:ext uri="{BB962C8B-B14F-4D97-AF65-F5344CB8AC3E}">
        <p14:creationId xmlns:p14="http://schemas.microsoft.com/office/powerpoint/2010/main" val="1741697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p>
        </p:txBody>
      </p:sp>
      <p:sp>
        <p:nvSpPr>
          <p:cNvPr id="7" name="Rectangle 5"/>
          <p:cNvSpPr>
            <a:spLocks noGrp="1" noChangeArrowheads="1"/>
          </p:cNvSpPr>
          <p:nvPr>
            <p:ph type="ftr" sz="quarter" idx="11"/>
          </p:nvPr>
        </p:nvSpPr>
        <p:spPr>
          <a:ln/>
        </p:spPr>
        <p:txBody>
          <a:bodyPr/>
          <a:lstStyle>
            <a:lvl1pPr>
              <a:defRPr/>
            </a:lvl1pPr>
          </a:lstStyle>
          <a:p>
            <a:pPr>
              <a:defRPr/>
            </a:pPr>
            <a:endParaRPr lang="cs-CZ"/>
          </a:p>
        </p:txBody>
      </p:sp>
      <p:sp>
        <p:nvSpPr>
          <p:cNvPr id="8" name="Rectangle 6"/>
          <p:cNvSpPr>
            <a:spLocks noGrp="1" noChangeArrowheads="1"/>
          </p:cNvSpPr>
          <p:nvPr>
            <p:ph type="sldNum" sz="quarter" idx="12"/>
          </p:nvPr>
        </p:nvSpPr>
        <p:spPr>
          <a:ln/>
        </p:spPr>
        <p:txBody>
          <a:bodyPr/>
          <a:lstStyle>
            <a:lvl1pPr>
              <a:defRPr/>
            </a:lvl1pPr>
          </a:lstStyle>
          <a:p>
            <a:pPr>
              <a:defRPr/>
            </a:pPr>
            <a:fld id="{37155F22-49D7-4764-BA10-08FBAF340E37}" type="slidenum">
              <a:rPr lang="cs-CZ" altLang="cs-CZ"/>
              <a:pPr>
                <a:defRPr/>
              </a:pPr>
              <a:t>‹#›</a:t>
            </a:fld>
            <a:endParaRPr lang="cs-CZ" altLang="cs-CZ"/>
          </a:p>
        </p:txBody>
      </p:sp>
    </p:spTree>
    <p:extLst>
      <p:ext uri="{BB962C8B-B14F-4D97-AF65-F5344CB8AC3E}">
        <p14:creationId xmlns:p14="http://schemas.microsoft.com/office/powerpoint/2010/main" val="2027235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Zástupný symbol pro datum 3"/>
          <p:cNvSpPr>
            <a:spLocks noGrp="1"/>
          </p:cNvSpPr>
          <p:nvPr>
            <p:ph type="dt" sz="half" idx="10"/>
          </p:nvPr>
        </p:nvSpPr>
        <p:spPr/>
        <p:txBody>
          <a:bodyPr/>
          <a:lstStyle>
            <a:lvl1pPr eaLnBrk="1" hangingPunct="1">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eaLnBrk="1" hangingPunct="1">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vl1pPr>
          </a:lstStyle>
          <a:p>
            <a:pPr>
              <a:defRPr/>
            </a:pPr>
            <a:fld id="{4AFD9726-5814-4FD3-AD09-DEC2D2CAF37E}" type="slidenum">
              <a:rPr lang="en-US" altLang="cs-CZ"/>
              <a:pPr>
                <a:defRPr/>
              </a:pPr>
              <a:t>‹#›</a:t>
            </a:fld>
            <a:endParaRPr lang="en-US" altLang="cs-CZ"/>
          </a:p>
        </p:txBody>
      </p:sp>
    </p:spTree>
    <p:extLst>
      <p:ext uri="{BB962C8B-B14F-4D97-AF65-F5344CB8AC3E}">
        <p14:creationId xmlns:p14="http://schemas.microsoft.com/office/powerpoint/2010/main" val="3760310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eaLnBrk="1" hangingPunct="1">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eaLnBrk="1" hangingPunct="1">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vl1pPr>
          </a:lstStyle>
          <a:p>
            <a:pPr>
              <a:defRPr/>
            </a:pPr>
            <a:fld id="{8EBFE5E0-3DE1-4EF7-8D06-03AA51B32D7C}" type="slidenum">
              <a:rPr lang="en-US" altLang="cs-CZ"/>
              <a:pPr>
                <a:defRPr/>
              </a:pPr>
              <a:t>‹#›</a:t>
            </a:fld>
            <a:endParaRPr lang="en-US" altLang="cs-CZ"/>
          </a:p>
        </p:txBody>
      </p:sp>
    </p:spTree>
    <p:extLst>
      <p:ext uri="{BB962C8B-B14F-4D97-AF65-F5344CB8AC3E}">
        <p14:creationId xmlns:p14="http://schemas.microsoft.com/office/powerpoint/2010/main" val="234170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eaLnBrk="1" hangingPunct="1">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eaLnBrk="1" hangingPunct="1">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vl1pPr>
          </a:lstStyle>
          <a:p>
            <a:pPr>
              <a:defRPr/>
            </a:pPr>
            <a:fld id="{6078A35A-78C7-4C8F-AA60-29CF4F9B123A}" type="slidenum">
              <a:rPr lang="en-US" altLang="cs-CZ"/>
              <a:pPr>
                <a:defRPr/>
              </a:pPr>
              <a:t>‹#›</a:t>
            </a:fld>
            <a:endParaRPr lang="en-US" altLang="cs-CZ"/>
          </a:p>
        </p:txBody>
      </p:sp>
    </p:spTree>
    <p:extLst>
      <p:ext uri="{BB962C8B-B14F-4D97-AF65-F5344CB8AC3E}">
        <p14:creationId xmlns:p14="http://schemas.microsoft.com/office/powerpoint/2010/main" val="3267215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eaLnBrk="1" hangingPunct="1">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eaLnBrk="1" hangingPunct="1">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vl1pPr>
          </a:lstStyle>
          <a:p>
            <a:pPr>
              <a:defRPr/>
            </a:pPr>
            <a:fld id="{A2CA5ECB-4546-4700-A712-E4921C43EF26}" type="slidenum">
              <a:rPr lang="en-US" altLang="cs-CZ"/>
              <a:pPr>
                <a:defRPr/>
              </a:pPr>
              <a:t>‹#›</a:t>
            </a:fld>
            <a:endParaRPr lang="en-US" altLang="cs-CZ"/>
          </a:p>
        </p:txBody>
      </p:sp>
    </p:spTree>
    <p:extLst>
      <p:ext uri="{BB962C8B-B14F-4D97-AF65-F5344CB8AC3E}">
        <p14:creationId xmlns:p14="http://schemas.microsoft.com/office/powerpoint/2010/main" val="2325263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eaLnBrk="1" hangingPunct="1">
              <a:defRPr/>
            </a:lvl1pPr>
          </a:lstStyle>
          <a:p>
            <a:pPr>
              <a:defRPr/>
            </a:pPr>
            <a:endParaRPr lang="en-US" altLang="cs-CZ"/>
          </a:p>
        </p:txBody>
      </p:sp>
      <p:sp>
        <p:nvSpPr>
          <p:cNvPr id="8" name="Zástupný symbol pro zápatí 7"/>
          <p:cNvSpPr>
            <a:spLocks noGrp="1"/>
          </p:cNvSpPr>
          <p:nvPr>
            <p:ph type="ftr" sz="quarter" idx="11"/>
          </p:nvPr>
        </p:nvSpPr>
        <p:spPr/>
        <p:txBody>
          <a:bodyPr/>
          <a:lstStyle>
            <a:lvl1pPr eaLnBrk="1" hangingPunct="1">
              <a:defRPr/>
            </a:lvl1pPr>
          </a:lstStyle>
          <a:p>
            <a:pPr>
              <a:defRPr/>
            </a:pPr>
            <a:endParaRPr lang="en-US" altLang="cs-CZ"/>
          </a:p>
        </p:txBody>
      </p:sp>
      <p:sp>
        <p:nvSpPr>
          <p:cNvPr id="9" name="Zástupný symbol pro číslo snímku 8"/>
          <p:cNvSpPr>
            <a:spLocks noGrp="1"/>
          </p:cNvSpPr>
          <p:nvPr>
            <p:ph type="sldNum" sz="quarter" idx="12"/>
          </p:nvPr>
        </p:nvSpPr>
        <p:spPr/>
        <p:txBody>
          <a:bodyPr/>
          <a:lstStyle>
            <a:lvl1pPr eaLnBrk="1" hangingPunct="1">
              <a:defRPr/>
            </a:lvl1pPr>
          </a:lstStyle>
          <a:p>
            <a:pPr>
              <a:defRPr/>
            </a:pPr>
            <a:fld id="{0231FC5D-3D56-4458-AA25-A5FCF10B0903}" type="slidenum">
              <a:rPr lang="en-US" altLang="cs-CZ"/>
              <a:pPr>
                <a:defRPr/>
              </a:pPr>
              <a:t>‹#›</a:t>
            </a:fld>
            <a:endParaRPr lang="en-US" altLang="cs-CZ"/>
          </a:p>
        </p:txBody>
      </p:sp>
    </p:spTree>
    <p:extLst>
      <p:ext uri="{BB962C8B-B14F-4D97-AF65-F5344CB8AC3E}">
        <p14:creationId xmlns:p14="http://schemas.microsoft.com/office/powerpoint/2010/main" val="55359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4DA31BD-C6E8-48BE-B354-7B17815A33CB}" type="slidenum">
              <a:rPr lang="cs-CZ" altLang="cs-CZ"/>
              <a:pPr>
                <a:defRPr/>
              </a:pPr>
              <a:t>‹#›</a:t>
            </a:fld>
            <a:endParaRPr lang="cs-CZ" altLang="cs-CZ"/>
          </a:p>
        </p:txBody>
      </p:sp>
    </p:spTree>
    <p:extLst>
      <p:ext uri="{BB962C8B-B14F-4D97-AF65-F5344CB8AC3E}">
        <p14:creationId xmlns:p14="http://schemas.microsoft.com/office/powerpoint/2010/main" val="203942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lvl1pPr eaLnBrk="1" hangingPunct="1">
              <a:defRPr/>
            </a:lvl1pPr>
          </a:lstStyle>
          <a:p>
            <a:pPr>
              <a:defRPr/>
            </a:pPr>
            <a:endParaRPr lang="en-US" altLang="cs-CZ"/>
          </a:p>
        </p:txBody>
      </p:sp>
      <p:sp>
        <p:nvSpPr>
          <p:cNvPr id="4" name="Zástupný symbol pro zápatí 3"/>
          <p:cNvSpPr>
            <a:spLocks noGrp="1"/>
          </p:cNvSpPr>
          <p:nvPr>
            <p:ph type="ftr" sz="quarter" idx="11"/>
          </p:nvPr>
        </p:nvSpPr>
        <p:spPr/>
        <p:txBody>
          <a:bodyPr/>
          <a:lstStyle>
            <a:lvl1pPr eaLnBrk="1" hangingPunct="1">
              <a:defRPr/>
            </a:lvl1pPr>
          </a:lstStyle>
          <a:p>
            <a:pPr>
              <a:defRPr/>
            </a:pPr>
            <a:endParaRPr lang="en-US" altLang="cs-CZ"/>
          </a:p>
        </p:txBody>
      </p:sp>
      <p:sp>
        <p:nvSpPr>
          <p:cNvPr id="5" name="Zástupný symbol pro číslo snímku 4"/>
          <p:cNvSpPr>
            <a:spLocks noGrp="1"/>
          </p:cNvSpPr>
          <p:nvPr>
            <p:ph type="sldNum" sz="quarter" idx="12"/>
          </p:nvPr>
        </p:nvSpPr>
        <p:spPr/>
        <p:txBody>
          <a:bodyPr/>
          <a:lstStyle>
            <a:lvl1pPr eaLnBrk="1" hangingPunct="1">
              <a:defRPr/>
            </a:lvl1pPr>
          </a:lstStyle>
          <a:p>
            <a:pPr>
              <a:defRPr/>
            </a:pPr>
            <a:fld id="{E569DDAC-ECF8-4ACA-AB46-C95C6CEC605D}" type="slidenum">
              <a:rPr lang="en-US" altLang="cs-CZ"/>
              <a:pPr>
                <a:defRPr/>
              </a:pPr>
              <a:t>‹#›</a:t>
            </a:fld>
            <a:endParaRPr lang="en-US" altLang="cs-CZ"/>
          </a:p>
        </p:txBody>
      </p:sp>
    </p:spTree>
    <p:extLst>
      <p:ext uri="{BB962C8B-B14F-4D97-AF65-F5344CB8AC3E}">
        <p14:creationId xmlns:p14="http://schemas.microsoft.com/office/powerpoint/2010/main" val="2763420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eaLnBrk="1" hangingPunct="1">
              <a:defRPr/>
            </a:lvl1pPr>
          </a:lstStyle>
          <a:p>
            <a:pPr>
              <a:defRPr/>
            </a:pPr>
            <a:endParaRPr lang="en-US" altLang="cs-CZ"/>
          </a:p>
        </p:txBody>
      </p:sp>
      <p:sp>
        <p:nvSpPr>
          <p:cNvPr id="3" name="Zástupný symbol pro zápatí 2"/>
          <p:cNvSpPr>
            <a:spLocks noGrp="1"/>
          </p:cNvSpPr>
          <p:nvPr>
            <p:ph type="ftr" sz="quarter" idx="11"/>
          </p:nvPr>
        </p:nvSpPr>
        <p:spPr/>
        <p:txBody>
          <a:bodyPr/>
          <a:lstStyle>
            <a:lvl1pPr eaLnBrk="1" hangingPunct="1">
              <a:defRPr/>
            </a:lvl1pPr>
          </a:lstStyle>
          <a:p>
            <a:pPr>
              <a:defRPr/>
            </a:pPr>
            <a:endParaRPr lang="en-US" altLang="cs-CZ"/>
          </a:p>
        </p:txBody>
      </p:sp>
      <p:sp>
        <p:nvSpPr>
          <p:cNvPr id="4" name="Zástupný symbol pro číslo snímku 3"/>
          <p:cNvSpPr>
            <a:spLocks noGrp="1"/>
          </p:cNvSpPr>
          <p:nvPr>
            <p:ph type="sldNum" sz="quarter" idx="12"/>
          </p:nvPr>
        </p:nvSpPr>
        <p:spPr/>
        <p:txBody>
          <a:bodyPr/>
          <a:lstStyle>
            <a:lvl1pPr eaLnBrk="1" hangingPunct="1">
              <a:defRPr/>
            </a:lvl1pPr>
          </a:lstStyle>
          <a:p>
            <a:pPr>
              <a:defRPr/>
            </a:pPr>
            <a:fld id="{628D912D-58B4-451C-894F-2AD563944ED6}" type="slidenum">
              <a:rPr lang="en-US" altLang="cs-CZ"/>
              <a:pPr>
                <a:defRPr/>
              </a:pPr>
              <a:t>‹#›</a:t>
            </a:fld>
            <a:endParaRPr lang="en-US" altLang="cs-CZ"/>
          </a:p>
        </p:txBody>
      </p:sp>
    </p:spTree>
    <p:extLst>
      <p:ext uri="{BB962C8B-B14F-4D97-AF65-F5344CB8AC3E}">
        <p14:creationId xmlns:p14="http://schemas.microsoft.com/office/powerpoint/2010/main" val="3730391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eaLnBrk="1" hangingPunct="1">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eaLnBrk="1" hangingPunct="1">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vl1pPr>
          </a:lstStyle>
          <a:p>
            <a:pPr>
              <a:defRPr/>
            </a:pPr>
            <a:fld id="{02485DB9-8310-4512-BD4B-1332631F7D8B}" type="slidenum">
              <a:rPr lang="en-US" altLang="cs-CZ"/>
              <a:pPr>
                <a:defRPr/>
              </a:pPr>
              <a:t>‹#›</a:t>
            </a:fld>
            <a:endParaRPr lang="en-US" altLang="cs-CZ"/>
          </a:p>
        </p:txBody>
      </p:sp>
    </p:spTree>
    <p:extLst>
      <p:ext uri="{BB962C8B-B14F-4D97-AF65-F5344CB8AC3E}">
        <p14:creationId xmlns:p14="http://schemas.microsoft.com/office/powerpoint/2010/main" val="1134499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eaLnBrk="1" hangingPunct="1">
              <a:defRPr/>
            </a:lvl1pPr>
          </a:lstStyle>
          <a:p>
            <a:pPr>
              <a:defRPr/>
            </a:pPr>
            <a:endParaRPr lang="en-US" altLang="cs-CZ"/>
          </a:p>
        </p:txBody>
      </p:sp>
      <p:sp>
        <p:nvSpPr>
          <p:cNvPr id="6" name="Zástupný symbol pro zápatí 5"/>
          <p:cNvSpPr>
            <a:spLocks noGrp="1"/>
          </p:cNvSpPr>
          <p:nvPr>
            <p:ph type="ftr" sz="quarter" idx="11"/>
          </p:nvPr>
        </p:nvSpPr>
        <p:spPr/>
        <p:txBody>
          <a:bodyPr/>
          <a:lstStyle>
            <a:lvl1pPr eaLnBrk="1" hangingPunct="1">
              <a:defRPr/>
            </a:lvl1pPr>
          </a:lstStyle>
          <a:p>
            <a:pPr>
              <a:defRPr/>
            </a:pPr>
            <a:endParaRPr lang="en-US" altLang="cs-CZ"/>
          </a:p>
        </p:txBody>
      </p:sp>
      <p:sp>
        <p:nvSpPr>
          <p:cNvPr id="7" name="Zástupný symbol pro číslo snímku 6"/>
          <p:cNvSpPr>
            <a:spLocks noGrp="1"/>
          </p:cNvSpPr>
          <p:nvPr>
            <p:ph type="sldNum" sz="quarter" idx="12"/>
          </p:nvPr>
        </p:nvSpPr>
        <p:spPr/>
        <p:txBody>
          <a:bodyPr/>
          <a:lstStyle>
            <a:lvl1pPr eaLnBrk="1" hangingPunct="1">
              <a:defRPr/>
            </a:lvl1pPr>
          </a:lstStyle>
          <a:p>
            <a:pPr>
              <a:defRPr/>
            </a:pPr>
            <a:fld id="{D53E4659-2493-4D02-874F-8B142AC0031A}" type="slidenum">
              <a:rPr lang="en-US" altLang="cs-CZ"/>
              <a:pPr>
                <a:defRPr/>
              </a:pPr>
              <a:t>‹#›</a:t>
            </a:fld>
            <a:endParaRPr lang="en-US" altLang="cs-CZ"/>
          </a:p>
        </p:txBody>
      </p:sp>
    </p:spTree>
    <p:extLst>
      <p:ext uri="{BB962C8B-B14F-4D97-AF65-F5344CB8AC3E}">
        <p14:creationId xmlns:p14="http://schemas.microsoft.com/office/powerpoint/2010/main" val="53215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eaLnBrk="1" hangingPunct="1">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eaLnBrk="1" hangingPunct="1">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vl1pPr>
          </a:lstStyle>
          <a:p>
            <a:pPr>
              <a:defRPr/>
            </a:pPr>
            <a:fld id="{F18EA5FB-8F91-49CE-8C47-13EFBF2261F4}" type="slidenum">
              <a:rPr lang="en-US" altLang="cs-CZ"/>
              <a:pPr>
                <a:defRPr/>
              </a:pPr>
              <a:t>‹#›</a:t>
            </a:fld>
            <a:endParaRPr lang="en-US" altLang="cs-CZ"/>
          </a:p>
        </p:txBody>
      </p:sp>
    </p:spTree>
    <p:extLst>
      <p:ext uri="{BB962C8B-B14F-4D97-AF65-F5344CB8AC3E}">
        <p14:creationId xmlns:p14="http://schemas.microsoft.com/office/powerpoint/2010/main" val="1005043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eaLnBrk="1" hangingPunct="1">
              <a:defRPr/>
            </a:lvl1pPr>
          </a:lstStyle>
          <a:p>
            <a:pPr>
              <a:defRPr/>
            </a:pPr>
            <a:endParaRPr lang="en-US" altLang="cs-CZ"/>
          </a:p>
        </p:txBody>
      </p:sp>
      <p:sp>
        <p:nvSpPr>
          <p:cNvPr id="5" name="Zástupný symbol pro zápatí 4"/>
          <p:cNvSpPr>
            <a:spLocks noGrp="1"/>
          </p:cNvSpPr>
          <p:nvPr>
            <p:ph type="ftr" sz="quarter" idx="11"/>
          </p:nvPr>
        </p:nvSpPr>
        <p:spPr/>
        <p:txBody>
          <a:bodyPr/>
          <a:lstStyle>
            <a:lvl1pPr eaLnBrk="1" hangingPunct="1">
              <a:defRPr/>
            </a:lvl1pPr>
          </a:lstStyle>
          <a:p>
            <a:pPr>
              <a:defRPr/>
            </a:pPr>
            <a:endParaRPr lang="en-US" altLang="cs-CZ"/>
          </a:p>
        </p:txBody>
      </p:sp>
      <p:sp>
        <p:nvSpPr>
          <p:cNvPr id="6" name="Zástupný symbol pro číslo snímku 5"/>
          <p:cNvSpPr>
            <a:spLocks noGrp="1"/>
          </p:cNvSpPr>
          <p:nvPr>
            <p:ph type="sldNum" sz="quarter" idx="12"/>
          </p:nvPr>
        </p:nvSpPr>
        <p:spPr/>
        <p:txBody>
          <a:bodyPr/>
          <a:lstStyle>
            <a:lvl1pPr eaLnBrk="1" hangingPunct="1">
              <a:defRPr/>
            </a:lvl1pPr>
          </a:lstStyle>
          <a:p>
            <a:pPr>
              <a:defRPr/>
            </a:pPr>
            <a:fld id="{B7B61C44-7002-42D6-8AFC-16721BDC142D}" type="slidenum">
              <a:rPr lang="en-US" altLang="cs-CZ"/>
              <a:pPr>
                <a:defRPr/>
              </a:pPr>
              <a:t>‹#›</a:t>
            </a:fld>
            <a:endParaRPr lang="en-US" altLang="cs-CZ"/>
          </a:p>
        </p:txBody>
      </p:sp>
    </p:spTree>
    <p:extLst>
      <p:ext uri="{BB962C8B-B14F-4D97-AF65-F5344CB8AC3E}">
        <p14:creationId xmlns:p14="http://schemas.microsoft.com/office/powerpoint/2010/main" val="3613467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D26C90E-6227-4FE1-B946-DF45DC0C6AE3}" type="datetimeFigureOut">
              <a:rPr lang="cs-CZ"/>
              <a:pPr>
                <a:defRPr/>
              </a:pPr>
              <a:t>05.11.2024</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3C6A0246-FFC1-4592-BE0A-12BD9768B112}" type="slidenum">
              <a:rPr lang="cs-CZ" altLang="cs-CZ"/>
              <a:pPr>
                <a:defRPr/>
              </a:pPr>
              <a:t>‹#›</a:t>
            </a:fld>
            <a:endParaRPr lang="cs-CZ" altLang="cs-CZ"/>
          </a:p>
        </p:txBody>
      </p:sp>
    </p:spTree>
    <p:extLst>
      <p:ext uri="{BB962C8B-B14F-4D97-AF65-F5344CB8AC3E}">
        <p14:creationId xmlns:p14="http://schemas.microsoft.com/office/powerpoint/2010/main" val="3221025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E7AE68D-6350-490B-9DBF-BBC47310399D}" type="datetimeFigureOut">
              <a:rPr lang="cs-CZ"/>
              <a:pPr>
                <a:defRPr/>
              </a:pPr>
              <a:t>05.11.2024</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AE44CEAF-65B9-4F0D-9466-CA85BA1F75A0}" type="slidenum">
              <a:rPr lang="cs-CZ" altLang="cs-CZ"/>
              <a:pPr>
                <a:defRPr/>
              </a:pPr>
              <a:t>‹#›</a:t>
            </a:fld>
            <a:endParaRPr lang="cs-CZ" altLang="cs-CZ"/>
          </a:p>
        </p:txBody>
      </p:sp>
    </p:spTree>
    <p:extLst>
      <p:ext uri="{BB962C8B-B14F-4D97-AF65-F5344CB8AC3E}">
        <p14:creationId xmlns:p14="http://schemas.microsoft.com/office/powerpoint/2010/main" val="3182707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2828644-82C3-46E8-8A21-C6E300A33391}" type="datetimeFigureOut">
              <a:rPr lang="cs-CZ"/>
              <a:pPr>
                <a:defRPr/>
              </a:pPr>
              <a:t>05.11.2024</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18643221-7EE1-48E6-A6A5-3849BF7BC5BF}" type="slidenum">
              <a:rPr lang="cs-CZ" altLang="cs-CZ"/>
              <a:pPr>
                <a:defRPr/>
              </a:pPr>
              <a:t>‹#›</a:t>
            </a:fld>
            <a:endParaRPr lang="cs-CZ" altLang="cs-CZ"/>
          </a:p>
        </p:txBody>
      </p:sp>
    </p:spTree>
    <p:extLst>
      <p:ext uri="{BB962C8B-B14F-4D97-AF65-F5344CB8AC3E}">
        <p14:creationId xmlns:p14="http://schemas.microsoft.com/office/powerpoint/2010/main" val="2378874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844FABE-C5C2-46D5-8169-30E9BC50B642}" type="datetimeFigureOut">
              <a:rPr lang="cs-CZ"/>
              <a:pPr>
                <a:defRPr/>
              </a:pPr>
              <a:t>05.11.2024</a:t>
            </a:fld>
            <a:endParaRPr lang="cs-CZ"/>
          </a:p>
        </p:txBody>
      </p:sp>
      <p:sp>
        <p:nvSpPr>
          <p:cNvPr id="6" name="Zástupný symbol pro zápatí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E6A3AAD1-F28B-45BC-82FA-E4103B4EAE19}" type="slidenum">
              <a:rPr lang="cs-CZ" altLang="cs-CZ"/>
              <a:pPr>
                <a:defRPr/>
              </a:pPr>
              <a:t>‹#›</a:t>
            </a:fld>
            <a:endParaRPr lang="cs-CZ" altLang="cs-CZ"/>
          </a:p>
        </p:txBody>
      </p:sp>
    </p:spTree>
    <p:extLst>
      <p:ext uri="{BB962C8B-B14F-4D97-AF65-F5344CB8AC3E}">
        <p14:creationId xmlns:p14="http://schemas.microsoft.com/office/powerpoint/2010/main" val="378025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4665DF8-EBCF-40B1-8A11-BA7B91CA1152}" type="slidenum">
              <a:rPr lang="cs-CZ" altLang="cs-CZ"/>
              <a:pPr>
                <a:defRPr/>
              </a:pPr>
              <a:t>‹#›</a:t>
            </a:fld>
            <a:endParaRPr lang="cs-CZ" altLang="cs-CZ"/>
          </a:p>
        </p:txBody>
      </p:sp>
    </p:spTree>
    <p:extLst>
      <p:ext uri="{BB962C8B-B14F-4D97-AF65-F5344CB8AC3E}">
        <p14:creationId xmlns:p14="http://schemas.microsoft.com/office/powerpoint/2010/main" val="2955043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B4659FA-3691-4225-9966-07D0E1A6041D}" type="datetimeFigureOut">
              <a:rPr lang="cs-CZ"/>
              <a:pPr>
                <a:defRPr/>
              </a:pPr>
              <a:t>05.11.2024</a:t>
            </a:fld>
            <a:endParaRPr lang="cs-CZ"/>
          </a:p>
        </p:txBody>
      </p:sp>
      <p:sp>
        <p:nvSpPr>
          <p:cNvPr id="8" name="Zástupný symbol pro zápatí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9" name="Zástupný symbol pro číslo snímku 8"/>
          <p:cNvSpPr>
            <a:spLocks noGrp="1"/>
          </p:cNvSpPr>
          <p:nvPr>
            <p:ph type="sldNum" sz="quarter" idx="12"/>
          </p:nvPr>
        </p:nvSpPr>
        <p:spPr/>
        <p:txBody>
          <a:bodyPr/>
          <a:lstStyle>
            <a:lvl1pPr>
              <a:defRPr>
                <a:latin typeface="Times New Roman" panose="02020603050405020304" pitchFamily="18" charset="0"/>
              </a:defRPr>
            </a:lvl1pPr>
          </a:lstStyle>
          <a:p>
            <a:pPr>
              <a:defRPr/>
            </a:pPr>
            <a:fld id="{7E1CD1E2-8BB5-4AD5-AC8F-F4BF85EF831E}" type="slidenum">
              <a:rPr lang="cs-CZ" altLang="cs-CZ"/>
              <a:pPr>
                <a:defRPr/>
              </a:pPr>
              <a:t>‹#›</a:t>
            </a:fld>
            <a:endParaRPr lang="cs-CZ" altLang="cs-CZ"/>
          </a:p>
        </p:txBody>
      </p:sp>
    </p:spTree>
    <p:extLst>
      <p:ext uri="{BB962C8B-B14F-4D97-AF65-F5344CB8AC3E}">
        <p14:creationId xmlns:p14="http://schemas.microsoft.com/office/powerpoint/2010/main" val="459138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34643D8-EDA7-4745-9B15-98489CE28276}" type="datetimeFigureOut">
              <a:rPr lang="cs-CZ"/>
              <a:pPr>
                <a:defRPr/>
              </a:pPr>
              <a:t>05.11.2024</a:t>
            </a:fld>
            <a:endParaRPr lang="cs-CZ"/>
          </a:p>
        </p:txBody>
      </p:sp>
      <p:sp>
        <p:nvSpPr>
          <p:cNvPr id="4" name="Zástupný symbol pro zápatí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5" name="Zástupný symbol pro číslo snímku 4"/>
          <p:cNvSpPr>
            <a:spLocks noGrp="1"/>
          </p:cNvSpPr>
          <p:nvPr>
            <p:ph type="sldNum" sz="quarter" idx="12"/>
          </p:nvPr>
        </p:nvSpPr>
        <p:spPr/>
        <p:txBody>
          <a:bodyPr/>
          <a:lstStyle>
            <a:lvl1pPr>
              <a:defRPr>
                <a:latin typeface="Times New Roman" panose="02020603050405020304" pitchFamily="18" charset="0"/>
              </a:defRPr>
            </a:lvl1pPr>
          </a:lstStyle>
          <a:p>
            <a:pPr>
              <a:defRPr/>
            </a:pPr>
            <a:fld id="{DB2CE17C-91FD-487E-8553-6C6D3E97C11C}" type="slidenum">
              <a:rPr lang="cs-CZ" altLang="cs-CZ"/>
              <a:pPr>
                <a:defRPr/>
              </a:pPr>
              <a:t>‹#›</a:t>
            </a:fld>
            <a:endParaRPr lang="cs-CZ" altLang="cs-CZ"/>
          </a:p>
        </p:txBody>
      </p:sp>
    </p:spTree>
    <p:extLst>
      <p:ext uri="{BB962C8B-B14F-4D97-AF65-F5344CB8AC3E}">
        <p14:creationId xmlns:p14="http://schemas.microsoft.com/office/powerpoint/2010/main" val="4038040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E61070B-C1F0-48C3-94C9-6FCBC2A8CDA0}" type="datetimeFigureOut">
              <a:rPr lang="cs-CZ"/>
              <a:pPr>
                <a:defRPr/>
              </a:pPr>
              <a:t>05.11.2024</a:t>
            </a:fld>
            <a:endParaRPr lang="cs-CZ"/>
          </a:p>
        </p:txBody>
      </p:sp>
      <p:sp>
        <p:nvSpPr>
          <p:cNvPr id="3" name="Zástupný symbol pro zápatí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4" name="Zástupný symbol pro číslo snímku 3"/>
          <p:cNvSpPr>
            <a:spLocks noGrp="1"/>
          </p:cNvSpPr>
          <p:nvPr>
            <p:ph type="sldNum" sz="quarter" idx="12"/>
          </p:nvPr>
        </p:nvSpPr>
        <p:spPr/>
        <p:txBody>
          <a:bodyPr/>
          <a:lstStyle>
            <a:lvl1pPr>
              <a:defRPr>
                <a:latin typeface="Times New Roman" panose="02020603050405020304" pitchFamily="18" charset="0"/>
              </a:defRPr>
            </a:lvl1pPr>
          </a:lstStyle>
          <a:p>
            <a:pPr>
              <a:defRPr/>
            </a:pPr>
            <a:fld id="{27117967-6C67-4FBF-B779-A9E5ED226EED}" type="slidenum">
              <a:rPr lang="cs-CZ" altLang="cs-CZ"/>
              <a:pPr>
                <a:defRPr/>
              </a:pPr>
              <a:t>‹#›</a:t>
            </a:fld>
            <a:endParaRPr lang="cs-CZ" altLang="cs-CZ"/>
          </a:p>
        </p:txBody>
      </p:sp>
    </p:spTree>
    <p:extLst>
      <p:ext uri="{BB962C8B-B14F-4D97-AF65-F5344CB8AC3E}">
        <p14:creationId xmlns:p14="http://schemas.microsoft.com/office/powerpoint/2010/main" val="206178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15D0C8C-858F-43B6-A2AB-FA6C9FA58B51}" type="datetimeFigureOut">
              <a:rPr lang="cs-CZ"/>
              <a:pPr>
                <a:defRPr/>
              </a:pPr>
              <a:t>05.11.2024</a:t>
            </a:fld>
            <a:endParaRPr lang="cs-CZ"/>
          </a:p>
        </p:txBody>
      </p:sp>
      <p:sp>
        <p:nvSpPr>
          <p:cNvPr id="6" name="Zástupný symbol pro zápatí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126ABABA-CA7B-4023-A56E-8785382904CA}" type="slidenum">
              <a:rPr lang="cs-CZ" altLang="cs-CZ"/>
              <a:pPr>
                <a:defRPr/>
              </a:pPr>
              <a:t>‹#›</a:t>
            </a:fld>
            <a:endParaRPr lang="cs-CZ" altLang="cs-CZ"/>
          </a:p>
        </p:txBody>
      </p:sp>
    </p:spTree>
    <p:extLst>
      <p:ext uri="{BB962C8B-B14F-4D97-AF65-F5344CB8AC3E}">
        <p14:creationId xmlns:p14="http://schemas.microsoft.com/office/powerpoint/2010/main" val="66293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A7BBB6E-F175-49FA-ACA2-EBF8B5CD129D}" type="datetimeFigureOut">
              <a:rPr lang="cs-CZ"/>
              <a:pPr>
                <a:defRPr/>
              </a:pPr>
              <a:t>05.11.2024</a:t>
            </a:fld>
            <a:endParaRPr lang="cs-CZ"/>
          </a:p>
        </p:txBody>
      </p:sp>
      <p:sp>
        <p:nvSpPr>
          <p:cNvPr id="6" name="Zástupný symbol pro zápatí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3BBA3DE9-448F-4621-B2B0-CFC8B23CF835}" type="slidenum">
              <a:rPr lang="cs-CZ" altLang="cs-CZ"/>
              <a:pPr>
                <a:defRPr/>
              </a:pPr>
              <a:t>‹#›</a:t>
            </a:fld>
            <a:endParaRPr lang="cs-CZ" altLang="cs-CZ"/>
          </a:p>
        </p:txBody>
      </p:sp>
    </p:spTree>
    <p:extLst>
      <p:ext uri="{BB962C8B-B14F-4D97-AF65-F5344CB8AC3E}">
        <p14:creationId xmlns:p14="http://schemas.microsoft.com/office/powerpoint/2010/main" val="3317202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4F60649-C940-48F4-B0D2-B3142139DD6E}" type="datetimeFigureOut">
              <a:rPr lang="cs-CZ"/>
              <a:pPr>
                <a:defRPr/>
              </a:pPr>
              <a:t>05.11.2024</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86BE74BC-7CB8-4D87-8F04-F93F003BE42D}" type="slidenum">
              <a:rPr lang="cs-CZ" altLang="cs-CZ"/>
              <a:pPr>
                <a:defRPr/>
              </a:pPr>
              <a:t>‹#›</a:t>
            </a:fld>
            <a:endParaRPr lang="cs-CZ" altLang="cs-CZ"/>
          </a:p>
        </p:txBody>
      </p:sp>
    </p:spTree>
    <p:extLst>
      <p:ext uri="{BB962C8B-B14F-4D97-AF65-F5344CB8AC3E}">
        <p14:creationId xmlns:p14="http://schemas.microsoft.com/office/powerpoint/2010/main" val="970964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5928408-DF8B-4664-BD50-F50FA9AF0C2D}" type="datetimeFigureOut">
              <a:rPr lang="cs-CZ"/>
              <a:pPr>
                <a:defRPr/>
              </a:pPr>
              <a:t>05.11.2024</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13725234-5B9B-4FFD-86F8-4A7ACA04A3F2}" type="slidenum">
              <a:rPr lang="cs-CZ" altLang="cs-CZ"/>
              <a:pPr>
                <a:defRPr/>
              </a:pPr>
              <a:t>‹#›</a:t>
            </a:fld>
            <a:endParaRPr lang="cs-CZ" altLang="cs-CZ"/>
          </a:p>
        </p:txBody>
      </p:sp>
    </p:spTree>
    <p:extLst>
      <p:ext uri="{BB962C8B-B14F-4D97-AF65-F5344CB8AC3E}">
        <p14:creationId xmlns:p14="http://schemas.microsoft.com/office/powerpoint/2010/main" val="3997628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8806218-A04A-4299-B41D-67F561BBE714}" type="slidenum">
              <a:rPr lang="cs-CZ" altLang="cs-CZ"/>
              <a:pPr>
                <a:defRPr/>
              </a:pPr>
              <a:t>‹#›</a:t>
            </a:fld>
            <a:endParaRPr lang="cs-CZ" altLang="cs-CZ"/>
          </a:p>
        </p:txBody>
      </p:sp>
    </p:spTree>
    <p:extLst>
      <p:ext uri="{BB962C8B-B14F-4D97-AF65-F5344CB8AC3E}">
        <p14:creationId xmlns:p14="http://schemas.microsoft.com/office/powerpoint/2010/main" val="1570188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22E541-24FA-4155-B380-4745BFF1EECC}" type="slidenum">
              <a:rPr lang="cs-CZ" altLang="cs-CZ"/>
              <a:pPr>
                <a:defRPr/>
              </a:pPr>
              <a:t>‹#›</a:t>
            </a:fld>
            <a:endParaRPr lang="cs-CZ" altLang="cs-CZ"/>
          </a:p>
        </p:txBody>
      </p:sp>
    </p:spTree>
    <p:extLst>
      <p:ext uri="{BB962C8B-B14F-4D97-AF65-F5344CB8AC3E}">
        <p14:creationId xmlns:p14="http://schemas.microsoft.com/office/powerpoint/2010/main" val="1229186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D5323304-F246-4779-AEF7-20F57438464F}" type="slidenum">
              <a:rPr lang="cs-CZ" altLang="cs-CZ"/>
              <a:pPr>
                <a:defRPr/>
              </a:pPr>
              <a:t>‹#›</a:t>
            </a:fld>
            <a:endParaRPr lang="cs-CZ" altLang="cs-CZ"/>
          </a:p>
        </p:txBody>
      </p:sp>
    </p:spTree>
    <p:extLst>
      <p:ext uri="{BB962C8B-B14F-4D97-AF65-F5344CB8AC3E}">
        <p14:creationId xmlns:p14="http://schemas.microsoft.com/office/powerpoint/2010/main" val="69150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9656EE2-E4C2-470A-8BFA-7DB2DA273EB7}" type="slidenum">
              <a:rPr lang="cs-CZ" altLang="cs-CZ"/>
              <a:pPr>
                <a:defRPr/>
              </a:pPr>
              <a:t>‹#›</a:t>
            </a:fld>
            <a:endParaRPr lang="cs-CZ" altLang="cs-CZ"/>
          </a:p>
        </p:txBody>
      </p:sp>
    </p:spTree>
    <p:extLst>
      <p:ext uri="{BB962C8B-B14F-4D97-AF65-F5344CB8AC3E}">
        <p14:creationId xmlns:p14="http://schemas.microsoft.com/office/powerpoint/2010/main" val="45171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69781E1-B13E-43C9-B907-41172ACB13C7}" type="slidenum">
              <a:rPr lang="cs-CZ" altLang="cs-CZ"/>
              <a:pPr>
                <a:defRPr/>
              </a:pPr>
              <a:t>‹#›</a:t>
            </a:fld>
            <a:endParaRPr lang="cs-CZ" altLang="cs-CZ"/>
          </a:p>
        </p:txBody>
      </p:sp>
    </p:spTree>
    <p:extLst>
      <p:ext uri="{BB962C8B-B14F-4D97-AF65-F5344CB8AC3E}">
        <p14:creationId xmlns:p14="http://schemas.microsoft.com/office/powerpoint/2010/main" val="4198676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88493524-720F-4177-B310-3294573AD0D1}" type="slidenum">
              <a:rPr lang="cs-CZ" altLang="cs-CZ"/>
              <a:pPr>
                <a:defRPr/>
              </a:pPr>
              <a:t>‹#›</a:t>
            </a:fld>
            <a:endParaRPr lang="cs-CZ" altLang="cs-CZ"/>
          </a:p>
        </p:txBody>
      </p:sp>
    </p:spTree>
    <p:extLst>
      <p:ext uri="{BB962C8B-B14F-4D97-AF65-F5344CB8AC3E}">
        <p14:creationId xmlns:p14="http://schemas.microsoft.com/office/powerpoint/2010/main" val="2294487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6ABC9631-BED4-4FC0-96A4-0E10371387FE}" type="slidenum">
              <a:rPr lang="cs-CZ" altLang="cs-CZ"/>
              <a:pPr>
                <a:defRPr/>
              </a:pPr>
              <a:t>‹#›</a:t>
            </a:fld>
            <a:endParaRPr lang="cs-CZ" altLang="cs-CZ"/>
          </a:p>
        </p:txBody>
      </p:sp>
    </p:spTree>
    <p:extLst>
      <p:ext uri="{BB962C8B-B14F-4D97-AF65-F5344CB8AC3E}">
        <p14:creationId xmlns:p14="http://schemas.microsoft.com/office/powerpoint/2010/main" val="620832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02EDBA0B-23B9-4C65-ABCC-B1D8D795422F}" type="slidenum">
              <a:rPr lang="cs-CZ" altLang="cs-CZ"/>
              <a:pPr>
                <a:defRPr/>
              </a:pPr>
              <a:t>‹#›</a:t>
            </a:fld>
            <a:endParaRPr lang="cs-CZ" altLang="cs-CZ"/>
          </a:p>
        </p:txBody>
      </p:sp>
    </p:spTree>
    <p:extLst>
      <p:ext uri="{BB962C8B-B14F-4D97-AF65-F5344CB8AC3E}">
        <p14:creationId xmlns:p14="http://schemas.microsoft.com/office/powerpoint/2010/main" val="436643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636E5FCA-85E5-4AA2-98D4-70CD7E99CC06}" type="slidenum">
              <a:rPr lang="cs-CZ" altLang="cs-CZ"/>
              <a:pPr>
                <a:defRPr/>
              </a:pPr>
              <a:t>‹#›</a:t>
            </a:fld>
            <a:endParaRPr lang="cs-CZ" altLang="cs-CZ"/>
          </a:p>
        </p:txBody>
      </p:sp>
    </p:spTree>
    <p:extLst>
      <p:ext uri="{BB962C8B-B14F-4D97-AF65-F5344CB8AC3E}">
        <p14:creationId xmlns:p14="http://schemas.microsoft.com/office/powerpoint/2010/main" val="3310193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1E3EBA72-9A0B-4836-9A79-CDF1FD7E5B53}" type="slidenum">
              <a:rPr lang="cs-CZ" altLang="cs-CZ"/>
              <a:pPr>
                <a:defRPr/>
              </a:pPr>
              <a:t>‹#›</a:t>
            </a:fld>
            <a:endParaRPr lang="cs-CZ" altLang="cs-CZ"/>
          </a:p>
        </p:txBody>
      </p:sp>
    </p:spTree>
    <p:extLst>
      <p:ext uri="{BB962C8B-B14F-4D97-AF65-F5344CB8AC3E}">
        <p14:creationId xmlns:p14="http://schemas.microsoft.com/office/powerpoint/2010/main" val="1719614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59F3B611-0BE1-407B-B0AC-BC369434D2AA}" type="slidenum">
              <a:rPr lang="cs-CZ" altLang="cs-CZ"/>
              <a:pPr>
                <a:defRPr/>
              </a:pPr>
              <a:t>‹#›</a:t>
            </a:fld>
            <a:endParaRPr lang="cs-CZ" altLang="cs-CZ"/>
          </a:p>
        </p:txBody>
      </p:sp>
    </p:spTree>
    <p:extLst>
      <p:ext uri="{BB962C8B-B14F-4D97-AF65-F5344CB8AC3E}">
        <p14:creationId xmlns:p14="http://schemas.microsoft.com/office/powerpoint/2010/main" val="1829741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15100" y="609600"/>
            <a:ext cx="1943100" cy="54864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85800" y="609600"/>
            <a:ext cx="5676900" cy="54864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CDC9987-5D73-4E37-882E-1CCA1AF11CCB}" type="slidenum">
              <a:rPr lang="cs-CZ" altLang="cs-CZ"/>
              <a:pPr>
                <a:defRPr/>
              </a:pPr>
              <a:t>‹#›</a:t>
            </a:fld>
            <a:endParaRPr lang="cs-CZ" altLang="cs-CZ"/>
          </a:p>
        </p:txBody>
      </p:sp>
    </p:spTree>
    <p:extLst>
      <p:ext uri="{BB962C8B-B14F-4D97-AF65-F5344CB8AC3E}">
        <p14:creationId xmlns:p14="http://schemas.microsoft.com/office/powerpoint/2010/main" val="3851232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609600"/>
            <a:ext cx="7772400" cy="5486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A89A9204-EC02-43C2-998F-D1FD840515B0}" type="slidenum">
              <a:rPr lang="cs-CZ" altLang="cs-CZ"/>
              <a:pPr>
                <a:defRPr/>
              </a:pPr>
              <a:t>‹#›</a:t>
            </a:fld>
            <a:endParaRPr lang="cs-CZ" altLang="cs-CZ"/>
          </a:p>
        </p:txBody>
      </p:sp>
    </p:spTree>
    <p:extLst>
      <p:ext uri="{BB962C8B-B14F-4D97-AF65-F5344CB8AC3E}">
        <p14:creationId xmlns:p14="http://schemas.microsoft.com/office/powerpoint/2010/main" val="1738021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4493C95-4B4C-4F30-9AF6-B59D0D055468}" type="slidenum">
              <a:rPr lang="cs-CZ" altLang="cs-CZ"/>
              <a:pPr>
                <a:defRPr/>
              </a:pPr>
              <a:t>‹#›</a:t>
            </a:fld>
            <a:endParaRPr lang="cs-CZ" altLang="cs-CZ"/>
          </a:p>
        </p:txBody>
      </p:sp>
    </p:spTree>
    <p:extLst>
      <p:ext uri="{BB962C8B-B14F-4D97-AF65-F5344CB8AC3E}">
        <p14:creationId xmlns:p14="http://schemas.microsoft.com/office/powerpoint/2010/main" val="324125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84E6BB77-1EB9-4E5E-93E3-21DF14BC6853}" type="slidenum">
              <a:rPr lang="cs-CZ" altLang="cs-CZ"/>
              <a:pPr>
                <a:defRPr/>
              </a:pPr>
              <a:t>‹#›</a:t>
            </a:fld>
            <a:endParaRPr lang="cs-CZ" altLang="cs-CZ"/>
          </a:p>
        </p:txBody>
      </p:sp>
    </p:spTree>
    <p:extLst>
      <p:ext uri="{BB962C8B-B14F-4D97-AF65-F5344CB8AC3E}">
        <p14:creationId xmlns:p14="http://schemas.microsoft.com/office/powerpoint/2010/main" val="13649330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6858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p>
        </p:txBody>
      </p:sp>
      <p:sp>
        <p:nvSpPr>
          <p:cNvPr id="7" name="Rectangle 5"/>
          <p:cNvSpPr>
            <a:spLocks noGrp="1" noChangeArrowheads="1"/>
          </p:cNvSpPr>
          <p:nvPr>
            <p:ph type="ftr" sz="quarter" idx="11"/>
          </p:nvPr>
        </p:nvSpPr>
        <p:spPr>
          <a:ln/>
        </p:spPr>
        <p:txBody>
          <a:bodyPr/>
          <a:lstStyle>
            <a:lvl1pPr>
              <a:defRPr/>
            </a:lvl1pPr>
          </a:lstStyle>
          <a:p>
            <a:pPr>
              <a:defRPr/>
            </a:pPr>
            <a:endParaRPr lang="cs-CZ"/>
          </a:p>
        </p:txBody>
      </p:sp>
      <p:sp>
        <p:nvSpPr>
          <p:cNvPr id="8" name="Rectangle 6"/>
          <p:cNvSpPr>
            <a:spLocks noGrp="1" noChangeArrowheads="1"/>
          </p:cNvSpPr>
          <p:nvPr>
            <p:ph type="sldNum" sz="quarter" idx="12"/>
          </p:nvPr>
        </p:nvSpPr>
        <p:spPr>
          <a:ln/>
        </p:spPr>
        <p:txBody>
          <a:bodyPr/>
          <a:lstStyle>
            <a:lvl1pPr>
              <a:defRPr/>
            </a:lvl1pPr>
          </a:lstStyle>
          <a:p>
            <a:pPr>
              <a:defRPr/>
            </a:pPr>
            <a:fld id="{27B60CE7-6604-45DB-A3AB-D1503CCB4472}" type="slidenum">
              <a:rPr lang="cs-CZ" altLang="cs-CZ"/>
              <a:pPr>
                <a:defRPr/>
              </a:pPr>
              <a:t>‹#›</a:t>
            </a:fld>
            <a:endParaRPr lang="cs-CZ" altLang="cs-CZ"/>
          </a:p>
        </p:txBody>
      </p:sp>
    </p:spTree>
    <p:extLst>
      <p:ext uri="{BB962C8B-B14F-4D97-AF65-F5344CB8AC3E}">
        <p14:creationId xmlns:p14="http://schemas.microsoft.com/office/powerpoint/2010/main" val="985388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E26B10C-CBE4-43B6-9E86-265C4C2DA4A0}" type="datetimeFigureOut">
              <a:rPr lang="cs-CZ"/>
              <a:pPr>
                <a:defRPr/>
              </a:pPr>
              <a:t>05.11.2024</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4B34E3DF-4235-4BB5-975E-81ABD0F00B34}" type="slidenum">
              <a:rPr lang="cs-CZ" altLang="cs-CZ"/>
              <a:pPr>
                <a:defRPr/>
              </a:pPr>
              <a:t>‹#›</a:t>
            </a:fld>
            <a:endParaRPr lang="cs-CZ" altLang="cs-CZ"/>
          </a:p>
        </p:txBody>
      </p:sp>
    </p:spTree>
    <p:extLst>
      <p:ext uri="{BB962C8B-B14F-4D97-AF65-F5344CB8AC3E}">
        <p14:creationId xmlns:p14="http://schemas.microsoft.com/office/powerpoint/2010/main" val="16785632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AE2310E-1B96-46A9-B834-0EBD9EC3DD1F}" type="datetimeFigureOut">
              <a:rPr lang="cs-CZ"/>
              <a:pPr>
                <a:defRPr/>
              </a:pPr>
              <a:t>05.11.2024</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DF58FB02-480D-4656-BAE7-64AE24A74519}" type="slidenum">
              <a:rPr lang="cs-CZ" altLang="cs-CZ"/>
              <a:pPr>
                <a:defRPr/>
              </a:pPr>
              <a:t>‹#›</a:t>
            </a:fld>
            <a:endParaRPr lang="cs-CZ" altLang="cs-CZ"/>
          </a:p>
        </p:txBody>
      </p:sp>
    </p:spTree>
    <p:extLst>
      <p:ext uri="{BB962C8B-B14F-4D97-AF65-F5344CB8AC3E}">
        <p14:creationId xmlns:p14="http://schemas.microsoft.com/office/powerpoint/2010/main" val="1240302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D524183-5B63-45B3-8865-1A68B288EE36}" type="datetimeFigureOut">
              <a:rPr lang="cs-CZ"/>
              <a:pPr>
                <a:defRPr/>
              </a:pPr>
              <a:t>05.11.2024</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F85C7444-2EA5-4D40-BF38-127B508A6A0A}" type="slidenum">
              <a:rPr lang="cs-CZ" altLang="cs-CZ"/>
              <a:pPr>
                <a:defRPr/>
              </a:pPr>
              <a:t>‹#›</a:t>
            </a:fld>
            <a:endParaRPr lang="cs-CZ" altLang="cs-CZ"/>
          </a:p>
        </p:txBody>
      </p:sp>
    </p:spTree>
    <p:extLst>
      <p:ext uri="{BB962C8B-B14F-4D97-AF65-F5344CB8AC3E}">
        <p14:creationId xmlns:p14="http://schemas.microsoft.com/office/powerpoint/2010/main" val="2125735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57B37CE-4722-4D52-9384-D5F99219AFA9}" type="datetimeFigureOut">
              <a:rPr lang="cs-CZ"/>
              <a:pPr>
                <a:defRPr/>
              </a:pPr>
              <a:t>05.11.2024</a:t>
            </a:fld>
            <a:endParaRPr lang="cs-CZ"/>
          </a:p>
        </p:txBody>
      </p:sp>
      <p:sp>
        <p:nvSpPr>
          <p:cNvPr id="6" name="Zástupný symbol pro zápatí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4554D867-80E5-4B72-84BE-60B375BA7E45}" type="slidenum">
              <a:rPr lang="cs-CZ" altLang="cs-CZ"/>
              <a:pPr>
                <a:defRPr/>
              </a:pPr>
              <a:t>‹#›</a:t>
            </a:fld>
            <a:endParaRPr lang="cs-CZ" altLang="cs-CZ"/>
          </a:p>
        </p:txBody>
      </p:sp>
    </p:spTree>
    <p:extLst>
      <p:ext uri="{BB962C8B-B14F-4D97-AF65-F5344CB8AC3E}">
        <p14:creationId xmlns:p14="http://schemas.microsoft.com/office/powerpoint/2010/main" val="36737756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07FBE71-0D53-4B7F-B65E-D30D6C05BF3A}" type="datetimeFigureOut">
              <a:rPr lang="cs-CZ"/>
              <a:pPr>
                <a:defRPr/>
              </a:pPr>
              <a:t>05.11.2024</a:t>
            </a:fld>
            <a:endParaRPr lang="cs-CZ"/>
          </a:p>
        </p:txBody>
      </p:sp>
      <p:sp>
        <p:nvSpPr>
          <p:cNvPr id="8" name="Zástupný symbol pro zápatí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9" name="Zástupný symbol pro číslo snímku 8"/>
          <p:cNvSpPr>
            <a:spLocks noGrp="1"/>
          </p:cNvSpPr>
          <p:nvPr>
            <p:ph type="sldNum" sz="quarter" idx="12"/>
          </p:nvPr>
        </p:nvSpPr>
        <p:spPr/>
        <p:txBody>
          <a:bodyPr/>
          <a:lstStyle>
            <a:lvl1pPr>
              <a:defRPr>
                <a:latin typeface="Times New Roman" panose="02020603050405020304" pitchFamily="18" charset="0"/>
              </a:defRPr>
            </a:lvl1pPr>
          </a:lstStyle>
          <a:p>
            <a:pPr>
              <a:defRPr/>
            </a:pPr>
            <a:fld id="{19CF8987-DE2F-4B5C-8970-7A1AC638A356}" type="slidenum">
              <a:rPr lang="cs-CZ" altLang="cs-CZ"/>
              <a:pPr>
                <a:defRPr/>
              </a:pPr>
              <a:t>‹#›</a:t>
            </a:fld>
            <a:endParaRPr lang="cs-CZ" altLang="cs-CZ"/>
          </a:p>
        </p:txBody>
      </p:sp>
    </p:spTree>
    <p:extLst>
      <p:ext uri="{BB962C8B-B14F-4D97-AF65-F5344CB8AC3E}">
        <p14:creationId xmlns:p14="http://schemas.microsoft.com/office/powerpoint/2010/main" val="25788098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D64D4C3D-7F76-47E1-94DC-011854CB1DBE}" type="datetimeFigureOut">
              <a:rPr lang="cs-CZ"/>
              <a:pPr>
                <a:defRPr/>
              </a:pPr>
              <a:t>05.11.2024</a:t>
            </a:fld>
            <a:endParaRPr lang="cs-CZ"/>
          </a:p>
        </p:txBody>
      </p:sp>
      <p:sp>
        <p:nvSpPr>
          <p:cNvPr id="4" name="Zástupný symbol pro zápatí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5" name="Zástupný symbol pro číslo snímku 4"/>
          <p:cNvSpPr>
            <a:spLocks noGrp="1"/>
          </p:cNvSpPr>
          <p:nvPr>
            <p:ph type="sldNum" sz="quarter" idx="12"/>
          </p:nvPr>
        </p:nvSpPr>
        <p:spPr/>
        <p:txBody>
          <a:bodyPr/>
          <a:lstStyle>
            <a:lvl1pPr>
              <a:defRPr>
                <a:latin typeface="Times New Roman" panose="02020603050405020304" pitchFamily="18" charset="0"/>
              </a:defRPr>
            </a:lvl1pPr>
          </a:lstStyle>
          <a:p>
            <a:pPr>
              <a:defRPr/>
            </a:pPr>
            <a:fld id="{807C6C86-B405-41AE-BEAA-E7641308DDEC}" type="slidenum">
              <a:rPr lang="cs-CZ" altLang="cs-CZ"/>
              <a:pPr>
                <a:defRPr/>
              </a:pPr>
              <a:t>‹#›</a:t>
            </a:fld>
            <a:endParaRPr lang="cs-CZ" altLang="cs-CZ"/>
          </a:p>
        </p:txBody>
      </p:sp>
    </p:spTree>
    <p:extLst>
      <p:ext uri="{BB962C8B-B14F-4D97-AF65-F5344CB8AC3E}">
        <p14:creationId xmlns:p14="http://schemas.microsoft.com/office/powerpoint/2010/main" val="2093828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39FEA15-9DE9-41EE-8538-F28565D55082}" type="datetimeFigureOut">
              <a:rPr lang="cs-CZ"/>
              <a:pPr>
                <a:defRPr/>
              </a:pPr>
              <a:t>05.11.2024</a:t>
            </a:fld>
            <a:endParaRPr lang="cs-CZ"/>
          </a:p>
        </p:txBody>
      </p:sp>
      <p:sp>
        <p:nvSpPr>
          <p:cNvPr id="3" name="Zástupný symbol pro zápatí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4" name="Zástupný symbol pro číslo snímku 3"/>
          <p:cNvSpPr>
            <a:spLocks noGrp="1"/>
          </p:cNvSpPr>
          <p:nvPr>
            <p:ph type="sldNum" sz="quarter" idx="12"/>
          </p:nvPr>
        </p:nvSpPr>
        <p:spPr/>
        <p:txBody>
          <a:bodyPr/>
          <a:lstStyle>
            <a:lvl1pPr>
              <a:defRPr>
                <a:latin typeface="Times New Roman" panose="02020603050405020304" pitchFamily="18" charset="0"/>
              </a:defRPr>
            </a:lvl1pPr>
          </a:lstStyle>
          <a:p>
            <a:pPr>
              <a:defRPr/>
            </a:pPr>
            <a:fld id="{018F5E83-CFFF-4D64-A2B8-E5EE699043B4}" type="slidenum">
              <a:rPr lang="cs-CZ" altLang="cs-CZ"/>
              <a:pPr>
                <a:defRPr/>
              </a:pPr>
              <a:t>‹#›</a:t>
            </a:fld>
            <a:endParaRPr lang="cs-CZ" altLang="cs-CZ"/>
          </a:p>
        </p:txBody>
      </p:sp>
    </p:spTree>
    <p:extLst>
      <p:ext uri="{BB962C8B-B14F-4D97-AF65-F5344CB8AC3E}">
        <p14:creationId xmlns:p14="http://schemas.microsoft.com/office/powerpoint/2010/main" val="4020849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FF0234B-330C-45D0-84B4-19C05FAAC9A8}" type="datetimeFigureOut">
              <a:rPr lang="cs-CZ"/>
              <a:pPr>
                <a:defRPr/>
              </a:pPr>
              <a:t>05.11.2024</a:t>
            </a:fld>
            <a:endParaRPr lang="cs-CZ"/>
          </a:p>
        </p:txBody>
      </p:sp>
      <p:sp>
        <p:nvSpPr>
          <p:cNvPr id="6" name="Zástupný symbol pro zápatí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8364F6EB-ACA0-4708-9DF6-D32F01D89DD3}" type="slidenum">
              <a:rPr lang="cs-CZ" altLang="cs-CZ"/>
              <a:pPr>
                <a:defRPr/>
              </a:pPr>
              <a:t>‹#›</a:t>
            </a:fld>
            <a:endParaRPr lang="cs-CZ" altLang="cs-CZ"/>
          </a:p>
        </p:txBody>
      </p:sp>
    </p:spTree>
    <p:extLst>
      <p:ext uri="{BB962C8B-B14F-4D97-AF65-F5344CB8AC3E}">
        <p14:creationId xmlns:p14="http://schemas.microsoft.com/office/powerpoint/2010/main" val="19128458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B59AB21-A1E7-4D65-BD40-893B2E260BCD}" type="datetimeFigureOut">
              <a:rPr lang="cs-CZ"/>
              <a:pPr>
                <a:defRPr/>
              </a:pPr>
              <a:t>05.11.2024</a:t>
            </a:fld>
            <a:endParaRPr lang="cs-CZ"/>
          </a:p>
        </p:txBody>
      </p:sp>
      <p:sp>
        <p:nvSpPr>
          <p:cNvPr id="6" name="Zástupný symbol pro zápatí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7" name="Zástupný symbol pro číslo snímku 6"/>
          <p:cNvSpPr>
            <a:spLocks noGrp="1"/>
          </p:cNvSpPr>
          <p:nvPr>
            <p:ph type="sldNum" sz="quarter" idx="12"/>
          </p:nvPr>
        </p:nvSpPr>
        <p:spPr/>
        <p:txBody>
          <a:bodyPr/>
          <a:lstStyle>
            <a:lvl1pPr>
              <a:defRPr>
                <a:latin typeface="Times New Roman" panose="02020603050405020304" pitchFamily="18" charset="0"/>
              </a:defRPr>
            </a:lvl1pPr>
          </a:lstStyle>
          <a:p>
            <a:pPr>
              <a:defRPr/>
            </a:pPr>
            <a:fld id="{525B15C9-676E-4DF6-B3D8-B4D0D789A3AE}" type="slidenum">
              <a:rPr lang="cs-CZ" altLang="cs-CZ"/>
              <a:pPr>
                <a:defRPr/>
              </a:pPr>
              <a:t>‹#›</a:t>
            </a:fld>
            <a:endParaRPr lang="cs-CZ" altLang="cs-CZ"/>
          </a:p>
        </p:txBody>
      </p:sp>
    </p:spTree>
    <p:extLst>
      <p:ext uri="{BB962C8B-B14F-4D97-AF65-F5344CB8AC3E}">
        <p14:creationId xmlns:p14="http://schemas.microsoft.com/office/powerpoint/2010/main" val="82894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7B83D91C-9073-4045-806D-7A607ECD2B82}" type="slidenum">
              <a:rPr lang="cs-CZ" altLang="cs-CZ"/>
              <a:pPr>
                <a:defRPr/>
              </a:pPr>
              <a:t>‹#›</a:t>
            </a:fld>
            <a:endParaRPr lang="cs-CZ" altLang="cs-CZ"/>
          </a:p>
        </p:txBody>
      </p:sp>
    </p:spTree>
    <p:extLst>
      <p:ext uri="{BB962C8B-B14F-4D97-AF65-F5344CB8AC3E}">
        <p14:creationId xmlns:p14="http://schemas.microsoft.com/office/powerpoint/2010/main" val="4649271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5E73881-DA3C-4FCE-8DA5-7ED11E5708EC}" type="datetimeFigureOut">
              <a:rPr lang="cs-CZ"/>
              <a:pPr>
                <a:defRPr/>
              </a:pPr>
              <a:t>05.11.2024</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2918277B-2656-4D7C-BE8F-8986654C7842}" type="slidenum">
              <a:rPr lang="cs-CZ" altLang="cs-CZ"/>
              <a:pPr>
                <a:defRPr/>
              </a:pPr>
              <a:t>‹#›</a:t>
            </a:fld>
            <a:endParaRPr lang="cs-CZ" altLang="cs-CZ"/>
          </a:p>
        </p:txBody>
      </p:sp>
    </p:spTree>
    <p:extLst>
      <p:ext uri="{BB962C8B-B14F-4D97-AF65-F5344CB8AC3E}">
        <p14:creationId xmlns:p14="http://schemas.microsoft.com/office/powerpoint/2010/main" val="1004410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4811B67-A6B0-4955-952E-763172C3881A}" type="datetimeFigureOut">
              <a:rPr lang="cs-CZ"/>
              <a:pPr>
                <a:defRPr/>
              </a:pPr>
              <a:t>05.11.2024</a:t>
            </a:fld>
            <a:endParaRPr lang="cs-CZ"/>
          </a:p>
        </p:txBody>
      </p:sp>
      <p:sp>
        <p:nvSpPr>
          <p:cNvPr id="5" name="Zástupný symbol pro zápatí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atin typeface="Times New Roman" panose="02020603050405020304" pitchFamily="18" charset="0"/>
              </a:defRPr>
            </a:lvl1pPr>
          </a:lstStyle>
          <a:p>
            <a:pPr>
              <a:defRPr/>
            </a:pPr>
            <a:fld id="{D06058FB-CD5F-4BE7-B1DC-15C7C9715047}" type="slidenum">
              <a:rPr lang="cs-CZ" altLang="cs-CZ"/>
              <a:pPr>
                <a:defRPr/>
              </a:pPr>
              <a:t>‹#›</a:t>
            </a:fld>
            <a:endParaRPr lang="cs-CZ" altLang="cs-CZ"/>
          </a:p>
        </p:txBody>
      </p:sp>
    </p:spTree>
    <p:extLst>
      <p:ext uri="{BB962C8B-B14F-4D97-AF65-F5344CB8AC3E}">
        <p14:creationId xmlns:p14="http://schemas.microsoft.com/office/powerpoint/2010/main" val="2800561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A7CB7E94-CDD0-4CB2-8958-052A3B58E6B6}" type="slidenum">
              <a:rPr lang="cs-CZ" altLang="cs-CZ"/>
              <a:pPr>
                <a:defRPr/>
              </a:pPr>
              <a:t>‹#›</a:t>
            </a:fld>
            <a:endParaRPr lang="cs-CZ" altLang="cs-CZ"/>
          </a:p>
        </p:txBody>
      </p:sp>
    </p:spTree>
    <p:extLst>
      <p:ext uri="{BB962C8B-B14F-4D97-AF65-F5344CB8AC3E}">
        <p14:creationId xmlns:p14="http://schemas.microsoft.com/office/powerpoint/2010/main" val="2067536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811E600-7A73-45DC-92B2-D9217D73D23F}" type="slidenum">
              <a:rPr lang="cs-CZ" altLang="cs-CZ"/>
              <a:pPr>
                <a:defRPr/>
              </a:pPr>
              <a:t>‹#›</a:t>
            </a:fld>
            <a:endParaRPr lang="cs-CZ" altLang="cs-CZ"/>
          </a:p>
        </p:txBody>
      </p:sp>
    </p:spTree>
    <p:extLst>
      <p:ext uri="{BB962C8B-B14F-4D97-AF65-F5344CB8AC3E}">
        <p14:creationId xmlns:p14="http://schemas.microsoft.com/office/powerpoint/2010/main" val="1047899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5FE0307-ABEA-4202-BD93-14C5C9578D92}" type="slidenum">
              <a:rPr lang="cs-CZ" altLang="cs-CZ"/>
              <a:pPr>
                <a:defRPr/>
              </a:pPr>
              <a:t>‹#›</a:t>
            </a:fld>
            <a:endParaRPr lang="cs-CZ" altLang="cs-CZ"/>
          </a:p>
        </p:txBody>
      </p:sp>
    </p:spTree>
    <p:extLst>
      <p:ext uri="{BB962C8B-B14F-4D97-AF65-F5344CB8AC3E}">
        <p14:creationId xmlns:p14="http://schemas.microsoft.com/office/powerpoint/2010/main" val="104796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vl1pPr>
          </a:lstStyle>
          <a:p>
            <a:pPr>
              <a:defRPr/>
            </a:pPr>
            <a:fld id="{D30D711A-12A5-43F0-8011-A03A37D5430C}"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90393" r:id="rId1"/>
    <p:sldLayoutId id="2147490394" r:id="rId2"/>
    <p:sldLayoutId id="2147490395" r:id="rId3"/>
    <p:sldLayoutId id="2147490396" r:id="rId4"/>
    <p:sldLayoutId id="2147490397" r:id="rId5"/>
    <p:sldLayoutId id="2147490398" r:id="rId6"/>
    <p:sldLayoutId id="2147490399" r:id="rId7"/>
    <p:sldLayoutId id="2147490400" r:id="rId8"/>
    <p:sldLayoutId id="2147490401" r:id="rId9"/>
    <p:sldLayoutId id="2147490402" r:id="rId10"/>
    <p:sldLayoutId id="2147490403" r:id="rId11"/>
    <p:sldLayoutId id="2147490404" r:id="rId12"/>
    <p:sldLayoutId id="2147490405" r:id="rId13"/>
    <p:sldLayoutId id="214749040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defRPr>
            </a:lvl1pPr>
          </a:lstStyle>
          <a:p>
            <a:pPr>
              <a:defRPr/>
            </a:pPr>
            <a:endParaRPr lang="en-US" alt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defRPr>
            </a:lvl1pPr>
          </a:lstStyle>
          <a:p>
            <a:pPr>
              <a:defRPr/>
            </a:pPr>
            <a:endParaRPr lang="en-US" alt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a:solidFill>
                  <a:srgbClr val="000000"/>
                </a:solidFill>
              </a:defRPr>
            </a:lvl1pPr>
          </a:lstStyle>
          <a:p>
            <a:pPr>
              <a:defRPr/>
            </a:pPr>
            <a:fld id="{D6E0950B-4C98-41F4-9937-BCE1563D9EE2}"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90512" r:id="rId1"/>
    <p:sldLayoutId id="2147490513" r:id="rId2"/>
    <p:sldLayoutId id="2147490514" r:id="rId3"/>
    <p:sldLayoutId id="2147490515" r:id="rId4"/>
    <p:sldLayoutId id="2147490516" r:id="rId5"/>
    <p:sldLayoutId id="2147490517" r:id="rId6"/>
    <p:sldLayoutId id="2147490518" r:id="rId7"/>
    <p:sldLayoutId id="2147490519" r:id="rId8"/>
    <p:sldLayoutId id="2147490520" r:id="rId9"/>
    <p:sldLayoutId id="2147490521" r:id="rId10"/>
    <p:sldLayoutId id="2147490522"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tmplLst>
          <p:tmpl lvl="1">
            <p:tnLst>
              <p:par>
                <p:cTn presetID="1" presetClass="entr" presetSubtype="0" fill="hold" nodeType="click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499"/>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Times New Roman" pitchFamily="18" charset="0"/>
        </a:defRPr>
      </a:lvl2pPr>
      <a:lvl3pPr algn="ctr" rtl="0" eaLnBrk="0" fontAlgn="base" hangingPunct="0">
        <a:spcBef>
          <a:spcPct val="0"/>
        </a:spcBef>
        <a:spcAft>
          <a:spcPct val="0"/>
        </a:spcAft>
        <a:defRPr sz="4400">
          <a:solidFill>
            <a:srgbClr val="FFFFCC"/>
          </a:solidFill>
          <a:latin typeface="Times New Roman" pitchFamily="18" charset="0"/>
        </a:defRPr>
      </a:lvl3pPr>
      <a:lvl4pPr algn="ctr" rtl="0" eaLnBrk="0" fontAlgn="base" hangingPunct="0">
        <a:spcBef>
          <a:spcPct val="0"/>
        </a:spcBef>
        <a:spcAft>
          <a:spcPct val="0"/>
        </a:spcAft>
        <a:defRPr sz="4400">
          <a:solidFill>
            <a:srgbClr val="FFFFCC"/>
          </a:solidFill>
          <a:latin typeface="Times New Roman" pitchFamily="18" charset="0"/>
        </a:defRPr>
      </a:lvl4pPr>
      <a:lvl5pPr algn="ctr" rtl="0" eaLnBrk="0" fontAlgn="base" hangingPunct="0">
        <a:spcBef>
          <a:spcPct val="0"/>
        </a:spcBef>
        <a:spcAft>
          <a:spcPct val="0"/>
        </a:spcAft>
        <a:defRPr sz="4400">
          <a:solidFill>
            <a:srgbClr val="FFFFCC"/>
          </a:solidFill>
          <a:latin typeface="Times New Roman" pitchFamily="18" charset="0"/>
        </a:defRPr>
      </a:lvl5pPr>
      <a:lvl6pPr marL="457200" algn="ctr" rtl="0" eaLnBrk="0" fontAlgn="base" hangingPunct="0">
        <a:spcBef>
          <a:spcPct val="0"/>
        </a:spcBef>
        <a:spcAft>
          <a:spcPct val="0"/>
        </a:spcAft>
        <a:defRPr sz="4400">
          <a:solidFill>
            <a:srgbClr val="FFFFCC"/>
          </a:solidFill>
          <a:latin typeface="Times New Roman" pitchFamily="18" charset="0"/>
        </a:defRPr>
      </a:lvl6pPr>
      <a:lvl7pPr marL="914400" algn="ctr" rtl="0" eaLnBrk="0" fontAlgn="base" hangingPunct="0">
        <a:spcBef>
          <a:spcPct val="0"/>
        </a:spcBef>
        <a:spcAft>
          <a:spcPct val="0"/>
        </a:spcAft>
        <a:defRPr sz="4400">
          <a:solidFill>
            <a:srgbClr val="FFFFCC"/>
          </a:solidFill>
          <a:latin typeface="Times New Roman" pitchFamily="18" charset="0"/>
        </a:defRPr>
      </a:lvl7pPr>
      <a:lvl8pPr marL="1371600" algn="ctr" rtl="0" eaLnBrk="0" fontAlgn="base" hangingPunct="0">
        <a:spcBef>
          <a:spcPct val="0"/>
        </a:spcBef>
        <a:spcAft>
          <a:spcPct val="0"/>
        </a:spcAft>
        <a:defRPr sz="4400">
          <a:solidFill>
            <a:srgbClr val="FFFFCC"/>
          </a:solidFill>
          <a:latin typeface="Times New Roman" pitchFamily="18" charset="0"/>
        </a:defRPr>
      </a:lvl8pPr>
      <a:lvl9pPr marL="1828800" algn="ctr" rtl="0" eaLnBrk="0" fontAlgn="base" hangingPunct="0">
        <a:spcBef>
          <a:spcPct val="0"/>
        </a:spcBef>
        <a:spcAft>
          <a:spcPct val="0"/>
        </a:spcAft>
        <a:defRPr sz="4400">
          <a:solidFill>
            <a:srgbClr val="FFFFCC"/>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CC"/>
          </a:solidFill>
          <a:latin typeface="+mn-lt"/>
        </a:defRPr>
      </a:lvl2pPr>
      <a:lvl3pPr marL="1143000" indent="-228600" algn="l" rtl="0" eaLnBrk="0" fontAlgn="base" hangingPunct="0">
        <a:spcBef>
          <a:spcPct val="20000"/>
        </a:spcBef>
        <a:spcAft>
          <a:spcPct val="0"/>
        </a:spcAft>
        <a:buChar char="•"/>
        <a:defRPr sz="2400">
          <a:solidFill>
            <a:srgbClr val="FFFFCC"/>
          </a:solidFill>
          <a:latin typeface="+mn-lt"/>
        </a:defRPr>
      </a:lvl3pPr>
      <a:lvl4pPr marL="1600200" indent="-228600" algn="l" rtl="0" eaLnBrk="0" fontAlgn="base" hangingPunct="0">
        <a:spcBef>
          <a:spcPct val="20000"/>
        </a:spcBef>
        <a:spcAft>
          <a:spcPct val="0"/>
        </a:spcAft>
        <a:buChar char="–"/>
        <a:defRPr sz="2000">
          <a:solidFill>
            <a:srgbClr val="FFFFCC"/>
          </a:solidFill>
          <a:latin typeface="+mn-lt"/>
        </a:defRPr>
      </a:lvl4pPr>
      <a:lvl5pPr marL="2057400" indent="-228600" algn="l" rtl="0" eaLnBrk="0" fontAlgn="base" hangingPunct="0">
        <a:spcBef>
          <a:spcPct val="20000"/>
        </a:spcBef>
        <a:spcAft>
          <a:spcPct val="0"/>
        </a:spcAft>
        <a:buChar char="»"/>
        <a:defRPr sz="2000">
          <a:solidFill>
            <a:srgbClr val="FFFFCC"/>
          </a:solidFill>
          <a:latin typeface="+mn-lt"/>
        </a:defRPr>
      </a:lvl5pPr>
      <a:lvl6pPr marL="2514600" indent="-228600" algn="l" rtl="0" eaLnBrk="0" fontAlgn="base" hangingPunct="0">
        <a:spcBef>
          <a:spcPct val="20000"/>
        </a:spcBef>
        <a:spcAft>
          <a:spcPct val="0"/>
        </a:spcAft>
        <a:buChar char="»"/>
        <a:defRPr sz="2000">
          <a:solidFill>
            <a:srgbClr val="FFFFCC"/>
          </a:solidFill>
          <a:latin typeface="+mn-lt"/>
        </a:defRPr>
      </a:lvl6pPr>
      <a:lvl7pPr marL="2971800" indent="-228600" algn="l" rtl="0" eaLnBrk="0" fontAlgn="base" hangingPunct="0">
        <a:spcBef>
          <a:spcPct val="20000"/>
        </a:spcBef>
        <a:spcAft>
          <a:spcPct val="0"/>
        </a:spcAft>
        <a:buChar char="»"/>
        <a:defRPr sz="2000">
          <a:solidFill>
            <a:srgbClr val="FFFFCC"/>
          </a:solidFill>
          <a:latin typeface="+mn-lt"/>
        </a:defRPr>
      </a:lvl7pPr>
      <a:lvl8pPr marL="3429000" indent="-228600" algn="l" rtl="0" eaLnBrk="0" fontAlgn="base" hangingPunct="0">
        <a:spcBef>
          <a:spcPct val="20000"/>
        </a:spcBef>
        <a:spcAft>
          <a:spcPct val="0"/>
        </a:spcAft>
        <a:buChar char="»"/>
        <a:defRPr sz="2000">
          <a:solidFill>
            <a:srgbClr val="FFFFCC"/>
          </a:solidFill>
          <a:latin typeface="+mn-lt"/>
        </a:defRPr>
      </a:lvl8pPr>
      <a:lvl9pPr marL="3886200" indent="-228600" algn="l" rtl="0" eaLnBrk="0" fontAlgn="base" hangingPunct="0">
        <a:spcBef>
          <a:spcPct val="20000"/>
        </a:spcBef>
        <a:spcAft>
          <a:spcPct val="0"/>
        </a:spcAft>
        <a:buChar char="»"/>
        <a:defRPr sz="2000">
          <a:solidFill>
            <a:srgbClr val="FFFFCC"/>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1126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375DC64C-DE7F-4BA6-ACD5-AC0ADBB9F2FB}" type="datetimeFigureOut">
              <a:rPr lang="cs-CZ"/>
              <a:pPr>
                <a:defRPr/>
              </a:pPr>
              <a:t>05.11.2024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7FE3CC9-2398-47EA-B998-444F4ED44000}"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90545" r:id="rId1"/>
    <p:sldLayoutId id="2147490546" r:id="rId2"/>
    <p:sldLayoutId id="2147490547" r:id="rId3"/>
    <p:sldLayoutId id="2147490548" r:id="rId4"/>
    <p:sldLayoutId id="2147490549" r:id="rId5"/>
    <p:sldLayoutId id="2147490550" r:id="rId6"/>
    <p:sldLayoutId id="2147490551" r:id="rId7"/>
    <p:sldLayoutId id="2147490552" r:id="rId8"/>
    <p:sldLayoutId id="2147490553" r:id="rId9"/>
    <p:sldLayoutId id="2147490554" r:id="rId10"/>
    <p:sldLayoutId id="21474905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endParaRPr lang="cs-CZ"/>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a:solidFill>
                  <a:srgbClr val="000000"/>
                </a:solidFill>
              </a:defRPr>
            </a:lvl1pPr>
          </a:lstStyle>
          <a:p>
            <a:pPr>
              <a:defRPr/>
            </a:pPr>
            <a:endParaRPr lang="cs-CZ"/>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solidFill>
                  <a:srgbClr val="000000"/>
                </a:solidFill>
              </a:defRPr>
            </a:lvl1pPr>
          </a:lstStyle>
          <a:p>
            <a:pPr>
              <a:defRPr/>
            </a:pPr>
            <a:fld id="{0127A2FC-2489-4D69-AD27-46316DBF2FBA}"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90407" r:id="rId1"/>
    <p:sldLayoutId id="2147490408" r:id="rId2"/>
    <p:sldLayoutId id="2147490409" r:id="rId3"/>
    <p:sldLayoutId id="2147490410" r:id="rId4"/>
    <p:sldLayoutId id="2147490411" r:id="rId5"/>
    <p:sldLayoutId id="2147490412" r:id="rId6"/>
    <p:sldLayoutId id="2147490413" r:id="rId7"/>
    <p:sldLayoutId id="2147490414" r:id="rId8"/>
    <p:sldLayoutId id="2147490415" r:id="rId9"/>
    <p:sldLayoutId id="2147490416" r:id="rId10"/>
    <p:sldLayoutId id="2147490417" r:id="rId11"/>
    <p:sldLayoutId id="2147490418" r:id="rId12"/>
    <p:sldLayoutId id="2147490419" r:id="rId13"/>
    <p:sldLayoutId id="214749042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14339"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D37DD66A-6815-41AD-BDEF-8B65BD7992A6}" type="datetimeFigureOut">
              <a:rPr lang="cs-CZ"/>
              <a:pPr>
                <a:defRPr/>
              </a:pPr>
              <a:t>05.11.2024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72E9945-B0EA-4801-82F7-A120CC98F48F}"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90567" r:id="rId1"/>
    <p:sldLayoutId id="2147490568" r:id="rId2"/>
    <p:sldLayoutId id="2147490569" r:id="rId3"/>
    <p:sldLayoutId id="2147490570" r:id="rId4"/>
    <p:sldLayoutId id="2147490571" r:id="rId5"/>
    <p:sldLayoutId id="2147490572" r:id="rId6"/>
    <p:sldLayoutId id="2147490573" r:id="rId7"/>
    <p:sldLayoutId id="2147490574" r:id="rId8"/>
    <p:sldLayoutId id="2147490575" r:id="rId9"/>
    <p:sldLayoutId id="2147490576" r:id="rId10"/>
    <p:sldLayoutId id="214749057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image" Target="../media/image71.png"/></Relationships>
</file>

<file path=ppt/slides/_rels/slide10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image" Target="../media/image82.emf"/></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image" Target="../media/image85.png"/></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image" Target="../media/image82.emf"/></Relationships>
</file>

<file path=ppt/slides/_rels/slide11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image" Target="../media/image88.emf"/></Relationships>
</file>

<file path=ppt/slides/_rels/slide11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www.google.cz/url?sa=i&amp;rct=j&amp;q=&amp;esrc=s&amp;source=images&amp;cd=&amp;cad=rja&amp;uact=8&amp;ved=0ahUKEwjr5LCh_bfQAhVFaRQKHT6rDScQjRwIBw&amp;url=http://www.slideshare.net/laurenadams718/geology-lecture-12&amp;psig=AFQjCNFsq6O95SRturtqBokJ7LGYj7-K_Q&amp;ust=1479753060649959" TargetMode="Externa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image" Target="../media/image90.jpeg"/></Relationships>
</file>

<file path=ppt/slides/_rels/slide11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image" Target="../media/image5.png"/></Relationships>
</file>

<file path=ppt/slides/_rels/slide1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1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image" Target="../media/image101.png"/></Relationships>
</file>

<file path=ppt/slides/_rels/slide12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5.m4a"/><Relationship Id="rId7" Type="http://schemas.openxmlformats.org/officeDocument/2006/relationships/image" Target="../media/image31.png"/><Relationship Id="rId2" Type="http://schemas.microsoft.com/office/2007/relationships/media" Target="../media/media15.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2.emf"/><Relationship Id="rId4"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43.emf"/><Relationship Id="rId4" Type="http://schemas.openxmlformats.org/officeDocument/2006/relationships/image" Target="../media/image42.emf"/></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43.emf"/><Relationship Id="rId4" Type="http://schemas.openxmlformats.org/officeDocument/2006/relationships/image" Target="../media/image42.emf"/></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audio" Target="../media/media28.m4a"/><Relationship Id="rId7" Type="http://schemas.openxmlformats.org/officeDocument/2006/relationships/image" Target="../media/image5.png"/><Relationship Id="rId2" Type="http://schemas.microsoft.com/office/2007/relationships/media" Target="../media/media28.m4a"/><Relationship Id="rId1" Type="http://schemas.openxmlformats.org/officeDocument/2006/relationships/vmlDrawing" Target="../drawings/vmlDrawing2.vml"/><Relationship Id="rId6" Type="http://schemas.openxmlformats.org/officeDocument/2006/relationships/image" Target="../media/image54.png"/><Relationship Id="rId5" Type="http://schemas.openxmlformats.org/officeDocument/2006/relationships/oleObject" Target="../embeddings/oleObject2.bin"/><Relationship Id="rId4" Type="http://schemas.openxmlformats.org/officeDocument/2006/relationships/slideLayout" Target="../slideLayouts/slideLayout43.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image" Target="../media/image55.png"/></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google.cz/url?sa=i&amp;rct=j&amp;q=&amp;esrc=s&amp;source=images&amp;cd=&amp;cad=rja&amp;uact=8&amp;ved=0ahUKEwjK5-Pp_bfQAhUEzRQKHfh5ACMQjRwIBw&amp;url=https://www.youtube.com/watch?v%3DfJZy_BCKrIU&amp;psig=AFQjCNF_vPI94AQShENwr69_zMVPJQ7CVg&amp;ust=1479753582408437" TargetMode="External"/><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8.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9.jpeg"/><Relationship Id="rId5" Type="http://schemas.openxmlformats.org/officeDocument/2006/relationships/hyperlink" Target="http://memoirs.gsapubs.org/content/200/553/F2.expansion.html" TargetMode="External"/><Relationship Id="rId4" Type="http://schemas.openxmlformats.org/officeDocument/2006/relationships/notesSlide" Target="../notesSlides/notesSlide8.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image" Target="../media/image60.emf"/></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7.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image" Target="../media/image71.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72.jpeg"/><Relationship Id="rId4" Type="http://schemas.openxmlformats.org/officeDocument/2006/relationships/hyperlink" Target="http://www.google.cz/url?sa=i&amp;rct=j&amp;q=&amp;esrc=s&amp;source=images&amp;cd=&amp;cad=rja&amp;uact=8&amp;ved=0ahUKEwiJr66tqtHQAhWElCwKHVdDCgkQjRwIBw&amp;url=http://gsabulletin.gsapubs.org/content/118/1-2/171/F7.expansion.html&amp;psig=AFQjCNFG4g_aOzQA7KgMGLyN_soTOUj9KA&amp;ust=1480624390697030" TargetMode="Externa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image" Target="../media/image60.emf"/></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73.jpeg"/><Relationship Id="rId4" Type="http://schemas.openxmlformats.org/officeDocument/2006/relationships/hyperlink" Target="http://www.google.cz/url?sa=i&amp;rct=j&amp;q=&amp;esrc=s&amp;source=images&amp;cd=&amp;cad=rja&amp;uact=8&amp;ved=0ahUKEwjr5LCh_bfQAhVFaRQKHT6rDScQjRwIBw&amp;url=http://www.slideshare.net/laurenadams718/geology-lecture-12&amp;psig=AFQjCNFsq6O95SRturtqBokJ7LGYj7-K_Q&amp;ust=1479753060649959"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7.xml"/></Relationships>
</file>

<file path=ppt/slides/_rels/slide9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5.png"/><Relationship Id="rId5" Type="http://schemas.openxmlformats.org/officeDocument/2006/relationships/image" Target="../media/image73.jpeg"/><Relationship Id="rId4" Type="http://schemas.openxmlformats.org/officeDocument/2006/relationships/hyperlink" Target="http://www.google.cz/url?sa=i&amp;rct=j&amp;q=&amp;esrc=s&amp;source=images&amp;cd=&amp;cad=rja&amp;uact=8&amp;ved=0ahUKEwjr5LCh_bfQAhVFaRQKHT6rDScQjRwIBw&amp;url=http://www.slideshare.net/laurenadams718/geology-lecture-12&amp;psig=AFQjCNFsq6O95SRturtqBokJ7LGYj7-K_Q&amp;ust=1479753060649959" TargetMode="Externa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907704" y="268680"/>
            <a:ext cx="6469592" cy="584775"/>
          </a:xfrm>
          <a:prstGeom prst="rect">
            <a:avLst/>
          </a:prstGeom>
        </p:spPr>
        <p:txBody>
          <a:bodyPr wrap="none">
            <a:spAutoFit/>
          </a:bodyPr>
          <a:lstStyle/>
          <a:p>
            <a:pPr eaLnBrk="0" fontAlgn="base" hangingPunct="0">
              <a:spcBef>
                <a:spcPct val="0"/>
              </a:spcBef>
              <a:spcAft>
                <a:spcPct val="0"/>
              </a:spcAft>
            </a:pPr>
            <a:r>
              <a:rPr lang="cs-CZ" sz="3200" b="1" dirty="0">
                <a:solidFill>
                  <a:srgbClr val="000000"/>
                </a:solidFill>
              </a:rPr>
              <a:t>Severoamerický</a:t>
            </a:r>
            <a:r>
              <a:rPr lang="cs-CZ" sz="2400" b="1" dirty="0">
                <a:solidFill>
                  <a:srgbClr val="000000"/>
                </a:solidFill>
              </a:rPr>
              <a:t> </a:t>
            </a:r>
            <a:r>
              <a:rPr lang="cs-CZ" sz="3200" b="1" dirty="0">
                <a:solidFill>
                  <a:srgbClr val="000000"/>
                </a:solidFill>
              </a:rPr>
              <a:t>kraton (</a:t>
            </a:r>
            <a:r>
              <a:rPr lang="cs-CZ" sz="3200" b="1" dirty="0" err="1">
                <a:solidFill>
                  <a:srgbClr val="000000"/>
                </a:solidFill>
              </a:rPr>
              <a:t>Laurentie</a:t>
            </a:r>
            <a:r>
              <a:rPr lang="cs-CZ" sz="3200" b="1" dirty="0">
                <a:solidFill>
                  <a:srgbClr val="000000"/>
                </a:solidFill>
              </a:rPr>
              <a:t>) </a:t>
            </a:r>
          </a:p>
        </p:txBody>
      </p:sp>
      <p:pic>
        <p:nvPicPr>
          <p:cNvPr id="2" name="Obrázek 1">
            <a:extLst>
              <a:ext uri="{FF2B5EF4-FFF2-40B4-BE49-F238E27FC236}">
                <a16:creationId xmlns:a16="http://schemas.microsoft.com/office/drawing/2014/main" id="{90436B98-E1F6-3175-3CB1-7EA13F713586}"/>
              </a:ext>
            </a:extLst>
          </p:cNvPr>
          <p:cNvPicPr>
            <a:picLocks noChangeAspect="1"/>
          </p:cNvPicPr>
          <p:nvPr/>
        </p:nvPicPr>
        <p:blipFill>
          <a:blip r:embed="rId2"/>
          <a:stretch>
            <a:fillRect/>
          </a:stretch>
        </p:blipFill>
        <p:spPr>
          <a:xfrm>
            <a:off x="4099845" y="1772817"/>
            <a:ext cx="5022890" cy="4452107"/>
          </a:xfrm>
          <a:prstGeom prst="rect">
            <a:avLst/>
          </a:prstGeom>
        </p:spPr>
      </p:pic>
      <p:pic>
        <p:nvPicPr>
          <p:cNvPr id="3" name="Obrázek 2">
            <a:extLst>
              <a:ext uri="{FF2B5EF4-FFF2-40B4-BE49-F238E27FC236}">
                <a16:creationId xmlns:a16="http://schemas.microsoft.com/office/drawing/2014/main" id="{3BD7CC6F-7BEB-1B2D-C8C8-9153E3FE3D2D}"/>
              </a:ext>
            </a:extLst>
          </p:cNvPr>
          <p:cNvPicPr>
            <a:picLocks noChangeAspect="1"/>
          </p:cNvPicPr>
          <p:nvPr/>
        </p:nvPicPr>
        <p:blipFill>
          <a:blip r:embed="rId3"/>
          <a:stretch>
            <a:fillRect/>
          </a:stretch>
        </p:blipFill>
        <p:spPr>
          <a:xfrm>
            <a:off x="193293" y="1700808"/>
            <a:ext cx="3932045" cy="4596124"/>
          </a:xfrm>
          <a:prstGeom prst="rect">
            <a:avLst/>
          </a:prstGeom>
        </p:spPr>
      </p:pic>
    </p:spTree>
    <p:extLst>
      <p:ext uri="{BB962C8B-B14F-4D97-AF65-F5344CB8AC3E}">
        <p14:creationId xmlns:p14="http://schemas.microsoft.com/office/powerpoint/2010/main" val="1554137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Laurentia-Baltica-Amazonia relations during Rodinia assembly - ScienceDire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764337"/>
            <a:ext cx="3340931" cy="4674810"/>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63446" y="6381328"/>
            <a:ext cx="365522" cy="365522"/>
          </a:xfrm>
          <a:prstGeom prst="rect">
            <a:avLst/>
          </a:prstGeom>
        </p:spPr>
      </p:pic>
      <p:pic>
        <p:nvPicPr>
          <p:cNvPr id="3" name="Obrázek 2"/>
          <p:cNvPicPr>
            <a:picLocks noChangeAspect="1"/>
          </p:cNvPicPr>
          <p:nvPr/>
        </p:nvPicPr>
        <p:blipFill>
          <a:blip r:embed="rId6"/>
          <a:stretch>
            <a:fillRect/>
          </a:stretch>
        </p:blipFill>
        <p:spPr>
          <a:xfrm>
            <a:off x="4283968" y="764337"/>
            <a:ext cx="4104456" cy="5523124"/>
          </a:xfrm>
          <a:prstGeom prst="rect">
            <a:avLst/>
          </a:prstGeom>
        </p:spPr>
      </p:pic>
    </p:spTree>
    <p:extLst>
      <p:ext uri="{BB962C8B-B14F-4D97-AF65-F5344CB8AC3E}">
        <p14:creationId xmlns:p14="http://schemas.microsoft.com/office/powerpoint/2010/main" val="411396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827585" y="2507434"/>
            <a:ext cx="5800754" cy="4350566"/>
          </a:xfrm>
          <a:prstGeom prst="rect">
            <a:avLst/>
          </a:prstGeom>
        </p:spPr>
      </p:pic>
      <p:sp>
        <p:nvSpPr>
          <p:cNvPr id="3" name="Obdélník 2"/>
          <p:cNvSpPr/>
          <p:nvPr/>
        </p:nvSpPr>
        <p:spPr>
          <a:xfrm>
            <a:off x="89756" y="836712"/>
            <a:ext cx="8964488" cy="1323439"/>
          </a:xfrm>
          <a:prstGeom prst="rect">
            <a:avLst/>
          </a:prstGeom>
          <a:solidFill>
            <a:schemeClr val="accent5">
              <a:lumMod val="20000"/>
              <a:lumOff val="8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000" b="1" i="0" u="none" strike="noStrike" kern="1200" cap="none" spc="0" normalizeH="0" baseline="0" noProof="0" dirty="0" err="1">
                <a:ln>
                  <a:noFill/>
                </a:ln>
                <a:solidFill>
                  <a:prstClr val="black"/>
                </a:solidFill>
                <a:effectLst/>
                <a:uLnTx/>
                <a:uFillTx/>
              </a:rPr>
              <a:t>Atlantic</a:t>
            </a:r>
            <a:r>
              <a:rPr kumimoji="0" lang="cs-CZ" sz="2000" b="1" i="0" u="none" strike="noStrike" kern="1200" cap="none" spc="0" normalizeH="0" baseline="0" noProof="0" dirty="0">
                <a:ln>
                  <a:noFill/>
                </a:ln>
                <a:solidFill>
                  <a:prstClr val="black"/>
                </a:solidFill>
                <a:effectLst/>
                <a:uLnTx/>
                <a:uFillTx/>
              </a:rPr>
              <a:t> </a:t>
            </a:r>
            <a:r>
              <a:rPr kumimoji="0" lang="cs-CZ" sz="2000" b="1" i="0" u="none" strike="noStrike" kern="1200" cap="none" spc="0" normalizeH="0" baseline="0" noProof="0" dirty="0" err="1">
                <a:ln>
                  <a:noFill/>
                </a:ln>
                <a:solidFill>
                  <a:prstClr val="black"/>
                </a:solidFill>
                <a:effectLst/>
                <a:uLnTx/>
                <a:uFillTx/>
              </a:rPr>
              <a:t>coastal</a:t>
            </a:r>
            <a:r>
              <a:rPr kumimoji="0" lang="cs-CZ" sz="2000" b="1" i="0" u="none" strike="noStrike" kern="1200" cap="none" spc="0" normalizeH="0" baseline="0" noProof="0" dirty="0">
                <a:ln>
                  <a:noFill/>
                </a:ln>
                <a:solidFill>
                  <a:prstClr val="black"/>
                </a:solidFill>
                <a:effectLst/>
                <a:uLnTx/>
                <a:uFillTx/>
              </a:rPr>
              <a:t> </a:t>
            </a:r>
            <a:r>
              <a:rPr kumimoji="0" lang="cs-CZ" sz="2000" b="1" i="0" u="none" strike="noStrike" kern="1200" cap="none" spc="0" normalizeH="0" baseline="0" noProof="0" dirty="0" err="1">
                <a:ln>
                  <a:noFill/>
                </a:ln>
                <a:solidFill>
                  <a:prstClr val="black"/>
                </a:solidFill>
                <a:effectLst/>
                <a:uLnTx/>
                <a:uFillTx/>
              </a:rPr>
              <a:t>plain</a:t>
            </a:r>
            <a:r>
              <a:rPr kumimoji="0" lang="cs-CZ" sz="2000" b="1" i="0" u="none" strike="noStrike" kern="1200" cap="none" spc="0" normalizeH="0" noProof="0" dirty="0">
                <a:ln>
                  <a:noFill/>
                </a:ln>
                <a:solidFill>
                  <a:prstClr val="black"/>
                </a:solidFill>
                <a:effectLst/>
                <a:uLnTx/>
                <a:uFillTx/>
              </a:rPr>
              <a:t> </a:t>
            </a:r>
            <a:r>
              <a:rPr kumimoji="0" lang="cs-CZ" sz="2000" b="0" i="0" u="none" strike="noStrike" kern="1200" cap="none" spc="0" normalizeH="0" noProof="0" dirty="0">
                <a:ln>
                  <a:noFill/>
                </a:ln>
                <a:solidFill>
                  <a:prstClr val="black"/>
                </a:solidFill>
                <a:effectLst/>
                <a:uLnTx/>
                <a:uFillTx/>
              </a:rPr>
              <a:t>– z velké části tvořená </a:t>
            </a:r>
            <a:r>
              <a:rPr kumimoji="0" lang="cs-CZ" sz="2000" b="1" i="0" u="none" strike="noStrike" kern="1200" cap="none" spc="0" normalizeH="0" noProof="0" dirty="0">
                <a:ln>
                  <a:noFill/>
                </a:ln>
                <a:solidFill>
                  <a:prstClr val="black"/>
                </a:solidFill>
                <a:effectLst/>
                <a:uLnTx/>
                <a:uFillTx/>
              </a:rPr>
              <a:t>africkou</a:t>
            </a:r>
            <a:r>
              <a:rPr kumimoji="0" lang="cs-CZ" sz="2000" b="0" i="0" u="none" strike="noStrike" kern="1200" cap="none" spc="0" normalizeH="0" noProof="0" dirty="0">
                <a:ln>
                  <a:noFill/>
                </a:ln>
                <a:solidFill>
                  <a:prstClr val="black"/>
                </a:solidFill>
                <a:effectLst/>
                <a:uLnTx/>
                <a:uFillTx/>
              </a:rPr>
              <a:t> částí </a:t>
            </a:r>
            <a:r>
              <a:rPr kumimoji="0" lang="cs-CZ" sz="2000" b="1" i="0" u="none" strike="noStrike" kern="1200" cap="none" spc="0" normalizeH="0" noProof="0" dirty="0" err="1">
                <a:ln>
                  <a:noFill/>
                </a:ln>
                <a:solidFill>
                  <a:prstClr val="black"/>
                </a:solidFill>
                <a:effectLst/>
                <a:uLnTx/>
                <a:uFillTx/>
              </a:rPr>
              <a:t>Gondwany</a:t>
            </a:r>
            <a:r>
              <a:rPr lang="cs-CZ" sz="2000" dirty="0">
                <a:solidFill>
                  <a:prstClr val="black"/>
                </a:solidFill>
              </a:rPr>
              <a:t> překrytou mladšími mezozoickými a </a:t>
            </a:r>
            <a:r>
              <a:rPr lang="cs-CZ" sz="2000" dirty="0" err="1">
                <a:solidFill>
                  <a:prstClr val="black"/>
                </a:solidFill>
              </a:rPr>
              <a:t>tercierními</a:t>
            </a:r>
            <a:r>
              <a:rPr lang="cs-CZ" sz="2000" dirty="0">
                <a:solidFill>
                  <a:prstClr val="black"/>
                </a:solidFill>
              </a:rPr>
              <a:t> sedimenty.</a:t>
            </a:r>
            <a:r>
              <a:rPr kumimoji="0" lang="cs-CZ" sz="2000" b="0" i="0" u="none" strike="noStrike" kern="1200" cap="none" spc="0" normalizeH="0" baseline="0" noProof="0" dirty="0">
                <a:ln>
                  <a:noFill/>
                </a:ln>
                <a:solidFill>
                  <a:prstClr val="black"/>
                </a:solidFill>
                <a:effectLst/>
                <a:uLnTx/>
                <a:uFillTx/>
              </a:rPr>
              <a:t> Probíhá zde sutura </a:t>
            </a:r>
            <a:r>
              <a:rPr kumimoji="0" lang="cs-CZ" sz="2000" b="0" i="0" u="none" strike="noStrike" kern="1200" cap="none" spc="0" normalizeH="0" baseline="0" noProof="0" dirty="0" err="1">
                <a:ln>
                  <a:noFill/>
                </a:ln>
                <a:solidFill>
                  <a:prstClr val="black"/>
                </a:solidFill>
                <a:effectLst/>
                <a:uLnTx/>
                <a:uFillTx/>
              </a:rPr>
              <a:t>Suwanee</a:t>
            </a:r>
            <a:r>
              <a:rPr kumimoji="0" lang="cs-CZ" sz="2000" b="0" i="0" u="none" strike="noStrike" kern="1200" cap="none" spc="0" normalizeH="0" baseline="0" noProof="0" dirty="0">
                <a:ln>
                  <a:noFill/>
                </a:ln>
                <a:solidFill>
                  <a:prstClr val="black"/>
                </a:solidFill>
                <a:effectLst/>
                <a:uLnTx/>
                <a:uFillTx/>
              </a:rPr>
              <a:t>, detekovaná geofyzikálně. O</a:t>
            </a:r>
            <a:r>
              <a:rPr kumimoji="0" lang="cs-CZ" sz="2000" b="0" i="0" u="none" strike="noStrike" kern="1200" cap="none" spc="0" normalizeH="0" noProof="0" dirty="0">
                <a:ln>
                  <a:noFill/>
                </a:ln>
                <a:solidFill>
                  <a:prstClr val="black"/>
                </a:solidFill>
                <a:effectLst/>
                <a:uLnTx/>
                <a:uFillTx/>
              </a:rPr>
              <a:t>dděluje </a:t>
            </a:r>
            <a:r>
              <a:rPr lang="cs-CZ" sz="2000" dirty="0">
                <a:solidFill>
                  <a:prstClr val="black"/>
                </a:solidFill>
              </a:rPr>
              <a:t>g</a:t>
            </a:r>
            <a:r>
              <a:rPr kumimoji="0" lang="cs-CZ" sz="2000" b="0" i="0" u="none" strike="noStrike" kern="1200" cap="none" spc="0" normalizeH="0" noProof="0" dirty="0" err="1">
                <a:ln>
                  <a:noFill/>
                </a:ln>
                <a:solidFill>
                  <a:prstClr val="black"/>
                </a:solidFill>
                <a:effectLst/>
                <a:uLnTx/>
                <a:uFillTx/>
              </a:rPr>
              <a:t>ondwanský</a:t>
            </a:r>
            <a:r>
              <a:rPr kumimoji="0" lang="cs-CZ" sz="2000" b="0" i="0" u="none" strike="noStrike" kern="1200" cap="none" spc="0" normalizeH="0" noProof="0" dirty="0">
                <a:ln>
                  <a:noFill/>
                </a:ln>
                <a:solidFill>
                  <a:prstClr val="black"/>
                </a:solidFill>
                <a:effectLst/>
                <a:uLnTx/>
                <a:uFillTx/>
              </a:rPr>
              <a:t> </a:t>
            </a:r>
            <a:r>
              <a:rPr kumimoji="0" lang="cs-CZ" sz="2000" b="0" i="0" u="none" strike="noStrike" kern="1200" cap="none" spc="0" normalizeH="0" noProof="0" dirty="0" err="1">
                <a:ln>
                  <a:noFill/>
                </a:ln>
                <a:solidFill>
                  <a:prstClr val="black"/>
                </a:solidFill>
                <a:effectLst/>
                <a:uLnTx/>
                <a:uFillTx/>
              </a:rPr>
              <a:t>terán</a:t>
            </a:r>
            <a:r>
              <a:rPr kumimoji="0" lang="cs-CZ" sz="2000" b="0" i="0" u="none" strike="noStrike" kern="1200" cap="none" spc="0" normalizeH="0" noProof="0" dirty="0">
                <a:ln>
                  <a:noFill/>
                </a:ln>
                <a:solidFill>
                  <a:prstClr val="black"/>
                </a:solidFill>
                <a:effectLst/>
                <a:uLnTx/>
                <a:uFillTx/>
              </a:rPr>
              <a:t>  </a:t>
            </a:r>
            <a:r>
              <a:rPr kumimoji="0" lang="cs-CZ" sz="2000" b="1" i="0" u="none" strike="noStrike" kern="1200" cap="none" spc="0" normalizeH="0" noProof="0" dirty="0">
                <a:ln>
                  <a:noFill/>
                </a:ln>
                <a:solidFill>
                  <a:prstClr val="black"/>
                </a:solidFill>
                <a:effectLst/>
                <a:uLnTx/>
                <a:uFillTx/>
              </a:rPr>
              <a:t>Charleston</a:t>
            </a:r>
            <a:r>
              <a:rPr kumimoji="0" lang="cs-CZ" sz="2000" b="0" i="0" u="none" strike="noStrike" kern="1200" cap="none" spc="0" normalizeH="0" noProof="0" dirty="0">
                <a:ln>
                  <a:noFill/>
                </a:ln>
                <a:solidFill>
                  <a:prstClr val="black"/>
                </a:solidFill>
                <a:effectLst/>
                <a:uLnTx/>
                <a:uFillTx/>
              </a:rPr>
              <a:t>, </a:t>
            </a:r>
            <a:r>
              <a:rPr kumimoji="0" lang="cs-CZ" sz="2000" b="1" i="0" u="none" strike="noStrike" kern="1200" cap="none" spc="0" normalizeH="0" noProof="0" dirty="0" err="1">
                <a:ln>
                  <a:noFill/>
                </a:ln>
                <a:solidFill>
                  <a:prstClr val="black"/>
                </a:solidFill>
                <a:effectLst/>
                <a:uLnTx/>
                <a:uFillTx/>
              </a:rPr>
              <a:t>Suwanee</a:t>
            </a:r>
            <a:r>
              <a:rPr kumimoji="0" lang="cs-CZ" sz="2000" b="1" i="0" u="none" strike="noStrike" kern="1200" cap="none" spc="0" normalizeH="0" noProof="0" dirty="0">
                <a:ln>
                  <a:noFill/>
                </a:ln>
                <a:solidFill>
                  <a:prstClr val="black"/>
                </a:solidFill>
                <a:effectLst/>
                <a:uLnTx/>
                <a:uFillTx/>
              </a:rPr>
              <a:t> </a:t>
            </a:r>
            <a:r>
              <a:rPr kumimoji="0" lang="cs-CZ" sz="2000" i="0" u="none" strike="noStrike" kern="1200" cap="none" spc="0" normalizeH="0" noProof="0" dirty="0">
                <a:ln>
                  <a:noFill/>
                </a:ln>
                <a:solidFill>
                  <a:prstClr val="black"/>
                </a:solidFill>
                <a:effectLst/>
                <a:uLnTx/>
                <a:uFillTx/>
              </a:rPr>
              <a:t>a další </a:t>
            </a:r>
            <a:r>
              <a:rPr kumimoji="0" lang="cs-CZ" sz="2000" b="0" i="0" u="none" strike="noStrike" kern="1200" cap="none" spc="0" normalizeH="0" noProof="0" dirty="0">
                <a:ln>
                  <a:noFill/>
                </a:ln>
                <a:solidFill>
                  <a:prstClr val="black"/>
                </a:solidFill>
                <a:effectLst/>
                <a:uLnTx/>
                <a:uFillTx/>
              </a:rPr>
              <a:t>od zóny </a:t>
            </a:r>
            <a:r>
              <a:rPr kumimoji="0" lang="cs-CZ" sz="2000" b="0" i="0" u="none" strike="noStrike" kern="1200" cap="none" spc="0" normalizeH="0" noProof="0" dirty="0" err="1">
                <a:ln>
                  <a:noFill/>
                </a:ln>
                <a:solidFill>
                  <a:prstClr val="black"/>
                </a:solidFill>
                <a:effectLst/>
                <a:uLnTx/>
                <a:uFillTx/>
              </a:rPr>
              <a:t>Carolinia</a:t>
            </a:r>
            <a:endParaRPr kumimoji="0" lang="cs-CZ" sz="2000" b="0" i="0" u="none" strike="noStrike" kern="1200" cap="none" spc="0" normalizeH="0" baseline="0" noProof="0" dirty="0">
              <a:ln>
                <a:noFill/>
              </a:ln>
              <a:solidFill>
                <a:prstClr val="black"/>
              </a:solidFill>
              <a:effectLst/>
              <a:uLnTx/>
              <a:uFillTx/>
            </a:endParaRP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
        <p:nvSpPr>
          <p:cNvPr id="6" name="TextovéPole 5">
            <a:extLst>
              <a:ext uri="{FF2B5EF4-FFF2-40B4-BE49-F238E27FC236}">
                <a16:creationId xmlns:a16="http://schemas.microsoft.com/office/drawing/2014/main" id="{B80C3577-0F18-A591-7BDD-07A817F391A0}"/>
              </a:ext>
            </a:extLst>
          </p:cNvPr>
          <p:cNvSpPr txBox="1"/>
          <p:nvPr/>
        </p:nvSpPr>
        <p:spPr>
          <a:xfrm>
            <a:off x="2411760" y="116632"/>
            <a:ext cx="4582756" cy="58477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Atlantic</a:t>
            </a:r>
            <a:r>
              <a:rPr kumimoji="0" lang="cs-CZ"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coastal</a:t>
            </a:r>
            <a:r>
              <a:rPr kumimoji="0" lang="cs-CZ"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plain</a:t>
            </a:r>
            <a:r>
              <a:rPr kumimoji="0" lang="cs-CZ"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76378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DAA9B59-4BA1-378B-9487-25749571A5AE}"/>
              </a:ext>
            </a:extLst>
          </p:cNvPr>
          <p:cNvPicPr>
            <a:picLocks noChangeAspect="1"/>
          </p:cNvPicPr>
          <p:nvPr/>
        </p:nvPicPr>
        <p:blipFill>
          <a:blip r:embed="rId2"/>
          <a:stretch>
            <a:fillRect/>
          </a:stretch>
        </p:blipFill>
        <p:spPr>
          <a:xfrm>
            <a:off x="539552" y="410964"/>
            <a:ext cx="7776864" cy="5820497"/>
          </a:xfrm>
          <a:prstGeom prst="rect">
            <a:avLst/>
          </a:prstGeom>
        </p:spPr>
      </p:pic>
    </p:spTree>
    <p:extLst>
      <p:ext uri="{BB962C8B-B14F-4D97-AF65-F5344CB8AC3E}">
        <p14:creationId xmlns:p14="http://schemas.microsoft.com/office/powerpoint/2010/main" val="26766052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B6E7756-9B03-2B3C-7B62-0723AFA6BCE8}"/>
              </a:ext>
            </a:extLst>
          </p:cNvPr>
          <p:cNvPicPr>
            <a:picLocks noChangeAspect="1"/>
          </p:cNvPicPr>
          <p:nvPr/>
        </p:nvPicPr>
        <p:blipFill>
          <a:blip r:embed="rId2"/>
          <a:stretch>
            <a:fillRect/>
          </a:stretch>
        </p:blipFill>
        <p:spPr>
          <a:xfrm>
            <a:off x="33134" y="1999364"/>
            <a:ext cx="9077731" cy="2859272"/>
          </a:xfrm>
          <a:prstGeom prst="rect">
            <a:avLst/>
          </a:prstGeom>
        </p:spPr>
      </p:pic>
    </p:spTree>
    <p:extLst>
      <p:ext uri="{BB962C8B-B14F-4D97-AF65-F5344CB8AC3E}">
        <p14:creationId xmlns:p14="http://schemas.microsoft.com/office/powerpoint/2010/main" val="39838823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A526A-3BF7-6CF7-220D-C8044736DEA8}"/>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4646AC67-A122-A833-5C52-2A71394AC538}"/>
              </a:ext>
            </a:extLst>
          </p:cNvPr>
          <p:cNvPicPr>
            <a:picLocks noChangeAspect="1"/>
          </p:cNvPicPr>
          <p:nvPr/>
        </p:nvPicPr>
        <p:blipFill>
          <a:blip r:embed="rId3"/>
          <a:stretch>
            <a:fillRect/>
          </a:stretch>
        </p:blipFill>
        <p:spPr>
          <a:xfrm>
            <a:off x="179512" y="116632"/>
            <a:ext cx="8136904" cy="5911970"/>
          </a:xfrm>
          <a:prstGeom prst="rect">
            <a:avLst/>
          </a:prstGeom>
        </p:spPr>
      </p:pic>
      <p:sp>
        <p:nvSpPr>
          <p:cNvPr id="3" name="TextovéPole 2">
            <a:extLst>
              <a:ext uri="{FF2B5EF4-FFF2-40B4-BE49-F238E27FC236}">
                <a16:creationId xmlns:a16="http://schemas.microsoft.com/office/drawing/2014/main" id="{E5B394AF-11F7-E714-9709-0D2F522553EC}"/>
              </a:ext>
            </a:extLst>
          </p:cNvPr>
          <p:cNvSpPr txBox="1"/>
          <p:nvPr/>
        </p:nvSpPr>
        <p:spPr>
          <a:xfrm>
            <a:off x="611560" y="6237312"/>
            <a:ext cx="7704856" cy="461665"/>
          </a:xfrm>
          <a:prstGeom prst="rect">
            <a:avLst/>
          </a:prstGeom>
          <a:noFill/>
        </p:spPr>
        <p:txBody>
          <a:bodyPr wrap="square" rtlCol="0">
            <a:spAutoFit/>
          </a:bodyPr>
          <a:lstStyle/>
          <a:p>
            <a:r>
              <a:rPr lang="cs-CZ" sz="2400" dirty="0" err="1"/>
              <a:t>Older</a:t>
            </a:r>
            <a:r>
              <a:rPr lang="cs-CZ" sz="2400" dirty="0"/>
              <a:t> </a:t>
            </a:r>
            <a:r>
              <a:rPr lang="cs-CZ" sz="2400" dirty="0" err="1"/>
              <a:t>interprettaion</a:t>
            </a:r>
            <a:r>
              <a:rPr lang="cs-CZ" sz="2400" dirty="0"/>
              <a:t> od </a:t>
            </a:r>
            <a:r>
              <a:rPr lang="cs-CZ" sz="2400" dirty="0" err="1"/>
              <a:t>Suwanee</a:t>
            </a:r>
            <a:r>
              <a:rPr lang="cs-CZ" sz="2400" dirty="0"/>
              <a:t> </a:t>
            </a:r>
            <a:r>
              <a:rPr lang="cs-CZ" sz="2400" dirty="0" err="1"/>
              <a:t>suture</a:t>
            </a:r>
            <a:endParaRPr lang="cs-CZ" sz="2400" dirty="0"/>
          </a:p>
        </p:txBody>
      </p:sp>
    </p:spTree>
    <p:extLst>
      <p:ext uri="{BB962C8B-B14F-4D97-AF65-F5344CB8AC3E}">
        <p14:creationId xmlns:p14="http://schemas.microsoft.com/office/powerpoint/2010/main" val="15604914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857F1-42BD-151E-CE10-A94ADD859F65}"/>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2832A364-9D0E-8F75-FC0F-674FAA49AFB9}"/>
              </a:ext>
            </a:extLst>
          </p:cNvPr>
          <p:cNvPicPr>
            <a:picLocks noChangeAspect="1"/>
          </p:cNvPicPr>
          <p:nvPr/>
        </p:nvPicPr>
        <p:blipFill>
          <a:blip r:embed="rId4"/>
          <a:stretch>
            <a:fillRect/>
          </a:stretch>
        </p:blipFill>
        <p:spPr>
          <a:xfrm>
            <a:off x="467544" y="851976"/>
            <a:ext cx="8280920" cy="3701737"/>
          </a:xfrm>
          <a:prstGeom prst="rect">
            <a:avLst/>
          </a:prstGeom>
        </p:spPr>
      </p:pic>
      <p:sp>
        <p:nvSpPr>
          <p:cNvPr id="5" name="Obdélník 4">
            <a:extLst>
              <a:ext uri="{FF2B5EF4-FFF2-40B4-BE49-F238E27FC236}">
                <a16:creationId xmlns:a16="http://schemas.microsoft.com/office/drawing/2014/main" id="{8A83C104-8506-31F8-FB41-75FCBB6D8F69}"/>
              </a:ext>
            </a:extLst>
          </p:cNvPr>
          <p:cNvSpPr/>
          <p:nvPr/>
        </p:nvSpPr>
        <p:spPr>
          <a:xfrm>
            <a:off x="204710" y="117525"/>
            <a:ext cx="8702007" cy="707886"/>
          </a:xfrm>
          <a:prstGeom prst="rect">
            <a:avLst/>
          </a:prstGeom>
        </p:spPr>
        <p:txBody>
          <a:bodyPr wrap="square">
            <a:spAutoFit/>
          </a:bodyPr>
          <a:lstStyle/>
          <a:p>
            <a:r>
              <a:rPr lang="cs-CZ" sz="2000" dirty="0"/>
              <a:t>Sutura </a:t>
            </a:r>
            <a:r>
              <a:rPr lang="cs-CZ" sz="2000" b="1" dirty="0" err="1"/>
              <a:t>Suwanee</a:t>
            </a:r>
            <a:r>
              <a:rPr lang="cs-CZ" sz="2000" dirty="0"/>
              <a:t> oddělující zónu </a:t>
            </a:r>
            <a:r>
              <a:rPr lang="cs-CZ" sz="2000" b="1" dirty="0"/>
              <a:t>Carolina</a:t>
            </a:r>
            <a:r>
              <a:rPr lang="cs-CZ" sz="2000" dirty="0"/>
              <a:t> od </a:t>
            </a:r>
            <a:r>
              <a:rPr lang="cs-CZ" sz="2000" b="1" dirty="0"/>
              <a:t>africké části </a:t>
            </a:r>
            <a:r>
              <a:rPr lang="cs-CZ" sz="2000" b="1" dirty="0" err="1"/>
              <a:t>Gondwany</a:t>
            </a:r>
            <a:r>
              <a:rPr lang="cs-CZ" sz="2000" dirty="0"/>
              <a:t>, která po otevření Atlantiku zůstala  součásti Severní Ameriky.</a:t>
            </a:r>
          </a:p>
        </p:txBody>
      </p:sp>
      <p:pic>
        <p:nvPicPr>
          <p:cNvPr id="7" name="Zvuk 6">
            <a:hlinkClick r:id="" action="ppaction://media"/>
            <a:extLst>
              <a:ext uri="{FF2B5EF4-FFF2-40B4-BE49-F238E27FC236}">
                <a16:creationId xmlns:a16="http://schemas.microsoft.com/office/drawing/2014/main" id="{5831134D-C4B2-2A09-004A-3AF9468FF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
        <p:nvSpPr>
          <p:cNvPr id="6" name="TextovéPole 5">
            <a:extLst>
              <a:ext uri="{FF2B5EF4-FFF2-40B4-BE49-F238E27FC236}">
                <a16:creationId xmlns:a16="http://schemas.microsoft.com/office/drawing/2014/main" id="{7600A1A1-D23E-E06B-C78C-143560E41EE1}"/>
              </a:ext>
            </a:extLst>
          </p:cNvPr>
          <p:cNvSpPr txBox="1"/>
          <p:nvPr/>
        </p:nvSpPr>
        <p:spPr>
          <a:xfrm>
            <a:off x="312356" y="4938727"/>
            <a:ext cx="8155995"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Terranes Charleston, Brunswick, Suwannee, Northern Florida</a:t>
            </a:r>
            <a:r>
              <a:rPr kumimoji="0" lang="cs-CZ"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Uchee</a:t>
            </a:r>
            <a:r>
              <a:rPr kumimoji="0" lang="cs-CZ"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Savanah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were continuous piece of Gondwanan continental crust</a:t>
            </a:r>
            <a:endParaRPr kumimoji="0" lang="cs-CZ"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8364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F4A4CFF1-64B0-3389-67BD-EADAECAF8E69}"/>
              </a:ext>
            </a:extLst>
          </p:cNvPr>
          <p:cNvPicPr>
            <a:picLocks noChangeAspect="1"/>
          </p:cNvPicPr>
          <p:nvPr/>
        </p:nvPicPr>
        <p:blipFill>
          <a:blip r:embed="rId2"/>
          <a:stretch>
            <a:fillRect/>
          </a:stretch>
        </p:blipFill>
        <p:spPr>
          <a:xfrm>
            <a:off x="827584" y="2849463"/>
            <a:ext cx="7709622" cy="3747889"/>
          </a:xfrm>
          <a:prstGeom prst="rect">
            <a:avLst/>
          </a:prstGeom>
        </p:spPr>
      </p:pic>
      <p:sp>
        <p:nvSpPr>
          <p:cNvPr id="8" name="TextovéPole 7">
            <a:extLst>
              <a:ext uri="{FF2B5EF4-FFF2-40B4-BE49-F238E27FC236}">
                <a16:creationId xmlns:a16="http://schemas.microsoft.com/office/drawing/2014/main" id="{03E00415-E902-B0DD-B940-210139AEA284}"/>
              </a:ext>
            </a:extLst>
          </p:cNvPr>
          <p:cNvSpPr txBox="1"/>
          <p:nvPr/>
        </p:nvSpPr>
        <p:spPr>
          <a:xfrm>
            <a:off x="251520" y="260648"/>
            <a:ext cx="8640960" cy="2308324"/>
          </a:xfrm>
          <a:prstGeom prst="rect">
            <a:avLst/>
          </a:prstGeom>
          <a:solidFill>
            <a:schemeClr val="accent5">
              <a:lumMod val="20000"/>
              <a:lumOff val="80000"/>
            </a:schemeClr>
          </a:solidFill>
        </p:spPr>
        <p:txBody>
          <a:bodyPr wrap="square">
            <a:spAutoFit/>
          </a:bodyPr>
          <a:lstStyle/>
          <a:p>
            <a:r>
              <a:rPr lang="en-US" sz="2400" dirty="0"/>
              <a:t>In the Mesozoic, </a:t>
            </a:r>
            <a:r>
              <a:rPr lang="en-US" sz="2400" b="1" dirty="0"/>
              <a:t>continental</a:t>
            </a:r>
            <a:r>
              <a:rPr lang="en-US" sz="2400" dirty="0"/>
              <a:t> </a:t>
            </a:r>
            <a:r>
              <a:rPr lang="en-US" sz="2400" b="1" dirty="0"/>
              <a:t>rifting</a:t>
            </a:r>
            <a:r>
              <a:rPr lang="en-US" sz="2400" dirty="0"/>
              <a:t> and break-up of </a:t>
            </a:r>
            <a:r>
              <a:rPr lang="en-US" sz="2400" b="1" dirty="0"/>
              <a:t>Pangea</a:t>
            </a:r>
            <a:r>
              <a:rPr lang="en-US" sz="2400" dirty="0"/>
              <a:t> resulted in the development of onshore Triassic-Jurassic rift basins, emplacement of mafic rocks of the Central Atlantic Magmatic Province (~201 Ma), and ultimately the </a:t>
            </a:r>
            <a:r>
              <a:rPr lang="en-US" sz="2400" b="1" dirty="0"/>
              <a:t>formation of the Atlantic passive margin</a:t>
            </a:r>
            <a:r>
              <a:rPr lang="cs-CZ" sz="2400" b="1" dirty="0"/>
              <a:t> </a:t>
            </a:r>
            <a:r>
              <a:rPr lang="en-US" sz="2400" b="1" dirty="0"/>
              <a:t>leaving a fragment of Gondwana attached to North America.</a:t>
            </a:r>
            <a:endParaRPr lang="cs-CZ" sz="2400" b="1" dirty="0"/>
          </a:p>
        </p:txBody>
      </p:sp>
    </p:spTree>
    <p:extLst>
      <p:ext uri="{BB962C8B-B14F-4D97-AF65-F5344CB8AC3E}">
        <p14:creationId xmlns:p14="http://schemas.microsoft.com/office/powerpoint/2010/main" val="31593899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C78FB6D-8584-861D-B858-A7E1E0CC88C6}"/>
              </a:ext>
            </a:extLst>
          </p:cNvPr>
          <p:cNvPicPr>
            <a:picLocks noChangeAspect="1"/>
          </p:cNvPicPr>
          <p:nvPr/>
        </p:nvPicPr>
        <p:blipFill>
          <a:blip r:embed="rId2"/>
          <a:stretch>
            <a:fillRect/>
          </a:stretch>
        </p:blipFill>
        <p:spPr>
          <a:xfrm>
            <a:off x="0" y="1220724"/>
            <a:ext cx="9144000" cy="4416552"/>
          </a:xfrm>
          <a:prstGeom prst="rect">
            <a:avLst/>
          </a:prstGeom>
        </p:spPr>
      </p:pic>
    </p:spTree>
    <p:extLst>
      <p:ext uri="{BB962C8B-B14F-4D97-AF65-F5344CB8AC3E}">
        <p14:creationId xmlns:p14="http://schemas.microsoft.com/office/powerpoint/2010/main" val="5576700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494" y="553733"/>
            <a:ext cx="8952993" cy="5371796"/>
          </a:xfrm>
          <a:prstGeom prst="rect">
            <a:avLst/>
          </a:prstGeom>
        </p:spPr>
      </p:pic>
    </p:spTree>
    <p:extLst>
      <p:ext uri="{BB962C8B-B14F-4D97-AF65-F5344CB8AC3E}">
        <p14:creationId xmlns:p14="http://schemas.microsoft.com/office/powerpoint/2010/main" val="8328567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561975" y="1200150"/>
            <a:ext cx="8020050" cy="4457700"/>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912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D075777-BE05-1468-4D96-1D375590612F}"/>
              </a:ext>
            </a:extLst>
          </p:cNvPr>
          <p:cNvSpPr txBox="1"/>
          <p:nvPr/>
        </p:nvSpPr>
        <p:spPr>
          <a:xfrm>
            <a:off x="0" y="5569886"/>
            <a:ext cx="9144000" cy="1169551"/>
          </a:xfrm>
          <a:prstGeom prst="rect">
            <a:avLst/>
          </a:prstGeom>
          <a:noFill/>
        </p:spPr>
        <p:txBody>
          <a:bodyPr wrap="square">
            <a:spAutoFit/>
          </a:bodyPr>
          <a:lstStyle/>
          <a:p>
            <a:r>
              <a:rPr lang="en-US" dirty="0"/>
              <a:t>Figure 4. Interpretation </a:t>
            </a:r>
            <a:r>
              <a:rPr lang="en-US" dirty="0" err="1"/>
              <a:t>ofcrustal</a:t>
            </a:r>
            <a:r>
              <a:rPr lang="en-US" dirty="0"/>
              <a:t> structure observed</a:t>
            </a:r>
            <a:r>
              <a:rPr lang="cs-CZ" dirty="0"/>
              <a:t> </a:t>
            </a:r>
            <a:r>
              <a:rPr lang="en-US" dirty="0"/>
              <a:t>in the southeastern </a:t>
            </a:r>
            <a:r>
              <a:rPr lang="en-US" dirty="0" err="1"/>
              <a:t>UnitedStates</a:t>
            </a:r>
            <a:r>
              <a:rPr lang="en-US" dirty="0"/>
              <a:t> (see Fig. 2). A:Schematic showing pro -posed progression of final</a:t>
            </a:r>
            <a:r>
              <a:rPr lang="cs-CZ" dirty="0"/>
              <a:t> </a:t>
            </a:r>
            <a:r>
              <a:rPr lang="en-US" dirty="0"/>
              <a:t>stages of Appalachian</a:t>
            </a:r>
            <a:r>
              <a:rPr lang="cs-CZ" dirty="0"/>
              <a:t> </a:t>
            </a:r>
            <a:r>
              <a:rPr lang="en-US" dirty="0"/>
              <a:t>orogeny, from late Mis -</a:t>
            </a:r>
            <a:r>
              <a:rPr lang="en-US" dirty="0" err="1"/>
              <a:t>sissippian</a:t>
            </a:r>
            <a:r>
              <a:rPr lang="en-US" dirty="0"/>
              <a:t> (top panel) </a:t>
            </a:r>
            <a:r>
              <a:rPr lang="en-US" dirty="0" err="1"/>
              <a:t>toend</a:t>
            </a:r>
            <a:r>
              <a:rPr lang="en-US" dirty="0"/>
              <a:t> of collision in Permian(bottom panel).  (18) (PDF) Reconstructing the end of the Appalachian orogeny. Available from: https://www.researchgate.net/publication/309874824_Reconstructing_the_end_of_the_Appalachian_orogeny [accessed Nov 02 2024].</a:t>
            </a:r>
            <a:endParaRPr lang="cs-CZ" dirty="0"/>
          </a:p>
        </p:txBody>
      </p:sp>
      <p:pic>
        <p:nvPicPr>
          <p:cNvPr id="4" name="Obrázek 3">
            <a:extLst>
              <a:ext uri="{FF2B5EF4-FFF2-40B4-BE49-F238E27FC236}">
                <a16:creationId xmlns:a16="http://schemas.microsoft.com/office/drawing/2014/main" id="{690FA99E-91B1-469C-6598-FE6A364285C3}"/>
              </a:ext>
            </a:extLst>
          </p:cNvPr>
          <p:cNvPicPr>
            <a:picLocks noChangeAspect="1"/>
          </p:cNvPicPr>
          <p:nvPr/>
        </p:nvPicPr>
        <p:blipFill>
          <a:blip r:embed="rId2"/>
          <a:stretch>
            <a:fillRect/>
          </a:stretch>
        </p:blipFill>
        <p:spPr>
          <a:xfrm>
            <a:off x="107504" y="118563"/>
            <a:ext cx="7107925" cy="5006677"/>
          </a:xfrm>
          <a:prstGeom prst="rect">
            <a:avLst/>
          </a:prstGeom>
        </p:spPr>
      </p:pic>
    </p:spTree>
    <p:extLst>
      <p:ext uri="{BB962C8B-B14F-4D97-AF65-F5344CB8AC3E}">
        <p14:creationId xmlns:p14="http://schemas.microsoft.com/office/powerpoint/2010/main" val="3650366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A2E516C-16BC-9B77-2E1D-EAB3AA8E9640}"/>
              </a:ext>
            </a:extLst>
          </p:cNvPr>
          <p:cNvPicPr>
            <a:picLocks noChangeAspect="1"/>
          </p:cNvPicPr>
          <p:nvPr/>
        </p:nvPicPr>
        <p:blipFill>
          <a:blip r:embed="rId2"/>
          <a:stretch>
            <a:fillRect/>
          </a:stretch>
        </p:blipFill>
        <p:spPr>
          <a:xfrm>
            <a:off x="107504" y="116632"/>
            <a:ext cx="6858000" cy="6858000"/>
          </a:xfrm>
          <a:prstGeom prst="rect">
            <a:avLst/>
          </a:prstGeom>
        </p:spPr>
      </p:pic>
      <p:sp>
        <p:nvSpPr>
          <p:cNvPr id="4" name="TextovéPole 3">
            <a:extLst>
              <a:ext uri="{FF2B5EF4-FFF2-40B4-BE49-F238E27FC236}">
                <a16:creationId xmlns:a16="http://schemas.microsoft.com/office/drawing/2014/main" id="{610AF794-6580-6DAD-4233-C4E73D441B1D}"/>
              </a:ext>
            </a:extLst>
          </p:cNvPr>
          <p:cNvSpPr txBox="1"/>
          <p:nvPr/>
        </p:nvSpPr>
        <p:spPr>
          <a:xfrm>
            <a:off x="6290189" y="260648"/>
            <a:ext cx="2736304" cy="1169551"/>
          </a:xfrm>
          <a:prstGeom prst="rect">
            <a:avLst/>
          </a:prstGeom>
          <a:noFill/>
        </p:spPr>
        <p:txBody>
          <a:bodyPr wrap="square">
            <a:spAutoFit/>
          </a:bodyPr>
          <a:lstStyle/>
          <a:p>
            <a:r>
              <a:rPr lang="en-US" dirty="0"/>
              <a:t>Fig. 15. Paleogeographic reconstruction of the North China craton (NCC), Laurentia, </a:t>
            </a:r>
            <a:r>
              <a:rPr lang="en-US" dirty="0" err="1"/>
              <a:t>Baltica</a:t>
            </a:r>
            <a:r>
              <a:rPr lang="en-US" dirty="0"/>
              <a:t> and other major cratons in supercontinent </a:t>
            </a:r>
            <a:r>
              <a:rPr lang="en-US" b="1" dirty="0" err="1"/>
              <a:t>Rodinia</a:t>
            </a:r>
            <a:r>
              <a:rPr lang="en-US" dirty="0"/>
              <a:t> at ∼1.0 Ga</a:t>
            </a:r>
            <a:endParaRPr lang="cs-CZ" dirty="0"/>
          </a:p>
        </p:txBody>
      </p:sp>
    </p:spTree>
    <p:extLst>
      <p:ext uri="{BB962C8B-B14F-4D97-AF65-F5344CB8AC3E}">
        <p14:creationId xmlns:p14="http://schemas.microsoft.com/office/powerpoint/2010/main" val="39755642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81215" y="1169046"/>
            <a:ext cx="8825502" cy="3945176"/>
          </a:xfrm>
          <a:prstGeom prst="rect">
            <a:avLst/>
          </a:prstGeom>
        </p:spPr>
      </p:pic>
      <p:pic>
        <p:nvPicPr>
          <p:cNvPr id="7" name="Zvu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
        <p:nvSpPr>
          <p:cNvPr id="6" name="TextovéPole 5">
            <a:extLst>
              <a:ext uri="{FF2B5EF4-FFF2-40B4-BE49-F238E27FC236}">
                <a16:creationId xmlns:a16="http://schemas.microsoft.com/office/drawing/2014/main" id="{A3C35DCF-8543-4344-B4E1-8E1E62B53220}"/>
              </a:ext>
            </a:extLst>
          </p:cNvPr>
          <p:cNvSpPr txBox="1"/>
          <p:nvPr/>
        </p:nvSpPr>
        <p:spPr>
          <a:xfrm>
            <a:off x="158565" y="5328891"/>
            <a:ext cx="8826870" cy="830997"/>
          </a:xfrm>
          <a:prstGeom prst="rect">
            <a:avLst/>
          </a:prstGeom>
          <a:noFill/>
        </p:spPr>
        <p:txBody>
          <a:bodyPr wrap="square">
            <a:spAutoFit/>
          </a:bodyPr>
          <a:lstStyle/>
          <a:p>
            <a:r>
              <a:rPr lang="en-US" sz="2400" dirty="0"/>
              <a:t>Terranes Charleston, Brunswick, Suwannee, Northern Florida were continuous piece of Gondwanan continental crust</a:t>
            </a:r>
            <a:endParaRPr lang="cs-CZ" sz="2400" dirty="0"/>
          </a:p>
        </p:txBody>
      </p:sp>
    </p:spTree>
    <p:extLst>
      <p:ext uri="{BB962C8B-B14F-4D97-AF65-F5344CB8AC3E}">
        <p14:creationId xmlns:p14="http://schemas.microsoft.com/office/powerpoint/2010/main" val="350934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0CA21-E7C1-11A9-4764-1A1C93A1670E}"/>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C9052707-9213-0F50-A761-B19AFB836C5C}"/>
              </a:ext>
            </a:extLst>
          </p:cNvPr>
          <p:cNvPicPr>
            <a:picLocks noChangeAspect="1"/>
          </p:cNvPicPr>
          <p:nvPr/>
        </p:nvPicPr>
        <p:blipFill>
          <a:blip r:embed="rId2"/>
          <a:stretch>
            <a:fillRect/>
          </a:stretch>
        </p:blipFill>
        <p:spPr>
          <a:xfrm>
            <a:off x="285810" y="213305"/>
            <a:ext cx="7166510" cy="4815895"/>
          </a:xfrm>
          <a:prstGeom prst="rect">
            <a:avLst/>
          </a:prstGeom>
        </p:spPr>
      </p:pic>
      <p:sp>
        <p:nvSpPr>
          <p:cNvPr id="4" name="TextovéPole 3">
            <a:extLst>
              <a:ext uri="{FF2B5EF4-FFF2-40B4-BE49-F238E27FC236}">
                <a16:creationId xmlns:a16="http://schemas.microsoft.com/office/drawing/2014/main" id="{148C7264-D9F3-BD57-B8EF-81DD80908EDD}"/>
              </a:ext>
            </a:extLst>
          </p:cNvPr>
          <p:cNvSpPr txBox="1"/>
          <p:nvPr/>
        </p:nvSpPr>
        <p:spPr>
          <a:xfrm>
            <a:off x="107504" y="5157192"/>
            <a:ext cx="9036496" cy="1600438"/>
          </a:xfrm>
          <a:prstGeom prst="rect">
            <a:avLst/>
          </a:prstGeom>
          <a:noFill/>
        </p:spPr>
        <p:txBody>
          <a:bodyPr wrap="square">
            <a:spAutoFit/>
          </a:bodyPr>
          <a:lstStyle/>
          <a:p>
            <a:r>
              <a:rPr lang="en-US" dirty="0"/>
              <a:t>Cartoon depicting the inferred tectonic evolution of the Gondwanan continental margin (present-day combined Suwannee and Charleston terranes) from mid-Neoproterozoic through Early Devonian time. The Osceola continental margin arc (documented in 40 wells that penetrate the Coastal Plain unconformity) evolved above a south dipping (present-day coordinates) subduction zone, culminating in collision of the Charleston terrane with Gondwana/Suwannee and formation of the Brunswick suture zone. Subsequently, passive margin sediments (Suwannee Basin) buried the margin and suture zone. Data and interpretations presented here constitute a significant departure from previous interpretations of the age and tectonic significance of the southeast dipping crustal-scale reflectivity associated with the Brunswick Magnetic Anomaly.</a:t>
            </a:r>
            <a:endParaRPr lang="cs-CZ" dirty="0"/>
          </a:p>
        </p:txBody>
      </p:sp>
    </p:spTree>
    <p:extLst>
      <p:ext uri="{BB962C8B-B14F-4D97-AF65-F5344CB8AC3E}">
        <p14:creationId xmlns:p14="http://schemas.microsoft.com/office/powerpoint/2010/main" val="28454552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07504" y="332656"/>
            <a:ext cx="8909101" cy="4688000"/>
          </a:xfrm>
          <a:prstGeom prst="rect">
            <a:avLst/>
          </a:prstGeom>
        </p:spPr>
      </p:pic>
      <p:sp>
        <p:nvSpPr>
          <p:cNvPr id="3" name="Obdélník 2"/>
          <p:cNvSpPr/>
          <p:nvPr/>
        </p:nvSpPr>
        <p:spPr>
          <a:xfrm>
            <a:off x="107504" y="4987921"/>
            <a:ext cx="8909101" cy="1600438"/>
          </a:xfrm>
          <a:prstGeom prst="rect">
            <a:avLst/>
          </a:prstGeom>
        </p:spPr>
        <p:txBody>
          <a:bodyPr wrap="square">
            <a:spAutoFit/>
          </a:bodyPr>
          <a:lstStyle/>
          <a:p>
            <a:r>
              <a:rPr lang="cs-CZ" dirty="0" err="1"/>
              <a:t>Fig</a:t>
            </a:r>
            <a:r>
              <a:rPr lang="cs-CZ" dirty="0"/>
              <a:t>. 2. </a:t>
            </a:r>
            <a:r>
              <a:rPr lang="cs-CZ" dirty="0" err="1"/>
              <a:t>Schematic</a:t>
            </a:r>
            <a:r>
              <a:rPr lang="cs-CZ" dirty="0"/>
              <a:t> </a:t>
            </a:r>
            <a:r>
              <a:rPr lang="cs-CZ" dirty="0" err="1"/>
              <a:t>depiction</a:t>
            </a:r>
            <a:r>
              <a:rPr lang="cs-CZ" dirty="0"/>
              <a:t> </a:t>
            </a:r>
            <a:r>
              <a:rPr lang="cs-CZ" dirty="0" err="1"/>
              <a:t>of</a:t>
            </a:r>
            <a:r>
              <a:rPr lang="cs-CZ" dirty="0"/>
              <a:t> </a:t>
            </a:r>
            <a:r>
              <a:rPr lang="cs-CZ" dirty="0" err="1"/>
              <a:t>themajor</a:t>
            </a:r>
            <a:r>
              <a:rPr lang="cs-CZ" dirty="0"/>
              <a:t> </a:t>
            </a:r>
            <a:r>
              <a:rPr lang="cs-CZ" dirty="0" err="1"/>
              <a:t>terranes</a:t>
            </a:r>
            <a:r>
              <a:rPr lang="cs-CZ" dirty="0"/>
              <a:t> and </a:t>
            </a:r>
            <a:r>
              <a:rPr lang="cs-CZ" dirty="0" err="1"/>
              <a:t>structureswithin</a:t>
            </a:r>
            <a:r>
              <a:rPr lang="cs-CZ" dirty="0"/>
              <a:t> and </a:t>
            </a:r>
            <a:r>
              <a:rPr lang="cs-CZ" dirty="0" err="1"/>
              <a:t>adjacent</a:t>
            </a:r>
            <a:r>
              <a:rPr lang="cs-CZ" dirty="0"/>
              <a:t> to </a:t>
            </a:r>
            <a:r>
              <a:rPr lang="cs-CZ" dirty="0" err="1"/>
              <a:t>the</a:t>
            </a:r>
            <a:r>
              <a:rPr lang="cs-CZ" dirty="0"/>
              <a:t> </a:t>
            </a:r>
            <a:r>
              <a:rPr lang="cs-CZ" dirty="0" err="1"/>
              <a:t>Suwannee</a:t>
            </a:r>
            <a:r>
              <a:rPr lang="cs-CZ" dirty="0"/>
              <a:t> </a:t>
            </a:r>
            <a:r>
              <a:rPr lang="cs-CZ" dirty="0" err="1"/>
              <a:t>suture</a:t>
            </a:r>
            <a:r>
              <a:rPr lang="cs-CZ" dirty="0"/>
              <a:t> </a:t>
            </a:r>
            <a:r>
              <a:rPr lang="cs-CZ" dirty="0" err="1"/>
              <a:t>zone</a:t>
            </a:r>
            <a:r>
              <a:rPr lang="cs-CZ" dirty="0"/>
              <a:t> in </a:t>
            </a:r>
            <a:r>
              <a:rPr lang="cs-CZ" dirty="0" err="1"/>
              <a:t>the</a:t>
            </a:r>
            <a:r>
              <a:rPr lang="cs-CZ" dirty="0"/>
              <a:t> </a:t>
            </a:r>
            <a:r>
              <a:rPr lang="cs-CZ" dirty="0" err="1"/>
              <a:t>southern</a:t>
            </a:r>
            <a:r>
              <a:rPr lang="cs-CZ" dirty="0"/>
              <a:t> </a:t>
            </a:r>
            <a:r>
              <a:rPr lang="cs-CZ" dirty="0" err="1"/>
              <a:t>Appalachians</a:t>
            </a:r>
            <a:r>
              <a:rPr lang="cs-CZ" dirty="0"/>
              <a:t> </a:t>
            </a:r>
            <a:r>
              <a:rPr lang="cs-CZ" dirty="0" err="1"/>
              <a:t>compiled</a:t>
            </a:r>
            <a:r>
              <a:rPr lang="cs-CZ" dirty="0"/>
              <a:t> </a:t>
            </a:r>
            <a:r>
              <a:rPr lang="cs-CZ" dirty="0" err="1"/>
              <a:t>fromHeatherington</a:t>
            </a:r>
            <a:r>
              <a:rPr lang="cs-CZ" dirty="0"/>
              <a:t> </a:t>
            </a:r>
            <a:r>
              <a:rPr lang="cs-CZ" dirty="0" err="1"/>
              <a:t>andMueller</a:t>
            </a:r>
            <a:r>
              <a:rPr lang="cs-CZ" dirty="0"/>
              <a:t> (1999) and </a:t>
            </a:r>
            <a:r>
              <a:rPr lang="cs-CZ" dirty="0" err="1"/>
              <a:t>Steltenpohl</a:t>
            </a:r>
            <a:r>
              <a:rPr lang="cs-CZ" dirty="0"/>
              <a:t> et al. (2008); and </a:t>
            </a:r>
            <a:r>
              <a:rPr lang="cs-CZ" dirty="0" err="1"/>
              <a:t>our</a:t>
            </a:r>
            <a:r>
              <a:rPr lang="cs-CZ" dirty="0"/>
              <a:t> </a:t>
            </a:r>
            <a:r>
              <a:rPr lang="cs-CZ" dirty="0" err="1"/>
              <a:t>interpretations</a:t>
            </a:r>
            <a:r>
              <a:rPr lang="cs-CZ" dirty="0"/>
              <a:t>. </a:t>
            </a:r>
            <a:r>
              <a:rPr lang="cs-CZ" dirty="0" err="1"/>
              <a:t>Also</a:t>
            </a:r>
            <a:r>
              <a:rPr lang="cs-CZ" dirty="0"/>
              <a:t> </a:t>
            </a:r>
            <a:r>
              <a:rPr lang="cs-CZ" dirty="0" err="1"/>
              <a:t>shown</a:t>
            </a:r>
            <a:r>
              <a:rPr lang="cs-CZ" dirty="0"/>
              <a:t> are </a:t>
            </a:r>
            <a:r>
              <a:rPr lang="cs-CZ" dirty="0" err="1"/>
              <a:t>the</a:t>
            </a:r>
            <a:r>
              <a:rPr lang="cs-CZ" dirty="0"/>
              <a:t> </a:t>
            </a:r>
            <a:r>
              <a:rPr lang="cs-CZ" dirty="0" err="1"/>
              <a:t>Brunswick</a:t>
            </a:r>
            <a:r>
              <a:rPr lang="cs-CZ" dirty="0"/>
              <a:t> (</a:t>
            </a:r>
            <a:r>
              <a:rPr lang="cs-CZ" dirty="0" err="1"/>
              <a:t>Altamaha</a:t>
            </a:r>
            <a:r>
              <a:rPr lang="cs-CZ" dirty="0"/>
              <a:t>)</a:t>
            </a:r>
            <a:r>
              <a:rPr lang="cs-CZ" dirty="0" err="1"/>
              <a:t>magnetic</a:t>
            </a:r>
            <a:r>
              <a:rPr lang="cs-CZ" dirty="0"/>
              <a:t> </a:t>
            </a:r>
            <a:r>
              <a:rPr lang="cs-CZ" dirty="0" err="1"/>
              <a:t>anomaly</a:t>
            </a:r>
            <a:r>
              <a:rPr lang="cs-CZ" dirty="0"/>
              <a:t> (a </a:t>
            </a:r>
            <a:r>
              <a:rPr lang="cs-CZ" dirty="0" err="1"/>
              <a:t>Paleozoic</a:t>
            </a:r>
            <a:r>
              <a:rPr lang="cs-CZ" dirty="0"/>
              <a:t> </a:t>
            </a:r>
            <a:r>
              <a:rPr lang="cs-CZ" dirty="0" err="1"/>
              <a:t>orMesozoic</a:t>
            </a:r>
            <a:r>
              <a:rPr lang="cs-CZ" dirty="0"/>
              <a:t> </a:t>
            </a:r>
            <a:r>
              <a:rPr lang="cs-CZ" dirty="0" err="1"/>
              <a:t>feature</a:t>
            </a:r>
            <a:r>
              <a:rPr lang="cs-CZ" dirty="0"/>
              <a:t> </a:t>
            </a:r>
            <a:r>
              <a:rPr lang="cs-CZ" dirty="0" err="1"/>
              <a:t>that</a:t>
            </a:r>
            <a:r>
              <a:rPr lang="cs-CZ" dirty="0"/>
              <a:t> </a:t>
            </a:r>
            <a:r>
              <a:rPr lang="cs-CZ" dirty="0" err="1"/>
              <a:t>does</a:t>
            </a:r>
            <a:r>
              <a:rPr lang="cs-CZ" dirty="0"/>
              <a:t> </a:t>
            </a:r>
            <a:r>
              <a:rPr lang="cs-CZ" dirty="0" err="1"/>
              <a:t>notmark</a:t>
            </a:r>
            <a:r>
              <a:rPr lang="cs-CZ" dirty="0"/>
              <a:t> </a:t>
            </a:r>
            <a:r>
              <a:rPr lang="cs-CZ" dirty="0" err="1"/>
              <a:t>the</a:t>
            </a:r>
            <a:r>
              <a:rPr lang="cs-CZ" dirty="0"/>
              <a:t> </a:t>
            </a:r>
            <a:r>
              <a:rPr lang="cs-CZ" dirty="0" err="1"/>
              <a:t>suture</a:t>
            </a:r>
            <a:r>
              <a:rPr lang="cs-CZ" dirty="0"/>
              <a:t>) and </a:t>
            </a:r>
            <a:r>
              <a:rPr lang="cs-CZ" dirty="0" err="1"/>
              <a:t>the</a:t>
            </a:r>
            <a:r>
              <a:rPr lang="cs-CZ" dirty="0"/>
              <a:t> </a:t>
            </a:r>
            <a:r>
              <a:rPr lang="cs-CZ" dirty="0" err="1"/>
              <a:t>Mesozoic</a:t>
            </a:r>
            <a:r>
              <a:rPr lang="cs-CZ" dirty="0"/>
              <a:t> </a:t>
            </a:r>
            <a:r>
              <a:rPr lang="cs-CZ" dirty="0" err="1"/>
              <a:t>South</a:t>
            </a:r>
            <a:r>
              <a:rPr lang="cs-CZ" dirty="0"/>
              <a:t> Georgia </a:t>
            </a:r>
            <a:r>
              <a:rPr lang="cs-CZ" dirty="0" err="1"/>
              <a:t>basin</a:t>
            </a:r>
            <a:r>
              <a:rPr lang="cs-CZ" dirty="0"/>
              <a:t>. </a:t>
            </a:r>
            <a:r>
              <a:rPr lang="cs-CZ" dirty="0" err="1"/>
              <a:t>Abbreviations</a:t>
            </a:r>
            <a:r>
              <a:rPr lang="cs-CZ" dirty="0"/>
              <a:t>: PM, Pine </a:t>
            </a:r>
            <a:r>
              <a:rPr lang="cs-CZ" dirty="0" err="1"/>
              <a:t>Mountain</a:t>
            </a:r>
            <a:r>
              <a:rPr lang="cs-CZ" dirty="0"/>
              <a:t> </a:t>
            </a:r>
            <a:r>
              <a:rPr lang="cs-CZ" dirty="0" err="1"/>
              <a:t>block</a:t>
            </a:r>
            <a:r>
              <a:rPr lang="cs-CZ" dirty="0"/>
              <a:t>; EBR, </a:t>
            </a:r>
            <a:r>
              <a:rPr lang="cs-CZ" dirty="0" err="1"/>
              <a:t>eastern</a:t>
            </a:r>
            <a:r>
              <a:rPr lang="cs-CZ" dirty="0"/>
              <a:t> Blue </a:t>
            </a:r>
            <a:r>
              <a:rPr lang="cs-CZ" dirty="0" err="1"/>
              <a:t>Ridge</a:t>
            </a:r>
            <a:r>
              <a:rPr lang="cs-CZ" dirty="0"/>
              <a:t>; WBR, western Blue </a:t>
            </a:r>
            <a:r>
              <a:rPr lang="cs-CZ" dirty="0" err="1"/>
              <a:t>Ridge</a:t>
            </a:r>
            <a:r>
              <a:rPr lang="cs-CZ" dirty="0"/>
              <a:t>; BZ, </a:t>
            </a:r>
            <a:r>
              <a:rPr lang="cs-CZ" dirty="0" err="1"/>
              <a:t>Brevard</a:t>
            </a:r>
            <a:r>
              <a:rPr lang="cs-CZ" dirty="0"/>
              <a:t> </a:t>
            </a:r>
            <a:r>
              <a:rPr lang="cs-CZ" dirty="0" err="1"/>
              <a:t>zone</a:t>
            </a:r>
            <a:r>
              <a:rPr lang="cs-CZ" dirty="0"/>
              <a:t>; </a:t>
            </a:r>
            <a:r>
              <a:rPr lang="cs-CZ" dirty="0" err="1"/>
              <a:t>Mill</a:t>
            </a:r>
            <a:r>
              <a:rPr lang="cs-CZ" dirty="0"/>
              <a:t>, </a:t>
            </a:r>
            <a:r>
              <a:rPr lang="cs-CZ" dirty="0" err="1"/>
              <a:t>Milledgeville</a:t>
            </a:r>
            <a:r>
              <a:rPr lang="cs-CZ" dirty="0"/>
              <a:t> </a:t>
            </a:r>
            <a:r>
              <a:rPr lang="cs-CZ" dirty="0" err="1"/>
              <a:t>terrane</a:t>
            </a:r>
            <a:r>
              <a:rPr lang="cs-CZ" dirty="0"/>
              <a:t>; BF, </a:t>
            </a:r>
            <a:r>
              <a:rPr lang="cs-CZ" dirty="0" err="1"/>
              <a:t>Barlett's</a:t>
            </a:r>
            <a:r>
              <a:rPr lang="cs-CZ" dirty="0"/>
              <a:t> Ferry </a:t>
            </a:r>
            <a:r>
              <a:rPr lang="cs-CZ" dirty="0" err="1"/>
              <a:t>shear</a:t>
            </a:r>
            <a:r>
              <a:rPr lang="cs-CZ" dirty="0"/>
              <a:t> </a:t>
            </a:r>
            <a:r>
              <a:rPr lang="cs-CZ" dirty="0" err="1"/>
              <a:t>zone</a:t>
            </a:r>
            <a:r>
              <a:rPr lang="cs-CZ" dirty="0"/>
              <a:t>; GR, </a:t>
            </a:r>
            <a:r>
              <a:rPr lang="cs-CZ" dirty="0" err="1"/>
              <a:t>Goat</a:t>
            </a:r>
            <a:r>
              <a:rPr lang="cs-CZ" dirty="0"/>
              <a:t> Rock </a:t>
            </a:r>
            <a:r>
              <a:rPr lang="cs-CZ" dirty="0" err="1"/>
              <a:t>shear</a:t>
            </a:r>
            <a:r>
              <a:rPr lang="cs-CZ" dirty="0"/>
              <a:t> </a:t>
            </a:r>
            <a:r>
              <a:rPr lang="cs-CZ" dirty="0" err="1"/>
              <a:t>zone</a:t>
            </a:r>
            <a:r>
              <a:rPr lang="cs-CZ" dirty="0"/>
              <a:t>; </a:t>
            </a:r>
            <a:r>
              <a:rPr lang="cs-CZ" dirty="0" err="1"/>
              <a:t>andM</a:t>
            </a:r>
            <a:r>
              <a:rPr lang="cs-CZ" dirty="0"/>
              <a:t>, </a:t>
            </a:r>
            <a:r>
              <a:rPr lang="cs-CZ" dirty="0" err="1"/>
              <a:t>Modoc</a:t>
            </a:r>
            <a:r>
              <a:rPr lang="cs-CZ" dirty="0"/>
              <a:t> </a:t>
            </a:r>
            <a:r>
              <a:rPr lang="cs-CZ" dirty="0" err="1"/>
              <a:t>shear</a:t>
            </a:r>
            <a:r>
              <a:rPr lang="cs-CZ" dirty="0"/>
              <a:t> </a:t>
            </a:r>
            <a:r>
              <a:rPr lang="cs-CZ" dirty="0" err="1"/>
              <a:t>zone</a:t>
            </a:r>
            <a:r>
              <a:rPr lang="cs-CZ" dirty="0"/>
              <a:t>. </a:t>
            </a:r>
            <a:r>
              <a:rPr lang="cs-CZ" dirty="0" err="1"/>
              <a:t>The</a:t>
            </a:r>
            <a:r>
              <a:rPr lang="cs-CZ" dirty="0"/>
              <a:t> Charleston-</a:t>
            </a:r>
            <a:r>
              <a:rPr lang="cs-CZ" dirty="0" err="1"/>
              <a:t>Savannah</a:t>
            </a:r>
            <a:r>
              <a:rPr lang="cs-CZ" dirty="0"/>
              <a:t> River </a:t>
            </a:r>
            <a:r>
              <a:rPr lang="cs-CZ" dirty="0" err="1"/>
              <a:t>terrane</a:t>
            </a:r>
            <a:r>
              <a:rPr lang="cs-CZ" dirty="0"/>
              <a:t> </a:t>
            </a:r>
            <a:r>
              <a:rPr lang="cs-CZ" dirty="0" err="1"/>
              <a:t>boundary</a:t>
            </a:r>
            <a:r>
              <a:rPr lang="cs-CZ" dirty="0"/>
              <a:t> </a:t>
            </a:r>
            <a:r>
              <a:rPr lang="cs-CZ" dirty="0" err="1"/>
              <a:t>remains</a:t>
            </a:r>
            <a:r>
              <a:rPr lang="cs-CZ" dirty="0"/>
              <a:t> </a:t>
            </a:r>
            <a:r>
              <a:rPr lang="cs-CZ" dirty="0" err="1"/>
              <a:t>poorly</a:t>
            </a:r>
            <a:r>
              <a:rPr lang="cs-CZ" dirty="0"/>
              <a:t> </a:t>
            </a:r>
            <a:r>
              <a:rPr lang="cs-CZ" dirty="0" err="1"/>
              <a:t>defined</a:t>
            </a:r>
            <a:r>
              <a:rPr lang="cs-CZ" dirty="0"/>
              <a:t> and </a:t>
            </a:r>
            <a:r>
              <a:rPr lang="cs-CZ" dirty="0" err="1"/>
              <a:t>is</a:t>
            </a:r>
            <a:r>
              <a:rPr lang="cs-CZ" dirty="0"/>
              <a:t> not </a:t>
            </a:r>
            <a:r>
              <a:rPr lang="cs-CZ" dirty="0" err="1"/>
              <a:t>included</a:t>
            </a:r>
            <a:r>
              <a:rPr lang="cs-CZ" dirty="0"/>
              <a:t> on </a:t>
            </a:r>
            <a:r>
              <a:rPr lang="cs-CZ" dirty="0" err="1"/>
              <a:t>themap</a:t>
            </a:r>
            <a:r>
              <a:rPr lang="cs-CZ" dirty="0"/>
              <a:t>.</a:t>
            </a: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8016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Související obrázek">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549275"/>
            <a:ext cx="7583488"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3813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5E19701-EAA4-2AC4-6AE4-6DE3F9E6E123}"/>
              </a:ext>
            </a:extLst>
          </p:cNvPr>
          <p:cNvPicPr>
            <a:picLocks noChangeAspect="1"/>
          </p:cNvPicPr>
          <p:nvPr/>
        </p:nvPicPr>
        <p:blipFill>
          <a:blip r:embed="rId2"/>
          <a:stretch>
            <a:fillRect/>
          </a:stretch>
        </p:blipFill>
        <p:spPr>
          <a:xfrm>
            <a:off x="179512" y="-10340"/>
            <a:ext cx="7696308" cy="5976664"/>
          </a:xfrm>
          <a:prstGeom prst="rect">
            <a:avLst/>
          </a:prstGeom>
        </p:spPr>
      </p:pic>
      <p:sp>
        <p:nvSpPr>
          <p:cNvPr id="4" name="TextovéPole 3">
            <a:extLst>
              <a:ext uri="{FF2B5EF4-FFF2-40B4-BE49-F238E27FC236}">
                <a16:creationId xmlns:a16="http://schemas.microsoft.com/office/drawing/2014/main" id="{FC3A2847-0261-6BD4-EC23-5B85B0BEDF0A}"/>
              </a:ext>
            </a:extLst>
          </p:cNvPr>
          <p:cNvSpPr txBox="1"/>
          <p:nvPr/>
        </p:nvSpPr>
        <p:spPr>
          <a:xfrm>
            <a:off x="0" y="5903893"/>
            <a:ext cx="9144000" cy="954107"/>
          </a:xfrm>
          <a:prstGeom prst="rect">
            <a:avLst/>
          </a:prstGeom>
          <a:noFill/>
        </p:spPr>
        <p:txBody>
          <a:bodyPr wrap="square">
            <a:spAutoFit/>
          </a:bodyPr>
          <a:lstStyle/>
          <a:p>
            <a:r>
              <a:rPr lang="en-US" dirty="0"/>
              <a:t>Figure 3. Timeline of the Appalachian cycle, showing major episodes of lithospheric growth, modification, and loss; encircled numbers correspond to descriptions cited in text. Patterned boxes = times of major </a:t>
            </a:r>
            <a:r>
              <a:rPr lang="en-US" dirty="0" err="1"/>
              <a:t>tectonothermal</a:t>
            </a:r>
            <a:r>
              <a:rPr lang="en-US" dirty="0"/>
              <a:t> events, balloons = qualitative representation of volume of magmatism, diverging black arrows = rift events, converging black arrows = ocean closure events, opposing black arrows = sense of dominant strike slip component of plate motion. </a:t>
            </a:r>
            <a:endParaRPr lang="cs-CZ" dirty="0"/>
          </a:p>
        </p:txBody>
      </p:sp>
    </p:spTree>
    <p:extLst>
      <p:ext uri="{BB962C8B-B14F-4D97-AF65-F5344CB8AC3E}">
        <p14:creationId xmlns:p14="http://schemas.microsoft.com/office/powerpoint/2010/main" val="21245855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ABDA714-5B21-4A5A-8A8A-F1543A077E47}"/>
              </a:ext>
            </a:extLst>
          </p:cNvPr>
          <p:cNvSpPr txBox="1"/>
          <p:nvPr/>
        </p:nvSpPr>
        <p:spPr>
          <a:xfrm>
            <a:off x="1907704" y="3501008"/>
            <a:ext cx="4572000" cy="307777"/>
          </a:xfrm>
          <a:prstGeom prst="rect">
            <a:avLst/>
          </a:prstGeom>
          <a:noFill/>
        </p:spPr>
        <p:txBody>
          <a:bodyPr wrap="square">
            <a:spAutoFit/>
          </a:bodyPr>
          <a:lstStyle/>
          <a:p>
            <a:r>
              <a:rPr lang="cs-CZ" dirty="0"/>
              <a:t>https://www.youtube.com/watch?v=jzYJVFD0MRo</a:t>
            </a:r>
          </a:p>
        </p:txBody>
      </p:sp>
    </p:spTree>
    <p:extLst>
      <p:ext uri="{BB962C8B-B14F-4D97-AF65-F5344CB8AC3E}">
        <p14:creationId xmlns:p14="http://schemas.microsoft.com/office/powerpoint/2010/main" val="31077748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p:cNvSpPr txBox="1">
            <a:spLocks noChangeArrowheads="1"/>
          </p:cNvSpPr>
          <p:nvPr/>
        </p:nvSpPr>
        <p:spPr bwMode="auto">
          <a:xfrm>
            <a:off x="1403648" y="548680"/>
            <a:ext cx="5184576" cy="58477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b="1" dirty="0"/>
              <a:t>Pásmo </a:t>
            </a:r>
            <a:r>
              <a:rPr lang="cs-CZ" altLang="cs-CZ" b="1" dirty="0" err="1"/>
              <a:t>Quachita-Marathon</a:t>
            </a:r>
            <a:endParaRPr lang="cs-CZ" altLang="cs-CZ" sz="1800" b="1" dirty="0"/>
          </a:p>
        </p:txBody>
      </p:sp>
      <p:sp>
        <p:nvSpPr>
          <p:cNvPr id="2" name="Obdélník 1"/>
          <p:cNvSpPr/>
          <p:nvPr/>
        </p:nvSpPr>
        <p:spPr>
          <a:xfrm>
            <a:off x="179512" y="2736503"/>
            <a:ext cx="8856984" cy="1631216"/>
          </a:xfrm>
          <a:prstGeom prst="rect">
            <a:avLst/>
          </a:prstGeom>
          <a:solidFill>
            <a:schemeClr val="accent1">
              <a:lumMod val="20000"/>
              <a:lumOff val="80000"/>
            </a:schemeClr>
          </a:solidFill>
        </p:spPr>
        <p:txBody>
          <a:bodyPr wrap="square">
            <a:spAutoFit/>
          </a:bodyPr>
          <a:lstStyle/>
          <a:p>
            <a:r>
              <a:rPr lang="cs-CZ" sz="2000" b="1" dirty="0"/>
              <a:t>Orogeneze </a:t>
            </a:r>
            <a:r>
              <a:rPr lang="cs-CZ" sz="2000" b="1" dirty="0" err="1"/>
              <a:t>Quachita-Marathon</a:t>
            </a:r>
            <a:r>
              <a:rPr lang="cs-CZ" sz="2000" b="1" dirty="0"/>
              <a:t> </a:t>
            </a:r>
            <a:r>
              <a:rPr lang="cs-CZ" sz="2000" dirty="0"/>
              <a:t>zahrnovala kolizi </a:t>
            </a:r>
            <a:r>
              <a:rPr lang="cs-CZ" sz="2000" b="1" dirty="0" err="1"/>
              <a:t>Gondwany</a:t>
            </a:r>
            <a:r>
              <a:rPr lang="cs-CZ" sz="2000" dirty="0"/>
              <a:t> a jižního okraje Severní Ameriky. Během </a:t>
            </a:r>
            <a:r>
              <a:rPr lang="cs-CZ" sz="2000" b="1" dirty="0" err="1"/>
              <a:t>alleghanské</a:t>
            </a:r>
            <a:r>
              <a:rPr lang="cs-CZ" sz="2000" dirty="0"/>
              <a:t> orogeneze v období mezi 325 až 260 </a:t>
            </a:r>
            <a:r>
              <a:rPr lang="cs-CZ" sz="2000" dirty="0" err="1"/>
              <a:t>Ma</a:t>
            </a:r>
            <a:r>
              <a:rPr lang="cs-CZ" sz="2000" dirty="0"/>
              <a:t> se uzavřel </a:t>
            </a:r>
            <a:r>
              <a:rPr lang="cs-CZ" sz="2000" b="1" dirty="0" err="1"/>
              <a:t>Rheický</a:t>
            </a:r>
            <a:r>
              <a:rPr lang="cs-CZ" sz="2000" dirty="0"/>
              <a:t> oceán a </a:t>
            </a:r>
            <a:r>
              <a:rPr lang="cs-CZ" sz="2000" b="1" dirty="0" err="1"/>
              <a:t>laurentská</a:t>
            </a:r>
            <a:r>
              <a:rPr lang="cs-CZ" sz="2000" dirty="0"/>
              <a:t> deska </a:t>
            </a:r>
            <a:r>
              <a:rPr lang="cs-CZ" sz="2000" dirty="0" err="1"/>
              <a:t>subdukovala</a:t>
            </a:r>
            <a:r>
              <a:rPr lang="cs-CZ" sz="2000" dirty="0"/>
              <a:t> pod na sever se sunoucí </a:t>
            </a:r>
            <a:r>
              <a:rPr lang="cs-CZ" sz="2000" b="1" dirty="0"/>
              <a:t>jihoamerický</a:t>
            </a:r>
            <a:r>
              <a:rPr lang="cs-CZ" sz="2000" dirty="0"/>
              <a:t> kontinentální oblouk.</a:t>
            </a:r>
          </a:p>
          <a:p>
            <a:endParaRPr lang="cs-CZ" sz="2000" dirty="0"/>
          </a:p>
        </p:txBody>
      </p:sp>
      <p:pic>
        <p:nvPicPr>
          <p:cNvPr id="8" name="Zvu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54234A2-16D1-EB6E-5C64-241032F212D1}"/>
              </a:ext>
            </a:extLst>
          </p:cNvPr>
          <p:cNvSpPr txBox="1"/>
          <p:nvPr/>
        </p:nvSpPr>
        <p:spPr>
          <a:xfrm>
            <a:off x="179512" y="1772816"/>
            <a:ext cx="8784976" cy="3416320"/>
          </a:xfrm>
          <a:prstGeom prst="rect">
            <a:avLst/>
          </a:prstGeom>
          <a:solidFill>
            <a:schemeClr val="accent1">
              <a:lumMod val="20000"/>
              <a:lumOff val="80000"/>
            </a:schemeClr>
          </a:solidFill>
        </p:spPr>
        <p:txBody>
          <a:bodyPr wrap="square">
            <a:spAutoFit/>
          </a:bodyPr>
          <a:lstStyle/>
          <a:p>
            <a:r>
              <a:rPr lang="en-US" sz="2400" dirty="0"/>
              <a:t>South America approached Laurentia as the intervening oceanic crust was subducted. The collision of South American and Laurentian continental crust compressed and </a:t>
            </a:r>
            <a:r>
              <a:rPr lang="en-US" sz="2400" b="1" dirty="0"/>
              <a:t>uplifted the region to form the Ouachita Mountains</a:t>
            </a:r>
            <a:r>
              <a:rPr lang="en-US" sz="2400" dirty="0"/>
              <a:t>. The Ouachita Mountains were extensively </a:t>
            </a:r>
            <a:r>
              <a:rPr lang="en-US" sz="2400" b="1" dirty="0"/>
              <a:t>eroded between the Permian and the Jurassic</a:t>
            </a:r>
            <a:r>
              <a:rPr lang="en-US" sz="2400" dirty="0"/>
              <a:t>, and much of the Ouachita system was subsequently </a:t>
            </a:r>
            <a:r>
              <a:rPr lang="en-US" sz="2400" b="1" dirty="0"/>
              <a:t>buried</a:t>
            </a:r>
            <a:r>
              <a:rPr lang="en-US" sz="2400" dirty="0"/>
              <a:t> beneath </a:t>
            </a:r>
            <a:r>
              <a:rPr lang="en-US" sz="2400" b="1" dirty="0"/>
              <a:t>Mesozoic and Cenozoic sediments</a:t>
            </a:r>
            <a:r>
              <a:rPr lang="en-US" sz="2400" dirty="0"/>
              <a:t> to the southeast and southwest. The structures there have only been revealed through deep </a:t>
            </a:r>
            <a:r>
              <a:rPr lang="en-US" sz="2400" b="1" dirty="0"/>
              <a:t>drilling in petroleum </a:t>
            </a:r>
            <a:r>
              <a:rPr lang="en-US" sz="2400" dirty="0"/>
              <a:t>exploration</a:t>
            </a:r>
            <a:endParaRPr lang="cs-CZ" sz="2400" dirty="0"/>
          </a:p>
        </p:txBody>
      </p:sp>
    </p:spTree>
    <p:extLst>
      <p:ext uri="{BB962C8B-B14F-4D97-AF65-F5344CB8AC3E}">
        <p14:creationId xmlns:p14="http://schemas.microsoft.com/office/powerpoint/2010/main" val="21827184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s://www.researchgate.net/profile/Gerilyn_Soreghan/publication/260466097/figure/fig2/AS:341565160607791@1458446889045/Map-depicting-the-main-age-provinces-of-basement-rocks-in-North-America-potentially_W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32656"/>
            <a:ext cx="7272808" cy="5477335"/>
          </a:xfrm>
          <a:prstGeom prst="rect">
            <a:avLst/>
          </a:prstGeom>
          <a:noFill/>
          <a:extLst>
            <a:ext uri="{909E8E84-426E-40DD-AFC4-6F175D3DCCD1}">
              <a14:hiddenFill xmlns:a14="http://schemas.microsoft.com/office/drawing/2010/main">
                <a:solidFill>
                  <a:srgbClr val="FFFFFF"/>
                </a:solidFill>
              </a14:hiddenFill>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3362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381D8BA-AFA5-491B-0B1D-E3ED87106ACE}"/>
              </a:ext>
            </a:extLst>
          </p:cNvPr>
          <p:cNvPicPr>
            <a:picLocks noChangeAspect="1"/>
          </p:cNvPicPr>
          <p:nvPr/>
        </p:nvPicPr>
        <p:blipFill>
          <a:blip r:embed="rId2"/>
          <a:stretch>
            <a:fillRect/>
          </a:stretch>
        </p:blipFill>
        <p:spPr>
          <a:xfrm>
            <a:off x="152636" y="84929"/>
            <a:ext cx="6096000" cy="5353050"/>
          </a:xfrm>
          <a:prstGeom prst="rect">
            <a:avLst/>
          </a:prstGeom>
        </p:spPr>
      </p:pic>
      <p:sp>
        <p:nvSpPr>
          <p:cNvPr id="4" name="TextovéPole 3">
            <a:extLst>
              <a:ext uri="{FF2B5EF4-FFF2-40B4-BE49-F238E27FC236}">
                <a16:creationId xmlns:a16="http://schemas.microsoft.com/office/drawing/2014/main" id="{815B140F-30ED-DD26-80BF-69C3512E7FDF}"/>
              </a:ext>
            </a:extLst>
          </p:cNvPr>
          <p:cNvSpPr txBox="1"/>
          <p:nvPr/>
        </p:nvSpPr>
        <p:spPr>
          <a:xfrm>
            <a:off x="152636" y="5603520"/>
            <a:ext cx="8838728" cy="1169551"/>
          </a:xfrm>
          <a:prstGeom prst="rect">
            <a:avLst/>
          </a:prstGeom>
          <a:noFill/>
        </p:spPr>
        <p:txBody>
          <a:bodyPr wrap="square">
            <a:spAutoFit/>
          </a:bodyPr>
          <a:lstStyle/>
          <a:p>
            <a:r>
              <a:rPr lang="en-US" dirty="0"/>
              <a:t>FIG. 8.—Map depicting terranes accreted and uplifted by Permian time in the Ouachita orogenic belt and terranes of Mexico and Central America. Modified from Dickinson and Lawton (2001), </a:t>
            </a:r>
            <a:r>
              <a:rPr lang="en-US" dirty="0" err="1"/>
              <a:t>Centano</a:t>
            </a:r>
            <a:r>
              <a:rPr lang="en-US" dirty="0"/>
              <a:t>-Garcia (2005), Vega-Granillo et al. (2008), and Weber et al. (2008). Note that, on the basis of our new provenance data (see text), we suggest that the Yucatan–Maya terrane may have been closer to the Ouachita suture than these previous authors depicted. Top inset shows larger tectonic context of these terranes in the Central </a:t>
            </a:r>
            <a:r>
              <a:rPr lang="en-US" dirty="0" err="1"/>
              <a:t>Pangean</a:t>
            </a:r>
            <a:r>
              <a:rPr lang="en-US" dirty="0"/>
              <a:t> suture (modified from </a:t>
            </a:r>
            <a:r>
              <a:rPr lang="en-US" dirty="0" err="1"/>
              <a:t>Keppie</a:t>
            </a:r>
            <a:r>
              <a:rPr lang="en-US" dirty="0"/>
              <a:t> et al. 2004). </a:t>
            </a:r>
            <a:endParaRPr lang="cs-CZ" dirty="0"/>
          </a:p>
        </p:txBody>
      </p:sp>
      <p:sp>
        <p:nvSpPr>
          <p:cNvPr id="6" name="TextovéPole 5">
            <a:extLst>
              <a:ext uri="{FF2B5EF4-FFF2-40B4-BE49-F238E27FC236}">
                <a16:creationId xmlns:a16="http://schemas.microsoft.com/office/drawing/2014/main" id="{36CB8FBC-DAC1-00B6-501D-65770537F9C5}"/>
              </a:ext>
            </a:extLst>
          </p:cNvPr>
          <p:cNvSpPr txBox="1"/>
          <p:nvPr/>
        </p:nvSpPr>
        <p:spPr>
          <a:xfrm>
            <a:off x="6248636" y="1700808"/>
            <a:ext cx="2742728" cy="1631216"/>
          </a:xfrm>
          <a:prstGeom prst="rect">
            <a:avLst/>
          </a:prstGeom>
          <a:solidFill>
            <a:schemeClr val="accent6">
              <a:lumMod val="20000"/>
              <a:lumOff val="80000"/>
            </a:schemeClr>
          </a:solidFill>
        </p:spPr>
        <p:txBody>
          <a:bodyPr wrap="square">
            <a:spAutoFit/>
          </a:bodyPr>
          <a:lstStyle/>
          <a:p>
            <a:r>
              <a:rPr lang="en-US" sz="2000" b="1" dirty="0"/>
              <a:t>Interpretations vary </a:t>
            </a:r>
            <a:r>
              <a:rPr lang="en-US" sz="2000" dirty="0"/>
              <a:t>for</a:t>
            </a:r>
            <a:r>
              <a:rPr lang="cs-CZ" sz="2000" dirty="0"/>
              <a:t> </a:t>
            </a:r>
            <a:r>
              <a:rPr lang="en-US" sz="2000" dirty="0"/>
              <a:t>the exact placements and relative positions of these peri-Gondwanan</a:t>
            </a:r>
          </a:p>
          <a:p>
            <a:r>
              <a:rPr lang="en-US" sz="2000" dirty="0"/>
              <a:t>Mexican </a:t>
            </a:r>
            <a:r>
              <a:rPr lang="en-US" sz="2000" b="1" dirty="0"/>
              <a:t>terranes</a:t>
            </a:r>
            <a:endParaRPr lang="cs-CZ" sz="2000" b="1" dirty="0"/>
          </a:p>
        </p:txBody>
      </p:sp>
    </p:spTree>
    <p:extLst>
      <p:ext uri="{BB962C8B-B14F-4D97-AF65-F5344CB8AC3E}">
        <p14:creationId xmlns:p14="http://schemas.microsoft.com/office/powerpoint/2010/main" val="2357872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2438400" y="609600"/>
            <a:ext cx="3695700" cy="46672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a:solidFill>
                  <a:srgbClr val="FF3300"/>
                </a:solidFill>
              </a:rPr>
              <a:t>Fanerozoické mobilní zóny</a:t>
            </a:r>
          </a:p>
        </p:txBody>
      </p:sp>
      <p:sp>
        <p:nvSpPr>
          <p:cNvPr id="165891" name="Text Box 3"/>
          <p:cNvSpPr txBox="1">
            <a:spLocks noChangeArrowheads="1"/>
          </p:cNvSpPr>
          <p:nvPr/>
        </p:nvSpPr>
        <p:spPr bwMode="auto">
          <a:xfrm>
            <a:off x="467545" y="1728697"/>
            <a:ext cx="7056784" cy="707886"/>
          </a:xfrm>
          <a:prstGeom prst="rect">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a:solidFill>
                  <a:schemeClr val="accent2"/>
                </a:solidFill>
              </a:rPr>
              <a:t>Apalačskou mobilní zónu a na ní navazující na severu britské </a:t>
            </a:r>
            <a:r>
              <a:rPr lang="cs-CZ" altLang="cs-CZ" sz="2000" b="1" dirty="0" err="1">
                <a:solidFill>
                  <a:schemeClr val="accent2"/>
                </a:solidFill>
              </a:rPr>
              <a:t>kaledonidy</a:t>
            </a:r>
            <a:r>
              <a:rPr lang="cs-CZ" altLang="cs-CZ" sz="2000" b="1" dirty="0">
                <a:solidFill>
                  <a:schemeClr val="accent2"/>
                </a:solidFill>
              </a:rPr>
              <a:t> a na jihu pásmo </a:t>
            </a:r>
            <a:r>
              <a:rPr lang="cs-CZ" altLang="cs-CZ" sz="2000" b="1" dirty="0" err="1">
                <a:solidFill>
                  <a:schemeClr val="accent2"/>
                </a:solidFill>
              </a:rPr>
              <a:t>Quatchita-Marathon</a:t>
            </a:r>
            <a:r>
              <a:rPr lang="cs-CZ" altLang="cs-CZ" sz="2000" b="1" dirty="0">
                <a:solidFill>
                  <a:schemeClr val="accent2"/>
                </a:solidFill>
              </a:rPr>
              <a:t> </a:t>
            </a:r>
          </a:p>
        </p:txBody>
      </p:sp>
      <p:sp>
        <p:nvSpPr>
          <p:cNvPr id="165892" name="Text Box 4"/>
          <p:cNvSpPr txBox="1">
            <a:spLocks noChangeArrowheads="1"/>
          </p:cNvSpPr>
          <p:nvPr/>
        </p:nvSpPr>
        <p:spPr bwMode="auto">
          <a:xfrm>
            <a:off x="501247" y="3374041"/>
            <a:ext cx="2968625" cy="4064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err="1">
                <a:solidFill>
                  <a:srgbClr val="FF00FF"/>
                </a:solidFill>
              </a:rPr>
              <a:t>Kordilerská</a:t>
            </a:r>
            <a:r>
              <a:rPr lang="cs-CZ" altLang="cs-CZ" sz="2000" b="1" dirty="0">
                <a:solidFill>
                  <a:srgbClr val="FF00FF"/>
                </a:solidFill>
              </a:rPr>
              <a:t> mobilní zóna</a:t>
            </a:r>
          </a:p>
        </p:txBody>
      </p:sp>
      <p:sp>
        <p:nvSpPr>
          <p:cNvPr id="165893" name="Text Box 5"/>
          <p:cNvSpPr txBox="1">
            <a:spLocks noChangeArrowheads="1"/>
          </p:cNvSpPr>
          <p:nvPr/>
        </p:nvSpPr>
        <p:spPr bwMode="auto">
          <a:xfrm>
            <a:off x="501247" y="4218216"/>
            <a:ext cx="3941763" cy="406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err="1">
                <a:solidFill>
                  <a:srgbClr val="CC3300"/>
                </a:solidFill>
              </a:rPr>
              <a:t>Franklinsko</a:t>
            </a:r>
            <a:r>
              <a:rPr lang="cs-CZ" altLang="cs-CZ" sz="2000" b="1" dirty="0">
                <a:solidFill>
                  <a:srgbClr val="CC3300"/>
                </a:solidFill>
              </a:rPr>
              <a:t>-inuitská mobilní zóna</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pic>
        <p:nvPicPr>
          <p:cNvPr id="3" name="Obrázek 2">
            <a:extLst>
              <a:ext uri="{FF2B5EF4-FFF2-40B4-BE49-F238E27FC236}">
                <a16:creationId xmlns:a16="http://schemas.microsoft.com/office/drawing/2014/main" id="{3E848690-2B94-1230-61E2-EE903633A092}"/>
              </a:ext>
            </a:extLst>
          </p:cNvPr>
          <p:cNvPicPr>
            <a:picLocks noChangeAspect="1"/>
          </p:cNvPicPr>
          <p:nvPr/>
        </p:nvPicPr>
        <p:blipFill>
          <a:blip r:embed="rId5"/>
          <a:stretch>
            <a:fillRect/>
          </a:stretch>
        </p:blipFill>
        <p:spPr>
          <a:xfrm>
            <a:off x="395536" y="2687264"/>
            <a:ext cx="6852498" cy="640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4D96CB7-1A5A-3D1B-6524-1A6262B4B305}"/>
              </a:ext>
            </a:extLst>
          </p:cNvPr>
          <p:cNvPicPr>
            <a:picLocks noChangeAspect="1"/>
          </p:cNvPicPr>
          <p:nvPr/>
        </p:nvPicPr>
        <p:blipFill>
          <a:blip r:embed="rId3"/>
          <a:stretch>
            <a:fillRect/>
          </a:stretch>
        </p:blipFill>
        <p:spPr>
          <a:xfrm>
            <a:off x="123299" y="106711"/>
            <a:ext cx="6120680" cy="5644157"/>
          </a:xfrm>
          <a:prstGeom prst="rect">
            <a:avLst/>
          </a:prstGeom>
        </p:spPr>
      </p:pic>
      <p:sp>
        <p:nvSpPr>
          <p:cNvPr id="4" name="TextovéPole 3">
            <a:extLst>
              <a:ext uri="{FF2B5EF4-FFF2-40B4-BE49-F238E27FC236}">
                <a16:creationId xmlns:a16="http://schemas.microsoft.com/office/drawing/2014/main" id="{A901E714-7FE2-60AB-69CE-F9FF0CE01C4A}"/>
              </a:ext>
            </a:extLst>
          </p:cNvPr>
          <p:cNvSpPr txBox="1"/>
          <p:nvPr/>
        </p:nvSpPr>
        <p:spPr>
          <a:xfrm>
            <a:off x="123299" y="5794986"/>
            <a:ext cx="9036496" cy="738664"/>
          </a:xfrm>
          <a:prstGeom prst="rect">
            <a:avLst/>
          </a:prstGeom>
          <a:noFill/>
        </p:spPr>
        <p:txBody>
          <a:bodyPr wrap="square">
            <a:spAutoFit/>
          </a:bodyPr>
          <a:lstStyle/>
          <a:p>
            <a:r>
              <a:rPr lang="en-US" dirty="0"/>
              <a:t>Fig. 1. Simplified geologic map of A) southern North America showing the locations of Peri-Gondwana terranes, the Ouachita-Marathon-Sonora fold and thrust belt, the Permian Basin. C) Paleogeographic map of southern Laurentia and northern Gondwana at ∼299–290 Ma. </a:t>
            </a:r>
            <a:endParaRPr lang="cs-CZ" dirty="0"/>
          </a:p>
        </p:txBody>
      </p:sp>
      <p:pic>
        <p:nvPicPr>
          <p:cNvPr id="6" name="Obrázek 5">
            <a:extLst>
              <a:ext uri="{FF2B5EF4-FFF2-40B4-BE49-F238E27FC236}">
                <a16:creationId xmlns:a16="http://schemas.microsoft.com/office/drawing/2014/main" id="{889AD10D-9AC3-C657-B241-506E4A41BFD7}"/>
              </a:ext>
            </a:extLst>
          </p:cNvPr>
          <p:cNvPicPr>
            <a:picLocks noChangeAspect="1"/>
          </p:cNvPicPr>
          <p:nvPr/>
        </p:nvPicPr>
        <p:blipFill>
          <a:blip r:embed="rId4"/>
          <a:stretch>
            <a:fillRect/>
          </a:stretch>
        </p:blipFill>
        <p:spPr>
          <a:xfrm>
            <a:off x="20760" y="3140968"/>
            <a:ext cx="3041372" cy="2520280"/>
          </a:xfrm>
          <a:prstGeom prst="rect">
            <a:avLst/>
          </a:prstGeom>
        </p:spPr>
      </p:pic>
    </p:spTree>
    <p:extLst>
      <p:ext uri="{BB962C8B-B14F-4D97-AF65-F5344CB8AC3E}">
        <p14:creationId xmlns:p14="http://schemas.microsoft.com/office/powerpoint/2010/main" val="1831556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9D51C-EE5E-9511-F8BE-B1985606B6F5}"/>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48FFAE7D-DB27-4BF0-9067-ABD1010A9004}"/>
              </a:ext>
            </a:extLst>
          </p:cNvPr>
          <p:cNvPicPr>
            <a:picLocks noChangeAspect="1"/>
          </p:cNvPicPr>
          <p:nvPr/>
        </p:nvPicPr>
        <p:blipFill>
          <a:blip r:embed="rId2"/>
          <a:stretch>
            <a:fillRect/>
          </a:stretch>
        </p:blipFill>
        <p:spPr>
          <a:xfrm>
            <a:off x="539552" y="116632"/>
            <a:ext cx="8096250" cy="5657850"/>
          </a:xfrm>
          <a:prstGeom prst="rect">
            <a:avLst/>
          </a:prstGeom>
        </p:spPr>
      </p:pic>
      <p:sp>
        <p:nvSpPr>
          <p:cNvPr id="3" name="Obdélník 2">
            <a:extLst>
              <a:ext uri="{FF2B5EF4-FFF2-40B4-BE49-F238E27FC236}">
                <a16:creationId xmlns:a16="http://schemas.microsoft.com/office/drawing/2014/main" id="{697A9DAC-EE56-B166-8D25-AB274C8C6417}"/>
              </a:ext>
            </a:extLst>
          </p:cNvPr>
          <p:cNvSpPr/>
          <p:nvPr/>
        </p:nvSpPr>
        <p:spPr>
          <a:xfrm>
            <a:off x="0" y="5793814"/>
            <a:ext cx="9036496" cy="954107"/>
          </a:xfrm>
          <a:prstGeom prst="rect">
            <a:avLst/>
          </a:prstGeom>
        </p:spPr>
        <p:txBody>
          <a:bodyPr wrap="square">
            <a:spAutoFit/>
          </a:bodyPr>
          <a:lstStyle/>
          <a:p>
            <a:r>
              <a:rPr lang="cs-CZ" dirty="0" err="1"/>
              <a:t>Figure</a:t>
            </a:r>
            <a:r>
              <a:rPr lang="cs-CZ" dirty="0"/>
              <a:t> 4. (A) </a:t>
            </a:r>
            <a:r>
              <a:rPr lang="cs-CZ" dirty="0" err="1"/>
              <a:t>Paleogeographic</a:t>
            </a:r>
            <a:r>
              <a:rPr lang="cs-CZ" dirty="0"/>
              <a:t> </a:t>
            </a:r>
            <a:r>
              <a:rPr lang="cs-CZ" dirty="0" err="1"/>
              <a:t>reconstruction</a:t>
            </a:r>
            <a:r>
              <a:rPr lang="cs-CZ" dirty="0"/>
              <a:t> </a:t>
            </a:r>
            <a:r>
              <a:rPr lang="cs-CZ" dirty="0" err="1"/>
              <a:t>at</a:t>
            </a:r>
            <a:r>
              <a:rPr lang="cs-CZ" dirty="0"/>
              <a:t> 330-317 </a:t>
            </a:r>
            <a:r>
              <a:rPr lang="cs-CZ" dirty="0" err="1"/>
              <a:t>Ma</a:t>
            </a:r>
            <a:r>
              <a:rPr lang="cs-CZ" dirty="0"/>
              <a:t> </a:t>
            </a:r>
            <a:r>
              <a:rPr lang="cs-CZ" dirty="0" err="1"/>
              <a:t>showing</a:t>
            </a:r>
            <a:r>
              <a:rPr lang="cs-CZ" dirty="0"/>
              <a:t> </a:t>
            </a:r>
            <a:r>
              <a:rPr lang="cs-CZ" dirty="0" err="1"/>
              <a:t>location</a:t>
            </a:r>
            <a:r>
              <a:rPr lang="cs-CZ" dirty="0"/>
              <a:t> </a:t>
            </a:r>
            <a:r>
              <a:rPr lang="cs-CZ" dirty="0" err="1"/>
              <a:t>of</a:t>
            </a:r>
            <a:r>
              <a:rPr lang="cs-CZ" dirty="0"/>
              <a:t> </a:t>
            </a:r>
            <a:r>
              <a:rPr lang="cs-CZ" dirty="0" err="1"/>
              <a:t>the</a:t>
            </a:r>
            <a:r>
              <a:rPr lang="cs-CZ" dirty="0"/>
              <a:t> </a:t>
            </a:r>
            <a:r>
              <a:rPr lang="cs-CZ" dirty="0" err="1"/>
              <a:t>Gondwana</a:t>
            </a:r>
            <a:r>
              <a:rPr lang="cs-CZ" dirty="0"/>
              <a:t> </a:t>
            </a:r>
            <a:r>
              <a:rPr lang="cs-CZ" dirty="0" err="1"/>
              <a:t>arc</a:t>
            </a:r>
            <a:r>
              <a:rPr lang="cs-CZ" dirty="0"/>
              <a:t> and rock </a:t>
            </a:r>
            <a:r>
              <a:rPr lang="cs-CZ" dirty="0" err="1"/>
              <a:t>units</a:t>
            </a:r>
            <a:r>
              <a:rPr lang="cs-CZ" dirty="0"/>
              <a:t> </a:t>
            </a:r>
            <a:r>
              <a:rPr lang="cs-CZ" dirty="0" err="1"/>
              <a:t>described</a:t>
            </a:r>
            <a:r>
              <a:rPr lang="cs-CZ" dirty="0"/>
              <a:t> in </a:t>
            </a:r>
            <a:r>
              <a:rPr lang="cs-CZ" dirty="0" err="1"/>
              <a:t>this</a:t>
            </a:r>
            <a:r>
              <a:rPr lang="cs-CZ" dirty="0"/>
              <a:t> </a:t>
            </a:r>
            <a:r>
              <a:rPr lang="cs-CZ" dirty="0" err="1"/>
              <a:t>paper</a:t>
            </a:r>
            <a:r>
              <a:rPr lang="cs-CZ" dirty="0"/>
              <a:t>, </a:t>
            </a:r>
            <a:r>
              <a:rPr lang="cs-CZ" dirty="0" err="1"/>
              <a:t>modified</a:t>
            </a:r>
            <a:r>
              <a:rPr lang="cs-CZ" dirty="0"/>
              <a:t> </a:t>
            </a:r>
            <a:r>
              <a:rPr lang="cs-CZ" dirty="0" err="1"/>
              <a:t>after</a:t>
            </a:r>
            <a:r>
              <a:rPr lang="cs-CZ" dirty="0"/>
              <a:t> </a:t>
            </a:r>
            <a:r>
              <a:rPr lang="cs-CZ" dirty="0" err="1"/>
              <a:t>Lawton</a:t>
            </a:r>
            <a:r>
              <a:rPr lang="cs-CZ" dirty="0"/>
              <a:t> et al. (2021). (B) </a:t>
            </a:r>
            <a:r>
              <a:rPr lang="cs-CZ" dirty="0" err="1"/>
              <a:t>Tectonic</a:t>
            </a:r>
            <a:r>
              <a:rPr lang="cs-CZ" dirty="0"/>
              <a:t> model </a:t>
            </a:r>
            <a:r>
              <a:rPr lang="cs-CZ" dirty="0" err="1"/>
              <a:t>for</a:t>
            </a:r>
            <a:r>
              <a:rPr lang="cs-CZ" dirty="0"/>
              <a:t> Late </a:t>
            </a:r>
            <a:r>
              <a:rPr lang="cs-CZ" dirty="0" err="1"/>
              <a:t>Mississippian</a:t>
            </a:r>
            <a:r>
              <a:rPr lang="cs-CZ" dirty="0"/>
              <a:t> </a:t>
            </a:r>
            <a:r>
              <a:rPr lang="cs-CZ" dirty="0" err="1"/>
              <a:t>magmatic</a:t>
            </a:r>
            <a:r>
              <a:rPr lang="cs-CZ" dirty="0"/>
              <a:t> </a:t>
            </a:r>
            <a:r>
              <a:rPr lang="cs-CZ" dirty="0" err="1"/>
              <a:t>activity</a:t>
            </a:r>
            <a:r>
              <a:rPr lang="cs-CZ" dirty="0"/>
              <a:t> in </a:t>
            </a:r>
            <a:r>
              <a:rPr lang="cs-CZ" dirty="0" err="1"/>
              <a:t>northern</a:t>
            </a:r>
            <a:r>
              <a:rPr lang="cs-CZ" dirty="0"/>
              <a:t> </a:t>
            </a:r>
            <a:r>
              <a:rPr lang="cs-CZ" dirty="0" err="1"/>
              <a:t>Gondwana</a:t>
            </a:r>
            <a:r>
              <a:rPr lang="cs-CZ" dirty="0"/>
              <a:t>. AR-</a:t>
            </a:r>
            <a:r>
              <a:rPr lang="cs-CZ" dirty="0" err="1"/>
              <a:t>Aserradero</a:t>
            </a:r>
            <a:r>
              <a:rPr lang="cs-CZ" dirty="0"/>
              <a:t> </a:t>
            </a:r>
            <a:r>
              <a:rPr lang="cs-CZ" dirty="0" err="1"/>
              <a:t>Rhyolite</a:t>
            </a:r>
            <a:r>
              <a:rPr lang="cs-CZ" dirty="0"/>
              <a:t>; LD-Las </a:t>
            </a:r>
            <a:r>
              <a:rPr lang="cs-CZ" dirty="0" err="1"/>
              <a:t>Delicias</a:t>
            </a:r>
            <a:r>
              <a:rPr lang="cs-CZ" dirty="0"/>
              <a:t> </a:t>
            </a:r>
            <a:r>
              <a:rPr lang="cs-CZ" dirty="0" err="1"/>
              <a:t>arc</a:t>
            </a:r>
            <a:r>
              <a:rPr lang="cs-CZ" dirty="0"/>
              <a:t>; MG-</a:t>
            </a:r>
            <a:r>
              <a:rPr lang="cs-CZ" dirty="0" err="1"/>
              <a:t>granitoids</a:t>
            </a:r>
            <a:r>
              <a:rPr lang="cs-CZ" dirty="0"/>
              <a:t> </a:t>
            </a:r>
            <a:r>
              <a:rPr lang="cs-CZ" dirty="0" err="1"/>
              <a:t>from</a:t>
            </a:r>
            <a:r>
              <a:rPr lang="cs-CZ" dirty="0"/>
              <a:t> </a:t>
            </a:r>
            <a:r>
              <a:rPr lang="cs-CZ" dirty="0" err="1"/>
              <a:t>the</a:t>
            </a:r>
            <a:r>
              <a:rPr lang="cs-CZ" dirty="0"/>
              <a:t> </a:t>
            </a:r>
            <a:r>
              <a:rPr lang="cs-CZ" dirty="0" err="1"/>
              <a:t>Chicxulub</a:t>
            </a:r>
            <a:r>
              <a:rPr lang="cs-CZ" dirty="0"/>
              <a:t> </a:t>
            </a:r>
            <a:r>
              <a:rPr lang="cs-CZ" dirty="0" err="1"/>
              <a:t>Scientific</a:t>
            </a:r>
            <a:r>
              <a:rPr lang="cs-CZ" dirty="0"/>
              <a:t> </a:t>
            </a:r>
            <a:r>
              <a:rPr lang="cs-CZ" dirty="0" err="1"/>
              <a:t>Drilling</a:t>
            </a:r>
            <a:r>
              <a:rPr lang="cs-CZ" dirty="0"/>
              <a:t> Project (https://www.icdp-online. </a:t>
            </a:r>
            <a:r>
              <a:rPr lang="cs-CZ" dirty="0" err="1"/>
              <a:t>org</a:t>
            </a:r>
            <a:r>
              <a:rPr lang="cs-CZ" dirty="0"/>
              <a:t>/</a:t>
            </a:r>
            <a:r>
              <a:rPr lang="cs-CZ" dirty="0" err="1"/>
              <a:t>projects</a:t>
            </a:r>
            <a:r>
              <a:rPr lang="cs-CZ" dirty="0"/>
              <a:t>/</a:t>
            </a:r>
            <a:r>
              <a:rPr lang="cs-CZ" dirty="0" err="1"/>
              <a:t>world</a:t>
            </a:r>
            <a:r>
              <a:rPr lang="cs-CZ" dirty="0"/>
              <a:t>/</a:t>
            </a:r>
            <a:r>
              <a:rPr lang="cs-CZ" dirty="0" err="1"/>
              <a:t>northand-central-america</a:t>
            </a:r>
            <a:r>
              <a:rPr lang="cs-CZ" dirty="0"/>
              <a:t>/ chicxulub-2-mexico/) in </a:t>
            </a:r>
            <a:r>
              <a:rPr lang="cs-CZ" dirty="0" err="1"/>
              <a:t>the</a:t>
            </a:r>
            <a:r>
              <a:rPr lang="cs-CZ" dirty="0"/>
              <a:t> </a:t>
            </a:r>
            <a:r>
              <a:rPr lang="cs-CZ" dirty="0" err="1"/>
              <a:t>Maya</a:t>
            </a:r>
            <a:r>
              <a:rPr lang="cs-CZ" dirty="0"/>
              <a:t> </a:t>
            </a:r>
            <a:r>
              <a:rPr lang="cs-CZ" dirty="0" err="1"/>
              <a:t>block</a:t>
            </a:r>
            <a:r>
              <a:rPr lang="cs-CZ" dirty="0"/>
              <a:t>.</a:t>
            </a:r>
          </a:p>
        </p:txBody>
      </p:sp>
    </p:spTree>
    <p:extLst>
      <p:ext uri="{BB962C8B-B14F-4D97-AF65-F5344CB8AC3E}">
        <p14:creationId xmlns:p14="http://schemas.microsoft.com/office/powerpoint/2010/main" val="41986316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973512" y="476672"/>
            <a:ext cx="6128764" cy="5125411"/>
          </a:xfrm>
          <a:prstGeom prst="rect">
            <a:avLst/>
          </a:prstGeom>
        </p:spPr>
      </p:pic>
      <p:sp>
        <p:nvSpPr>
          <p:cNvPr id="3" name="Obdélník 2"/>
          <p:cNvSpPr/>
          <p:nvPr/>
        </p:nvSpPr>
        <p:spPr>
          <a:xfrm>
            <a:off x="1973512" y="5805264"/>
            <a:ext cx="4572000" cy="523220"/>
          </a:xfrm>
          <a:prstGeom prst="rect">
            <a:avLst/>
          </a:prstGeom>
        </p:spPr>
        <p:txBody>
          <a:bodyPr>
            <a:spAutoFit/>
          </a:bodyPr>
          <a:lstStyle/>
          <a:p>
            <a:r>
              <a:rPr lang="en-US" dirty="0"/>
              <a:t>Fig. 9. Schematic diagram showing stages of the evolution of the Marathon thrust belt.</a:t>
            </a:r>
            <a:endParaRPr lang="cs-CZ" dirty="0"/>
          </a:p>
        </p:txBody>
      </p:sp>
    </p:spTree>
    <p:extLst>
      <p:ext uri="{BB962C8B-B14F-4D97-AF65-F5344CB8AC3E}">
        <p14:creationId xmlns:p14="http://schemas.microsoft.com/office/powerpoint/2010/main" val="1745540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D075777-BE05-1468-4D96-1D375590612F}"/>
              </a:ext>
            </a:extLst>
          </p:cNvPr>
          <p:cNvSpPr txBox="1"/>
          <p:nvPr/>
        </p:nvSpPr>
        <p:spPr>
          <a:xfrm>
            <a:off x="0" y="5569886"/>
            <a:ext cx="9144000" cy="1169551"/>
          </a:xfrm>
          <a:prstGeom prst="rect">
            <a:avLst/>
          </a:prstGeom>
          <a:noFill/>
        </p:spPr>
        <p:txBody>
          <a:bodyPr wrap="square">
            <a:spAutoFit/>
          </a:bodyPr>
          <a:lstStyle/>
          <a:p>
            <a:r>
              <a:rPr lang="en-US" dirty="0"/>
              <a:t>Figure 4. Interpretation </a:t>
            </a:r>
            <a:r>
              <a:rPr lang="en-US" dirty="0" err="1"/>
              <a:t>ofcrustal</a:t>
            </a:r>
            <a:r>
              <a:rPr lang="en-US" dirty="0"/>
              <a:t> structure observed</a:t>
            </a:r>
            <a:r>
              <a:rPr lang="cs-CZ" dirty="0"/>
              <a:t> </a:t>
            </a:r>
            <a:r>
              <a:rPr lang="en-US" dirty="0"/>
              <a:t>in the southeastern </a:t>
            </a:r>
            <a:r>
              <a:rPr lang="en-US" dirty="0" err="1"/>
              <a:t>UnitedStates</a:t>
            </a:r>
            <a:r>
              <a:rPr lang="en-US" dirty="0"/>
              <a:t> (see Fig. 2). A:Schematic showing pro -posed progression of final</a:t>
            </a:r>
            <a:r>
              <a:rPr lang="cs-CZ" dirty="0"/>
              <a:t> </a:t>
            </a:r>
            <a:r>
              <a:rPr lang="en-US" dirty="0"/>
              <a:t>stages of Appalachian</a:t>
            </a:r>
            <a:r>
              <a:rPr lang="cs-CZ" dirty="0"/>
              <a:t> </a:t>
            </a:r>
            <a:r>
              <a:rPr lang="en-US" dirty="0"/>
              <a:t>orogeny, from late Mis -</a:t>
            </a:r>
            <a:r>
              <a:rPr lang="en-US" dirty="0" err="1"/>
              <a:t>sissippian</a:t>
            </a:r>
            <a:r>
              <a:rPr lang="en-US" dirty="0"/>
              <a:t> (top panel) </a:t>
            </a:r>
            <a:r>
              <a:rPr lang="en-US" dirty="0" err="1"/>
              <a:t>toend</a:t>
            </a:r>
            <a:r>
              <a:rPr lang="en-US" dirty="0"/>
              <a:t> of collision in Permian(bottom panel).  (18) (PDF) Reconstructing the end of the Appalachian orogeny. Available from: https://www.researchgate.net/publication/309874824_Reconstructing_the_end_of_the_Appalachian_orogeny [accessed Nov 02 2024].</a:t>
            </a:r>
            <a:endParaRPr lang="cs-CZ" dirty="0"/>
          </a:p>
        </p:txBody>
      </p:sp>
      <p:pic>
        <p:nvPicPr>
          <p:cNvPr id="4" name="Obrázek 3">
            <a:extLst>
              <a:ext uri="{FF2B5EF4-FFF2-40B4-BE49-F238E27FC236}">
                <a16:creationId xmlns:a16="http://schemas.microsoft.com/office/drawing/2014/main" id="{690FA99E-91B1-469C-6598-FE6A364285C3}"/>
              </a:ext>
            </a:extLst>
          </p:cNvPr>
          <p:cNvPicPr>
            <a:picLocks noChangeAspect="1"/>
          </p:cNvPicPr>
          <p:nvPr/>
        </p:nvPicPr>
        <p:blipFill>
          <a:blip r:embed="rId2"/>
          <a:stretch>
            <a:fillRect/>
          </a:stretch>
        </p:blipFill>
        <p:spPr>
          <a:xfrm>
            <a:off x="107504" y="118563"/>
            <a:ext cx="7107925" cy="5006677"/>
          </a:xfrm>
          <a:prstGeom prst="rect">
            <a:avLst/>
          </a:prstGeom>
        </p:spPr>
      </p:pic>
    </p:spTree>
    <p:extLst>
      <p:ext uri="{BB962C8B-B14F-4D97-AF65-F5344CB8AC3E}">
        <p14:creationId xmlns:p14="http://schemas.microsoft.com/office/powerpoint/2010/main" val="8105621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Line 2"/>
          <p:cNvSpPr>
            <a:spLocks noChangeShapeType="1"/>
          </p:cNvSpPr>
          <p:nvPr/>
        </p:nvSpPr>
        <p:spPr bwMode="auto">
          <a:xfrm>
            <a:off x="1600200" y="914400"/>
            <a:ext cx="7543800" cy="0"/>
          </a:xfrm>
          <a:prstGeom prst="line">
            <a:avLst/>
          </a:prstGeom>
          <a:noFill/>
          <a:ln w="1270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6819" name="Rectangle 3"/>
          <p:cNvSpPr>
            <a:spLocks noGrp="1" noChangeArrowheads="1"/>
          </p:cNvSpPr>
          <p:nvPr>
            <p:ph type="body" idx="1"/>
          </p:nvPr>
        </p:nvSpPr>
        <p:spPr>
          <a:xfrm>
            <a:off x="457200" y="1066800"/>
            <a:ext cx="8305800" cy="5410200"/>
          </a:xfrm>
        </p:spPr>
        <p:txBody>
          <a:bodyPr/>
          <a:lstStyle/>
          <a:p>
            <a:pPr>
              <a:lnSpc>
                <a:spcPct val="90000"/>
              </a:lnSpc>
            </a:pPr>
            <a:r>
              <a:rPr lang="en-US" altLang="cs-CZ"/>
              <a:t>Incipient continental collision between </a:t>
            </a:r>
            <a:br>
              <a:rPr lang="en-US" altLang="cs-CZ"/>
            </a:br>
            <a:br>
              <a:rPr lang="en-US" altLang="cs-CZ"/>
            </a:br>
            <a:br>
              <a:rPr lang="en-US" altLang="cs-CZ"/>
            </a:br>
            <a:br>
              <a:rPr lang="en-US" altLang="cs-CZ"/>
            </a:br>
            <a:br>
              <a:rPr lang="en-US" altLang="cs-CZ"/>
            </a:br>
            <a:br>
              <a:rPr lang="en-US" altLang="cs-CZ"/>
            </a:br>
            <a:br>
              <a:rPr lang="en-US" altLang="cs-CZ"/>
            </a:br>
            <a:br>
              <a:rPr lang="en-US" altLang="cs-CZ"/>
            </a:br>
            <a:br>
              <a:rPr lang="en-US" altLang="cs-CZ"/>
            </a:br>
            <a:br>
              <a:rPr lang="en-US" altLang="cs-CZ"/>
            </a:br>
            <a:r>
              <a:rPr lang="en-US" altLang="cs-CZ"/>
              <a:t>North America and Gondwana began during the Mississippian to Pennsylvanian</a:t>
            </a:r>
          </a:p>
        </p:txBody>
      </p:sp>
      <p:sp>
        <p:nvSpPr>
          <p:cNvPr id="214020" name="Rectangle 4"/>
          <p:cNvSpPr>
            <a:spLocks noGrp="1" noChangeArrowheads="1"/>
          </p:cNvSpPr>
          <p:nvPr>
            <p:ph type="title"/>
          </p:nvPr>
        </p:nvSpPr>
        <p:spPr>
          <a:xfrm>
            <a:off x="685800" y="0"/>
            <a:ext cx="7772400" cy="762000"/>
          </a:xfrm>
        </p:spPr>
        <p:txBody>
          <a:bodyPr/>
          <a:lstStyle/>
          <a:p>
            <a:r>
              <a:rPr lang="en-US" altLang="cs-CZ"/>
              <a:t>Ouachita Mobile Belt</a:t>
            </a:r>
          </a:p>
        </p:txBody>
      </p:sp>
      <p:pic>
        <p:nvPicPr>
          <p:cNvPr id="214021" name="Picture 6"/>
          <p:cNvPicPr>
            <a:picLocks noChangeAspect="1" noChangeArrowheads="1"/>
          </p:cNvPicPr>
          <p:nvPr/>
        </p:nvPicPr>
        <p:blipFill>
          <a:blip r:embed="rId3">
            <a:extLst>
              <a:ext uri="{28A0092B-C50C-407E-A947-70E740481C1C}">
                <a14:useLocalDpi xmlns:a14="http://schemas.microsoft.com/office/drawing/2010/main" val="0"/>
              </a:ext>
            </a:extLst>
          </a:blip>
          <a:srcRect l="1875" t="3465" r="1875" b="3465"/>
          <a:stretch>
            <a:fillRect/>
          </a:stretch>
        </p:blipFill>
        <p:spPr bwMode="auto">
          <a:xfrm>
            <a:off x="1295400" y="1828800"/>
            <a:ext cx="647223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TextovéPole 1"/>
          <p:cNvSpPr txBox="1">
            <a:spLocks noChangeArrowheads="1"/>
          </p:cNvSpPr>
          <p:nvPr/>
        </p:nvSpPr>
        <p:spPr bwMode="auto">
          <a:xfrm>
            <a:off x="5076825" y="3141663"/>
            <a:ext cx="12557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Times New Roman" panose="02020603050405020304" pitchFamily="18" charset="0"/>
              </a:defRPr>
            </a:lvl1pPr>
            <a:lvl2pPr marL="742950" indent="-285750">
              <a:spcBef>
                <a:spcPct val="20000"/>
              </a:spcBef>
              <a:buChar char="–"/>
              <a:defRPr sz="2800">
                <a:solidFill>
                  <a:srgbClr val="FFFFCC"/>
                </a:solidFill>
                <a:latin typeface="Times New Roman" panose="02020603050405020304" pitchFamily="18" charset="0"/>
              </a:defRPr>
            </a:lvl2pPr>
            <a:lvl3pPr marL="1143000" indent="-228600">
              <a:spcBef>
                <a:spcPct val="20000"/>
              </a:spcBef>
              <a:buChar char="•"/>
              <a:defRPr sz="2400">
                <a:solidFill>
                  <a:srgbClr val="FFFFCC"/>
                </a:solidFill>
                <a:latin typeface="Times New Roman" panose="02020603050405020304" pitchFamily="18" charset="0"/>
              </a:defRPr>
            </a:lvl3pPr>
            <a:lvl4pPr marL="1600200" indent="-228600">
              <a:spcBef>
                <a:spcPct val="20000"/>
              </a:spcBef>
              <a:buChar char="–"/>
              <a:defRPr sz="2000">
                <a:solidFill>
                  <a:srgbClr val="FFFFCC"/>
                </a:solidFill>
                <a:latin typeface="Times New Roman" panose="02020603050405020304" pitchFamily="18" charset="0"/>
              </a:defRPr>
            </a:lvl4pPr>
            <a:lvl5pPr marL="2057400" indent="-228600">
              <a:spcBef>
                <a:spcPct val="20000"/>
              </a:spcBef>
              <a:buChar char="»"/>
              <a:defRPr sz="20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CC"/>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South America</a:t>
            </a:r>
          </a:p>
        </p:txBody>
      </p:sp>
    </p:spTree>
    <p:extLst>
      <p:ext uri="{BB962C8B-B14F-4D97-AF65-F5344CB8AC3E}">
        <p14:creationId xmlns:p14="http://schemas.microsoft.com/office/powerpoint/2010/main" val="4108413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46819">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bldLvl="3"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Line 2"/>
          <p:cNvSpPr>
            <a:spLocks noChangeShapeType="1"/>
          </p:cNvSpPr>
          <p:nvPr/>
        </p:nvSpPr>
        <p:spPr bwMode="auto">
          <a:xfrm>
            <a:off x="1600200" y="914400"/>
            <a:ext cx="7543800" cy="0"/>
          </a:xfrm>
          <a:prstGeom prst="line">
            <a:avLst/>
          </a:prstGeom>
          <a:noFill/>
          <a:ln w="1270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48867" name="Rectangle 3"/>
          <p:cNvSpPr>
            <a:spLocks noGrp="1" noChangeArrowheads="1"/>
          </p:cNvSpPr>
          <p:nvPr>
            <p:ph type="body" idx="1"/>
          </p:nvPr>
        </p:nvSpPr>
        <p:spPr>
          <a:xfrm>
            <a:off x="457200" y="1066800"/>
            <a:ext cx="8305800" cy="5257800"/>
          </a:xfrm>
        </p:spPr>
        <p:txBody>
          <a:bodyPr/>
          <a:lstStyle/>
          <a:p>
            <a:pPr>
              <a:lnSpc>
                <a:spcPct val="90000"/>
              </a:lnSpc>
            </a:pPr>
            <a:r>
              <a:rPr lang="en-US" altLang="cs-CZ"/>
              <a:t>Continental collision continued during the </a:t>
            </a:r>
            <a:br>
              <a:rPr lang="en-US" altLang="cs-CZ"/>
            </a:br>
            <a:br>
              <a:rPr lang="en-US" altLang="cs-CZ"/>
            </a:br>
            <a:br>
              <a:rPr lang="en-US" altLang="cs-CZ"/>
            </a:br>
            <a:br>
              <a:rPr lang="en-US" altLang="cs-CZ"/>
            </a:br>
            <a:br>
              <a:rPr lang="en-US" altLang="cs-CZ"/>
            </a:br>
            <a:br>
              <a:rPr lang="en-US" altLang="cs-CZ"/>
            </a:br>
            <a:br>
              <a:rPr lang="en-US" altLang="cs-CZ"/>
            </a:br>
            <a:br>
              <a:rPr lang="en-US" altLang="cs-CZ"/>
            </a:br>
            <a:br>
              <a:rPr lang="en-US" altLang="cs-CZ"/>
            </a:br>
            <a:br>
              <a:rPr lang="en-US" altLang="cs-CZ"/>
            </a:br>
            <a:r>
              <a:rPr lang="en-US" altLang="cs-CZ"/>
              <a:t>Pennsylvanian Period</a:t>
            </a:r>
          </a:p>
        </p:txBody>
      </p:sp>
      <p:sp>
        <p:nvSpPr>
          <p:cNvPr id="216068" name="Rectangle 4"/>
          <p:cNvSpPr>
            <a:spLocks noGrp="1" noChangeArrowheads="1"/>
          </p:cNvSpPr>
          <p:nvPr>
            <p:ph type="title"/>
          </p:nvPr>
        </p:nvSpPr>
        <p:spPr>
          <a:xfrm>
            <a:off x="685800" y="0"/>
            <a:ext cx="7772400" cy="762000"/>
          </a:xfrm>
        </p:spPr>
        <p:txBody>
          <a:bodyPr/>
          <a:lstStyle/>
          <a:p>
            <a:r>
              <a:rPr lang="en-US" altLang="cs-CZ"/>
              <a:t>Ouachita Mobile Belt</a:t>
            </a:r>
          </a:p>
        </p:txBody>
      </p:sp>
      <p:pic>
        <p:nvPicPr>
          <p:cNvPr id="21606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038" y="1787525"/>
            <a:ext cx="6542087"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ovéPole 1"/>
          <p:cNvSpPr txBox="1">
            <a:spLocks noChangeArrowheads="1"/>
          </p:cNvSpPr>
          <p:nvPr/>
        </p:nvSpPr>
        <p:spPr bwMode="auto">
          <a:xfrm>
            <a:off x="4743450" y="2781300"/>
            <a:ext cx="125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Times New Roman" panose="02020603050405020304" pitchFamily="18" charset="0"/>
              </a:defRPr>
            </a:lvl1pPr>
            <a:lvl2pPr marL="742950" indent="-285750">
              <a:spcBef>
                <a:spcPct val="20000"/>
              </a:spcBef>
              <a:buChar char="–"/>
              <a:defRPr sz="2800">
                <a:solidFill>
                  <a:srgbClr val="FFFFCC"/>
                </a:solidFill>
                <a:latin typeface="Times New Roman" panose="02020603050405020304" pitchFamily="18" charset="0"/>
              </a:defRPr>
            </a:lvl2pPr>
            <a:lvl3pPr marL="1143000" indent="-228600">
              <a:spcBef>
                <a:spcPct val="20000"/>
              </a:spcBef>
              <a:buChar char="•"/>
              <a:defRPr sz="2400">
                <a:solidFill>
                  <a:srgbClr val="FFFFCC"/>
                </a:solidFill>
                <a:latin typeface="Times New Roman" panose="02020603050405020304" pitchFamily="18" charset="0"/>
              </a:defRPr>
            </a:lvl3pPr>
            <a:lvl4pPr marL="1600200" indent="-228600">
              <a:spcBef>
                <a:spcPct val="20000"/>
              </a:spcBef>
              <a:buChar char="–"/>
              <a:defRPr sz="2000">
                <a:solidFill>
                  <a:srgbClr val="FFFFCC"/>
                </a:solidFill>
                <a:latin typeface="Times New Roman" panose="02020603050405020304" pitchFamily="18" charset="0"/>
              </a:defRPr>
            </a:lvl4pPr>
            <a:lvl5pPr marL="2057400" indent="-228600">
              <a:spcBef>
                <a:spcPct val="20000"/>
              </a:spcBef>
              <a:buChar char="»"/>
              <a:defRPr sz="2000">
                <a:solidFill>
                  <a:srgbClr val="FFFFC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FFFFC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FFFFC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FFFFC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FFFFCC"/>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South America</a:t>
            </a:r>
          </a:p>
        </p:txBody>
      </p:sp>
    </p:spTree>
    <p:extLst>
      <p:ext uri="{BB962C8B-B14F-4D97-AF65-F5344CB8AC3E}">
        <p14:creationId xmlns:p14="http://schemas.microsoft.com/office/powerpoint/2010/main" val="3792802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886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548867">
                                            <p:txEl>
                                              <p:pRg st="0" end="0"/>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7" grpId="0" build="p" bldLvl="3"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diagram of oceanic crust being subducted under continental cr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60648"/>
            <a:ext cx="8640960" cy="2117036"/>
          </a:xfrm>
          <a:prstGeom prst="rect">
            <a:avLst/>
          </a:prstGeom>
          <a:noFill/>
          <a:extLst>
            <a:ext uri="{909E8E84-426E-40DD-AFC4-6F175D3DCCD1}">
              <a14:hiddenFill xmlns:a14="http://schemas.microsoft.com/office/drawing/2010/main">
                <a:solidFill>
                  <a:srgbClr val="FFFFFF"/>
                </a:solidFill>
              </a14:hiddenFill>
            </a:ext>
          </a:extLst>
        </p:spPr>
      </p:pic>
      <p:pic>
        <p:nvPicPr>
          <p:cNvPr id="188420" name="Picture 4" descr="diagram iapetus ocean completely clo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1988840"/>
            <a:ext cx="4985480" cy="2707500"/>
          </a:xfrm>
          <a:prstGeom prst="rect">
            <a:avLst/>
          </a:prstGeom>
          <a:noFill/>
          <a:extLst>
            <a:ext uri="{909E8E84-426E-40DD-AFC4-6F175D3DCCD1}">
              <a14:hiddenFill xmlns:a14="http://schemas.microsoft.com/office/drawing/2010/main">
                <a:solidFill>
                  <a:srgbClr val="FFFFFF"/>
                </a:solidFill>
              </a14:hiddenFill>
            </a:ext>
          </a:extLst>
        </p:spPr>
      </p:pic>
      <p:pic>
        <p:nvPicPr>
          <p:cNvPr id="188422" name="Picture 6" descr="diagram of upper layer of the earth showing gulf of mexico ope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935" y="4917796"/>
            <a:ext cx="8575553" cy="1350649"/>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4818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ttps://static.seekingalpha.com/uploads/2017/6/19/41325066-1497873946080132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05" y="1911983"/>
            <a:ext cx="7669671" cy="4673707"/>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8252371" y="2348880"/>
            <a:ext cx="864096" cy="2677656"/>
          </a:xfrm>
          <a:prstGeom prst="rect">
            <a:avLst/>
          </a:prstGeom>
        </p:spPr>
        <p:txBody>
          <a:bodyPr wrap="square">
            <a:spAutoFit/>
          </a:bodyPr>
          <a:lstStyle/>
          <a:p>
            <a:r>
              <a:rPr lang="en-US" dirty="0"/>
              <a:t>Fig. 1. The Permian Basin and its tectonic setting, after Pioneer Natural Resources.</a:t>
            </a:r>
            <a:endParaRPr lang="cs-CZ" dirty="0"/>
          </a:p>
        </p:txBody>
      </p:sp>
      <p:sp>
        <p:nvSpPr>
          <p:cNvPr id="4" name="Obdélník 3"/>
          <p:cNvSpPr/>
          <p:nvPr/>
        </p:nvSpPr>
        <p:spPr>
          <a:xfrm>
            <a:off x="286704" y="281893"/>
            <a:ext cx="8749791" cy="1631216"/>
          </a:xfrm>
          <a:prstGeom prst="rect">
            <a:avLst/>
          </a:prstGeom>
        </p:spPr>
        <p:txBody>
          <a:bodyPr wrap="square">
            <a:spAutoFit/>
          </a:bodyPr>
          <a:lstStyle/>
          <a:p>
            <a:r>
              <a:rPr lang="cs-CZ" sz="2000" dirty="0"/>
              <a:t>Orogeneze </a:t>
            </a:r>
            <a:r>
              <a:rPr lang="cs-CZ" sz="2000" dirty="0" err="1"/>
              <a:t>Quachita-Marathon</a:t>
            </a:r>
            <a:r>
              <a:rPr lang="cs-CZ" sz="2000" dirty="0"/>
              <a:t> reaktivovala starší zlomové struktury v předpolí, kde se vytvořily v Texasu a Novém Mexiku významné </a:t>
            </a:r>
            <a:r>
              <a:rPr lang="cs-CZ" sz="2000" b="1" dirty="0"/>
              <a:t>permské pánve </a:t>
            </a:r>
            <a:r>
              <a:rPr lang="cs-CZ" sz="2000" dirty="0"/>
              <a:t>s důležitými ložisky </a:t>
            </a:r>
            <a:r>
              <a:rPr lang="cs-CZ" sz="2000" b="1" dirty="0"/>
              <a:t>nafty a plynu</a:t>
            </a:r>
          </a:p>
          <a:p>
            <a:r>
              <a:rPr lang="en-US" sz="2000" b="1" dirty="0"/>
              <a:t>The Permian Basin is a complex sedimentary system located in the foreland of the Marathon–Ouachita orogenic belt</a:t>
            </a:r>
            <a:endParaRPr lang="cs-CZ" sz="2000" b="1"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078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A31F4DE-0BF9-5673-F32A-2DED56247297}"/>
              </a:ext>
            </a:extLst>
          </p:cNvPr>
          <p:cNvPicPr>
            <a:picLocks noChangeAspect="1"/>
          </p:cNvPicPr>
          <p:nvPr/>
        </p:nvPicPr>
        <p:blipFill>
          <a:blip r:embed="rId2"/>
          <a:stretch>
            <a:fillRect/>
          </a:stretch>
        </p:blipFill>
        <p:spPr>
          <a:xfrm>
            <a:off x="1049965" y="0"/>
            <a:ext cx="7044070" cy="6858000"/>
          </a:xfrm>
          <a:prstGeom prst="rect">
            <a:avLst/>
          </a:prstGeom>
        </p:spPr>
      </p:pic>
    </p:spTree>
    <p:extLst>
      <p:ext uri="{BB962C8B-B14F-4D97-AF65-F5344CB8AC3E}">
        <p14:creationId xmlns:p14="http://schemas.microsoft.com/office/powerpoint/2010/main" val="3286038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15888"/>
            <a:ext cx="6192838" cy="650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2225"/>
            <a:ext cx="613092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2BAD7-C359-5E41-EAA4-C51C12952A9E}"/>
            </a:ext>
          </a:extLst>
        </p:cNvPr>
        <p:cNvGrpSpPr/>
        <p:nvPr/>
      </p:nvGrpSpPr>
      <p:grpSpPr>
        <a:xfrm>
          <a:off x="0" y="0"/>
          <a:ext cx="0" cy="0"/>
          <a:chOff x="0" y="0"/>
          <a:chExt cx="0" cy="0"/>
        </a:xfrm>
      </p:grpSpPr>
      <p:pic>
        <p:nvPicPr>
          <p:cNvPr id="173058" name="Picture 5" descr="app-cal">
            <a:extLst>
              <a:ext uri="{FF2B5EF4-FFF2-40B4-BE49-F238E27FC236}">
                <a16:creationId xmlns:a16="http://schemas.microsoft.com/office/drawing/2014/main" id="{C174E955-EA87-A824-4412-FA6DE4FDF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1047750"/>
            <a:ext cx="83153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31DCD7BD-743D-E478-330B-D8E80F53CB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4218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703152" y="764704"/>
            <a:ext cx="7851829" cy="584775"/>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b="1" dirty="0">
                <a:solidFill>
                  <a:srgbClr val="FF3300"/>
                </a:solidFill>
              </a:rPr>
              <a:t>KALEDONSKO-VARISKÁ OROGENEZE</a:t>
            </a:r>
          </a:p>
        </p:txBody>
      </p:sp>
      <p:sp>
        <p:nvSpPr>
          <p:cNvPr id="3" name="TextovéPole 2">
            <a:extLst>
              <a:ext uri="{FF2B5EF4-FFF2-40B4-BE49-F238E27FC236}">
                <a16:creationId xmlns:a16="http://schemas.microsoft.com/office/drawing/2014/main" id="{E04F8875-5A86-7088-D199-57DB2A561BFC}"/>
              </a:ext>
            </a:extLst>
          </p:cNvPr>
          <p:cNvSpPr txBox="1"/>
          <p:nvPr/>
        </p:nvSpPr>
        <p:spPr>
          <a:xfrm>
            <a:off x="683568" y="3789040"/>
            <a:ext cx="8208911" cy="1200329"/>
          </a:xfrm>
          <a:prstGeom prst="rect">
            <a:avLst/>
          </a:prstGeom>
          <a:noFill/>
        </p:spPr>
        <p:txBody>
          <a:bodyPr wrap="square">
            <a:spAutoFit/>
          </a:bodyPr>
          <a:lstStyle/>
          <a:p>
            <a:pPr algn="ctr"/>
            <a:r>
              <a:rPr lang="en-US" sz="2400" dirty="0"/>
              <a:t>As the </a:t>
            </a:r>
            <a:r>
              <a:rPr lang="en-US" sz="2400" b="1" dirty="0" err="1"/>
              <a:t>Rodinia</a:t>
            </a:r>
            <a:r>
              <a:rPr lang="en-US" sz="2400" dirty="0"/>
              <a:t> supercontinent continued to break apart, the </a:t>
            </a:r>
            <a:r>
              <a:rPr lang="en-US" sz="2400" b="1" dirty="0"/>
              <a:t>Iapetus Ocean </a:t>
            </a:r>
            <a:r>
              <a:rPr lang="en-US" sz="2400" dirty="0"/>
              <a:t>opened, splitting apart Laurentia, </a:t>
            </a:r>
            <a:r>
              <a:rPr lang="en-US" sz="2400" dirty="0" err="1"/>
              <a:t>Baltica</a:t>
            </a:r>
            <a:r>
              <a:rPr lang="en-US" sz="2400" dirty="0"/>
              <a:t> and Gondwana. </a:t>
            </a:r>
            <a:endParaRPr lang="cs-CZ"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63E16B9-CFA4-3326-DE11-0EC0F0205A18}"/>
              </a:ext>
            </a:extLst>
          </p:cNvPr>
          <p:cNvPicPr>
            <a:picLocks noChangeAspect="1"/>
          </p:cNvPicPr>
          <p:nvPr/>
        </p:nvPicPr>
        <p:blipFill>
          <a:blip r:embed="rId2"/>
          <a:stretch>
            <a:fillRect/>
          </a:stretch>
        </p:blipFill>
        <p:spPr>
          <a:xfrm>
            <a:off x="323528" y="34432"/>
            <a:ext cx="6858000" cy="6858000"/>
          </a:xfrm>
          <a:prstGeom prst="rect">
            <a:avLst/>
          </a:prstGeom>
        </p:spPr>
      </p:pic>
    </p:spTree>
    <p:extLst>
      <p:ext uri="{BB962C8B-B14F-4D97-AF65-F5344CB8AC3E}">
        <p14:creationId xmlns:p14="http://schemas.microsoft.com/office/powerpoint/2010/main" val="1898209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3"/>
          <p:cNvSpPr txBox="1">
            <a:spLocks noChangeArrowheads="1"/>
          </p:cNvSpPr>
          <p:nvPr/>
        </p:nvSpPr>
        <p:spPr bwMode="auto">
          <a:xfrm>
            <a:off x="105552" y="2564904"/>
            <a:ext cx="8932895" cy="1015663"/>
          </a:xfrm>
          <a:prstGeom prst="rect">
            <a:avLst/>
          </a:prstGeom>
          <a:solidFill>
            <a:srgbClr val="CC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dirty="0" err="1"/>
              <a:t>Apalače</a:t>
            </a:r>
            <a:r>
              <a:rPr lang="cs-CZ" altLang="cs-CZ" sz="2400" dirty="0"/>
              <a:t> – </a:t>
            </a:r>
            <a:r>
              <a:rPr lang="cs-CZ" altLang="cs-CZ" sz="1800" b="1" dirty="0" err="1"/>
              <a:t>teránní</a:t>
            </a:r>
            <a:r>
              <a:rPr lang="cs-CZ" altLang="cs-CZ" sz="1800" b="1" dirty="0"/>
              <a:t> stavba u kaledonské orogeneze (</a:t>
            </a:r>
            <a:r>
              <a:rPr lang="cs-CZ" altLang="cs-CZ" sz="1800" b="1" dirty="0" err="1"/>
              <a:t>takonská</a:t>
            </a:r>
            <a:r>
              <a:rPr lang="cs-CZ" altLang="cs-CZ" sz="1800" b="1" dirty="0"/>
              <a:t>, salinická, </a:t>
            </a:r>
            <a:r>
              <a:rPr lang="cs-CZ" altLang="cs-CZ" sz="1800" b="1" dirty="0" err="1"/>
              <a:t>akadská</a:t>
            </a:r>
            <a:r>
              <a:rPr lang="cs-CZ" altLang="cs-CZ" sz="1800" b="1" dirty="0"/>
              <a:t> </a:t>
            </a:r>
            <a:r>
              <a:rPr lang="cs-CZ" altLang="cs-CZ" sz="1800" b="1" dirty="0" err="1"/>
              <a:t>fáza</a:t>
            </a:r>
            <a:r>
              <a:rPr lang="cs-CZ" altLang="cs-CZ" sz="1800" b="1" dirty="0"/>
              <a:t>) </a:t>
            </a:r>
          </a:p>
          <a:p>
            <a:pPr eaLnBrk="1" hangingPunct="1">
              <a:spcBef>
                <a:spcPct val="0"/>
              </a:spcBef>
              <a:buFontTx/>
              <a:buNone/>
            </a:pPr>
            <a:r>
              <a:rPr lang="cs-CZ" altLang="cs-CZ" sz="1800" b="1" dirty="0"/>
              <a:t>                       variské (</a:t>
            </a:r>
            <a:r>
              <a:rPr lang="cs-CZ" altLang="cs-CZ" sz="1800" b="1" dirty="0" err="1"/>
              <a:t>alleghanská</a:t>
            </a:r>
            <a:r>
              <a:rPr lang="cs-CZ" altLang="cs-CZ" sz="1800" b="1" dirty="0"/>
              <a:t>) orogeneze – kolize s </a:t>
            </a:r>
            <a:r>
              <a:rPr lang="cs-CZ" altLang="cs-CZ" sz="1800" b="1" dirty="0" err="1"/>
              <a:t>Gondwanou</a:t>
            </a:r>
            <a:endParaRPr lang="cs-CZ" altLang="cs-CZ" sz="1800" b="1" dirty="0"/>
          </a:p>
          <a:p>
            <a:pPr eaLnBrk="1" hangingPunct="1">
              <a:spcBef>
                <a:spcPct val="0"/>
              </a:spcBef>
              <a:buFontTx/>
              <a:buNone/>
            </a:pPr>
            <a:r>
              <a:rPr lang="cs-CZ" altLang="cs-CZ" sz="1800" b="1" dirty="0"/>
              <a:t>                       Britské </a:t>
            </a:r>
            <a:r>
              <a:rPr lang="cs-CZ" altLang="cs-CZ" sz="1800" b="1" dirty="0" err="1"/>
              <a:t>kaledonidy</a:t>
            </a:r>
            <a:r>
              <a:rPr lang="cs-CZ" altLang="cs-CZ" sz="1800" b="1" dirty="0"/>
              <a:t>-pokračování </a:t>
            </a:r>
            <a:r>
              <a:rPr lang="cs-CZ" altLang="cs-CZ" sz="1800" b="1" dirty="0" err="1"/>
              <a:t>Apalačí</a:t>
            </a:r>
            <a:endParaRPr lang="cs-CZ" altLang="cs-CZ" sz="1800" b="1" dirty="0"/>
          </a:p>
        </p:txBody>
      </p:sp>
      <p:sp>
        <p:nvSpPr>
          <p:cNvPr id="169987" name="Text Box 6"/>
          <p:cNvSpPr txBox="1">
            <a:spLocks noChangeArrowheads="1"/>
          </p:cNvSpPr>
          <p:nvPr/>
        </p:nvSpPr>
        <p:spPr bwMode="auto">
          <a:xfrm>
            <a:off x="838200" y="3886200"/>
            <a:ext cx="6842125" cy="741363"/>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dirty="0"/>
              <a:t>Pásmo </a:t>
            </a:r>
            <a:r>
              <a:rPr lang="cs-CZ" altLang="cs-CZ" sz="2400" dirty="0" err="1"/>
              <a:t>Quatchita-Marathon</a:t>
            </a:r>
            <a:r>
              <a:rPr lang="cs-CZ" altLang="cs-CZ" sz="2400" dirty="0"/>
              <a:t> – </a:t>
            </a:r>
            <a:r>
              <a:rPr lang="cs-CZ" altLang="cs-CZ" sz="1800" b="1" dirty="0" err="1"/>
              <a:t>alleghanská</a:t>
            </a:r>
            <a:r>
              <a:rPr lang="cs-CZ" altLang="cs-CZ" sz="1800" b="1" dirty="0"/>
              <a:t> fáze, kolize s </a:t>
            </a:r>
          </a:p>
          <a:p>
            <a:pPr eaLnBrk="1" hangingPunct="1">
              <a:spcBef>
                <a:spcPct val="0"/>
              </a:spcBef>
              <a:buFontTx/>
              <a:buNone/>
            </a:pPr>
            <a:r>
              <a:rPr lang="cs-CZ" altLang="cs-CZ" sz="1800" b="1" dirty="0"/>
              <a:t>                                                               jihoamerickou části </a:t>
            </a:r>
            <a:r>
              <a:rPr lang="cs-CZ" altLang="cs-CZ" sz="1800" b="1" dirty="0" err="1"/>
              <a:t>Gondwany</a:t>
            </a:r>
            <a:endParaRPr lang="cs-CZ" altLang="cs-CZ" sz="1800" b="1" dirty="0"/>
          </a:p>
        </p:txBody>
      </p:sp>
      <p:sp>
        <p:nvSpPr>
          <p:cNvPr id="169988" name="Text Box 7"/>
          <p:cNvSpPr txBox="1">
            <a:spLocks noChangeArrowheads="1"/>
          </p:cNvSpPr>
          <p:nvPr/>
        </p:nvSpPr>
        <p:spPr bwMode="auto">
          <a:xfrm>
            <a:off x="838200" y="1600200"/>
            <a:ext cx="6751207" cy="461665"/>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dirty="0"/>
              <a:t>Grónské </a:t>
            </a:r>
            <a:r>
              <a:rPr lang="cs-CZ" altLang="cs-CZ" sz="2400" b="1" dirty="0" err="1"/>
              <a:t>kaledonidy</a:t>
            </a:r>
            <a:r>
              <a:rPr lang="cs-CZ" altLang="cs-CZ" sz="2400" b="1" dirty="0"/>
              <a:t> - </a:t>
            </a:r>
            <a:r>
              <a:rPr lang="cs-CZ" altLang="cs-CZ" sz="1800" b="1" dirty="0"/>
              <a:t>kolize se skandinávskou části Evropy</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350px-Caledonides_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527175"/>
            <a:ext cx="568960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3771900" y="0"/>
            <a:ext cx="5155737" cy="54173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03" name="Text Box 3"/>
          <p:cNvSpPr txBox="1">
            <a:spLocks noChangeArrowheads="1"/>
          </p:cNvSpPr>
          <p:nvPr/>
        </p:nvSpPr>
        <p:spPr bwMode="auto">
          <a:xfrm>
            <a:off x="1385889" y="944166"/>
            <a:ext cx="2294335" cy="318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50000"/>
              </a:spcBef>
              <a:spcAft>
                <a:spcPct val="0"/>
              </a:spcAft>
              <a:buNone/>
            </a:pPr>
            <a:r>
              <a:rPr lang="en-US" altLang="cs-CZ" sz="2100" b="1" dirty="0">
                <a:solidFill>
                  <a:srgbClr val="000000"/>
                </a:solidFill>
                <a:latin typeface="Arial" panose="020B0604020202020204" pitchFamily="34" charset="0"/>
              </a:rPr>
              <a:t>   </a:t>
            </a:r>
            <a:r>
              <a:rPr lang="en-US" altLang="cs-CZ" sz="1500" b="1" dirty="0">
                <a:solidFill>
                  <a:srgbClr val="000000"/>
                </a:solidFill>
                <a:latin typeface="Arial" panose="020B0604020202020204" pitchFamily="34" charset="0"/>
              </a:rPr>
              <a:t>Canadian</a:t>
            </a:r>
            <a:r>
              <a:rPr lang="cs-CZ" altLang="cs-CZ" sz="1500" b="1" dirty="0">
                <a:solidFill>
                  <a:srgbClr val="000000"/>
                </a:solidFill>
                <a:latin typeface="Arial" panose="020B0604020202020204" pitchFamily="34" charset="0"/>
              </a:rPr>
              <a:t> (</a:t>
            </a:r>
            <a:r>
              <a:rPr lang="cs-CZ" altLang="cs-CZ" sz="1500" b="1" dirty="0" err="1">
                <a:solidFill>
                  <a:srgbClr val="000000"/>
                </a:solidFill>
                <a:latin typeface="Arial" panose="020B0604020202020204" pitchFamily="34" charset="0"/>
              </a:rPr>
              <a:t>Laurent</a:t>
            </a:r>
            <a:r>
              <a:rPr lang="cs-CZ" altLang="cs-CZ" sz="1500" b="1" dirty="0">
                <a:solidFill>
                  <a:srgbClr val="000000"/>
                </a:solidFill>
                <a:latin typeface="Arial" panose="020B0604020202020204" pitchFamily="34" charset="0"/>
              </a:rPr>
              <a:t>)</a:t>
            </a:r>
            <a:r>
              <a:rPr lang="en-US" altLang="cs-CZ" sz="1500" b="1" dirty="0">
                <a:solidFill>
                  <a:srgbClr val="000000"/>
                </a:solidFill>
                <a:latin typeface="Arial" panose="020B0604020202020204" pitchFamily="34" charset="0"/>
              </a:rPr>
              <a:t> shield – not covered during Paleozoic, re-</a:t>
            </a:r>
            <a:r>
              <a:rPr lang="en-US" altLang="cs-CZ" sz="1500" b="1" dirty="0" err="1">
                <a:solidFill>
                  <a:srgbClr val="000000"/>
                </a:solidFill>
                <a:latin typeface="Arial" panose="020B0604020202020204" pitchFamily="34" charset="0"/>
              </a:rPr>
              <a:t>mainder</a:t>
            </a:r>
            <a:r>
              <a:rPr lang="en-US" altLang="cs-CZ" sz="1500" b="1" dirty="0">
                <a:solidFill>
                  <a:srgbClr val="000000"/>
                </a:solidFill>
                <a:latin typeface="Arial" panose="020B0604020202020204" pitchFamily="34" charset="0"/>
              </a:rPr>
              <a:t> of craton (light brown) was periodically cover-</a:t>
            </a:r>
            <a:r>
              <a:rPr lang="en-US" altLang="cs-CZ" sz="1500" b="1" dirty="0" err="1">
                <a:solidFill>
                  <a:srgbClr val="000000"/>
                </a:solidFill>
                <a:latin typeface="Arial" panose="020B0604020202020204" pitchFamily="34" charset="0"/>
              </a:rPr>
              <a:t>ed</a:t>
            </a:r>
            <a:r>
              <a:rPr lang="en-US" altLang="cs-CZ" sz="1500" b="1" dirty="0">
                <a:solidFill>
                  <a:srgbClr val="000000"/>
                </a:solidFill>
                <a:latin typeface="Arial" panose="020B0604020202020204" pitchFamily="34" charset="0"/>
              </a:rPr>
              <a:t> by </a:t>
            </a:r>
            <a:r>
              <a:rPr lang="en-US" altLang="cs-CZ" sz="1500" b="1" i="1" u="sng" dirty="0" err="1">
                <a:solidFill>
                  <a:srgbClr val="000000"/>
                </a:solidFill>
                <a:latin typeface="Arial" panose="020B0604020202020204" pitchFamily="34" charset="0"/>
              </a:rPr>
              <a:t>epeiric</a:t>
            </a:r>
            <a:r>
              <a:rPr lang="en-US" altLang="cs-CZ" sz="1500" b="1" dirty="0">
                <a:solidFill>
                  <a:srgbClr val="000000"/>
                </a:solidFill>
                <a:latin typeface="Arial" panose="020B0604020202020204" pitchFamily="34" charset="0"/>
              </a:rPr>
              <a:t> (shallow, inland) </a:t>
            </a:r>
            <a:r>
              <a:rPr lang="en-US" altLang="cs-CZ" sz="1500" b="1" i="1" u="sng" dirty="0">
                <a:solidFill>
                  <a:srgbClr val="000000"/>
                </a:solidFill>
                <a:latin typeface="Arial" panose="020B0604020202020204" pitchFamily="34" charset="0"/>
              </a:rPr>
              <a:t>seas</a:t>
            </a:r>
            <a:r>
              <a:rPr lang="en-US" altLang="cs-CZ" sz="1500" b="1" dirty="0">
                <a:solidFill>
                  <a:srgbClr val="000000"/>
                </a:solidFill>
                <a:latin typeface="Arial" panose="020B0604020202020204" pitchFamily="34" charset="0"/>
              </a:rPr>
              <a:t>.  Green (basins) &amp; yellow (domes) = local areas of gentle warpage of platform sedimentary rocks.</a:t>
            </a:r>
          </a:p>
        </p:txBody>
      </p:sp>
      <p:sp>
        <p:nvSpPr>
          <p:cNvPr id="153604" name="Line 4"/>
          <p:cNvSpPr>
            <a:spLocks noChangeShapeType="1"/>
          </p:cNvSpPr>
          <p:nvPr/>
        </p:nvSpPr>
        <p:spPr bwMode="auto">
          <a:xfrm>
            <a:off x="2914650" y="3028950"/>
            <a:ext cx="2343150" cy="571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050">
              <a:solidFill>
                <a:srgbClr val="000000"/>
              </a:solidFill>
            </a:endParaRPr>
          </a:p>
        </p:txBody>
      </p:sp>
      <p:sp>
        <p:nvSpPr>
          <p:cNvPr id="153605" name="Line 5"/>
          <p:cNvSpPr>
            <a:spLocks noChangeShapeType="1"/>
          </p:cNvSpPr>
          <p:nvPr/>
        </p:nvSpPr>
        <p:spPr bwMode="auto">
          <a:xfrm>
            <a:off x="2914650" y="3143250"/>
            <a:ext cx="2571750" cy="14287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050">
              <a:solidFill>
                <a:srgbClr val="000000"/>
              </a:solidFill>
            </a:endParaRPr>
          </a:p>
        </p:txBody>
      </p:sp>
      <p:sp>
        <p:nvSpPr>
          <p:cNvPr id="153606" name="Line 6"/>
          <p:cNvSpPr>
            <a:spLocks noChangeShapeType="1"/>
          </p:cNvSpPr>
          <p:nvPr/>
        </p:nvSpPr>
        <p:spPr bwMode="auto">
          <a:xfrm>
            <a:off x="3429000" y="1314450"/>
            <a:ext cx="3143250" cy="148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050">
              <a:solidFill>
                <a:srgbClr val="000000"/>
              </a:solidFill>
            </a:endParaRPr>
          </a:p>
        </p:txBody>
      </p:sp>
      <p:sp>
        <p:nvSpPr>
          <p:cNvPr id="153607" name="Line 7"/>
          <p:cNvSpPr>
            <a:spLocks noChangeShapeType="1"/>
          </p:cNvSpPr>
          <p:nvPr/>
        </p:nvSpPr>
        <p:spPr bwMode="auto">
          <a:xfrm flipV="1">
            <a:off x="5372100" y="3988595"/>
            <a:ext cx="1943100" cy="14287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cs-CZ" sz="1050">
              <a:solidFill>
                <a:srgbClr val="000000"/>
              </a:solidFill>
            </a:endParaRPr>
          </a:p>
        </p:txBody>
      </p:sp>
      <p:sp>
        <p:nvSpPr>
          <p:cNvPr id="153608" name="Text Box 8"/>
          <p:cNvSpPr txBox="1">
            <a:spLocks noChangeArrowheads="1"/>
          </p:cNvSpPr>
          <p:nvPr/>
        </p:nvSpPr>
        <p:spPr bwMode="auto">
          <a:xfrm>
            <a:off x="2171700" y="5543551"/>
            <a:ext cx="30861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None/>
            </a:pPr>
            <a:r>
              <a:rPr lang="en-US" altLang="cs-CZ" sz="2100" b="1" dirty="0">
                <a:solidFill>
                  <a:srgbClr val="000000"/>
                </a:solidFill>
                <a:latin typeface="Arial" panose="020B0604020202020204" pitchFamily="34" charset="0"/>
              </a:rPr>
              <a:t>Appalachian Basin</a:t>
            </a:r>
          </a:p>
        </p:txBody>
      </p:sp>
      <p:sp>
        <p:nvSpPr>
          <p:cNvPr id="153609" name="Text Box 9"/>
          <p:cNvSpPr txBox="1">
            <a:spLocks noChangeArrowheads="1"/>
          </p:cNvSpPr>
          <p:nvPr/>
        </p:nvSpPr>
        <p:spPr bwMode="auto">
          <a:xfrm>
            <a:off x="1143000" y="857250"/>
            <a:ext cx="342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50000"/>
              </a:spcBef>
              <a:spcAft>
                <a:spcPct val="0"/>
              </a:spcAft>
              <a:buNone/>
            </a:pPr>
            <a:r>
              <a:rPr lang="en-US" altLang="cs-CZ" sz="1800" b="1">
                <a:solidFill>
                  <a:srgbClr val="000000"/>
                </a:solidFill>
                <a:latin typeface="Arial" panose="020B0604020202020204" pitchFamily="34" charset="0"/>
              </a:rPr>
              <a:t>4</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6237312"/>
            <a:ext cx="365522" cy="365522"/>
          </a:xfrm>
          <a:prstGeom prst="rect">
            <a:avLst/>
          </a:prstGeom>
        </p:spPr>
      </p:pic>
    </p:spTree>
    <p:extLst>
      <p:ext uri="{BB962C8B-B14F-4D97-AF65-F5344CB8AC3E}">
        <p14:creationId xmlns:p14="http://schemas.microsoft.com/office/powerpoint/2010/main" val="3246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7ABD7-977B-05E5-D3C7-6C206E61C1ED}"/>
            </a:ext>
          </a:extLst>
        </p:cNvPr>
        <p:cNvGrpSpPr/>
        <p:nvPr/>
      </p:nvGrpSpPr>
      <p:grpSpPr>
        <a:xfrm>
          <a:off x="0" y="0"/>
          <a:ext cx="0" cy="0"/>
          <a:chOff x="0" y="0"/>
          <a:chExt cx="0" cy="0"/>
        </a:xfrm>
      </p:grpSpPr>
      <p:pic>
        <p:nvPicPr>
          <p:cNvPr id="4" name="Obrázek 3">
            <a:extLst>
              <a:ext uri="{FF2B5EF4-FFF2-40B4-BE49-F238E27FC236}">
                <a16:creationId xmlns:a16="http://schemas.microsoft.com/office/drawing/2014/main" id="{93BBDFA0-7D0F-2933-F460-498690EF36E2}"/>
              </a:ext>
            </a:extLst>
          </p:cNvPr>
          <p:cNvPicPr>
            <a:picLocks noChangeAspect="1"/>
          </p:cNvPicPr>
          <p:nvPr/>
        </p:nvPicPr>
        <p:blipFill>
          <a:blip r:embed="rId2"/>
          <a:stretch>
            <a:fillRect/>
          </a:stretch>
        </p:blipFill>
        <p:spPr>
          <a:xfrm>
            <a:off x="233613" y="1322015"/>
            <a:ext cx="8802883" cy="3700057"/>
          </a:xfrm>
          <a:prstGeom prst="rect">
            <a:avLst/>
          </a:prstGeom>
        </p:spPr>
      </p:pic>
      <p:sp>
        <p:nvSpPr>
          <p:cNvPr id="6" name="TextovéPole 5">
            <a:extLst>
              <a:ext uri="{FF2B5EF4-FFF2-40B4-BE49-F238E27FC236}">
                <a16:creationId xmlns:a16="http://schemas.microsoft.com/office/drawing/2014/main" id="{7F2C2628-28A0-9AFF-BBD7-6A809A22B586}"/>
              </a:ext>
            </a:extLst>
          </p:cNvPr>
          <p:cNvSpPr txBox="1"/>
          <p:nvPr/>
        </p:nvSpPr>
        <p:spPr>
          <a:xfrm>
            <a:off x="143548" y="5949280"/>
            <a:ext cx="8130764" cy="577081"/>
          </a:xfrm>
          <a:prstGeom prst="rect">
            <a:avLst/>
          </a:prstGeom>
          <a:noFill/>
        </p:spPr>
        <p:txBody>
          <a:bodyPr wrap="square">
            <a:spAutoFit/>
          </a:bodyPr>
          <a:lstStyle/>
          <a:p>
            <a:r>
              <a:rPr lang="cs-CZ" sz="1050" dirty="0" err="1"/>
              <a:t>Figure</a:t>
            </a:r>
            <a:r>
              <a:rPr lang="cs-CZ" sz="1050" dirty="0"/>
              <a:t> 1. Map </a:t>
            </a:r>
            <a:r>
              <a:rPr lang="cs-CZ" sz="1050" dirty="0" err="1"/>
              <a:t>of</a:t>
            </a:r>
            <a:r>
              <a:rPr lang="cs-CZ" sz="1050" dirty="0"/>
              <a:t> </a:t>
            </a:r>
            <a:r>
              <a:rPr lang="cs-CZ" sz="1050" dirty="0" err="1"/>
              <a:t>the</a:t>
            </a:r>
            <a:r>
              <a:rPr lang="cs-CZ" sz="1050" dirty="0"/>
              <a:t> </a:t>
            </a:r>
            <a:r>
              <a:rPr lang="cs-CZ" sz="1050" dirty="0" err="1"/>
              <a:t>Appalachian</a:t>
            </a:r>
            <a:r>
              <a:rPr lang="cs-CZ" sz="1050" dirty="0"/>
              <a:t>–</a:t>
            </a:r>
            <a:r>
              <a:rPr lang="cs-CZ" sz="1050" dirty="0" err="1"/>
              <a:t>Caledonide</a:t>
            </a:r>
            <a:r>
              <a:rPr lang="cs-CZ" sz="1050" dirty="0"/>
              <a:t> </a:t>
            </a:r>
            <a:r>
              <a:rPr lang="cs-CZ" sz="1050" dirty="0" err="1"/>
              <a:t>Orogen</a:t>
            </a:r>
            <a:r>
              <a:rPr lang="cs-CZ" sz="1050" dirty="0"/>
              <a:t> </a:t>
            </a:r>
            <a:r>
              <a:rPr lang="cs-CZ" sz="1050" dirty="0" err="1"/>
              <a:t>superimposed</a:t>
            </a:r>
            <a:r>
              <a:rPr lang="cs-CZ" sz="1050" dirty="0"/>
              <a:t> on a ‘Pangea’ </a:t>
            </a:r>
            <a:r>
              <a:rPr lang="cs-CZ" sz="1050" dirty="0" err="1"/>
              <a:t>reconstruction</a:t>
            </a:r>
            <a:r>
              <a:rPr lang="cs-CZ" sz="1050" dirty="0"/>
              <a:t> prior to </a:t>
            </a:r>
            <a:r>
              <a:rPr lang="cs-CZ" sz="1050" dirty="0" err="1"/>
              <a:t>Atlantic</a:t>
            </a:r>
            <a:r>
              <a:rPr lang="cs-CZ" sz="1050" dirty="0"/>
              <a:t> </a:t>
            </a:r>
            <a:r>
              <a:rPr lang="cs-CZ" sz="1050" dirty="0" err="1"/>
              <a:t>opening</a:t>
            </a:r>
            <a:r>
              <a:rPr lang="cs-CZ" sz="1050" dirty="0"/>
              <a:t>, </a:t>
            </a:r>
            <a:r>
              <a:rPr lang="cs-CZ" sz="1050" dirty="0" err="1"/>
              <a:t>after</a:t>
            </a:r>
            <a:r>
              <a:rPr lang="cs-CZ" sz="1050" dirty="0"/>
              <a:t> </a:t>
            </a:r>
            <a:r>
              <a:rPr lang="cs-CZ" sz="1050" dirty="0" err="1"/>
              <a:t>Waldron</a:t>
            </a:r>
            <a:r>
              <a:rPr lang="cs-CZ" sz="1050" dirty="0"/>
              <a:t> et al. Reference </a:t>
            </a:r>
            <a:r>
              <a:rPr lang="cs-CZ" sz="1050" dirty="0" err="1"/>
              <a:t>Waldron</a:t>
            </a:r>
            <a:r>
              <a:rPr lang="cs-CZ" sz="1050" dirty="0"/>
              <a:t>, </a:t>
            </a:r>
            <a:r>
              <a:rPr lang="cs-CZ" sz="1050" dirty="0" err="1"/>
              <a:t>Schofield</a:t>
            </a:r>
            <a:r>
              <a:rPr lang="cs-CZ" sz="1050" dirty="0"/>
              <a:t>, Murphy and Thomas(2014b). </a:t>
            </a:r>
            <a:r>
              <a:rPr lang="cs-CZ" sz="1050" dirty="0" err="1"/>
              <a:t>Locations</a:t>
            </a:r>
            <a:r>
              <a:rPr lang="cs-CZ" sz="1050" dirty="0"/>
              <a:t> a–k </a:t>
            </a:r>
            <a:r>
              <a:rPr lang="cs-CZ" sz="1050" dirty="0" err="1"/>
              <a:t>correspond</a:t>
            </a:r>
            <a:r>
              <a:rPr lang="cs-CZ" sz="1050" dirty="0"/>
              <a:t> to </a:t>
            </a:r>
            <a:r>
              <a:rPr lang="cs-CZ" sz="1050" dirty="0" err="1"/>
              <a:t>samples</a:t>
            </a:r>
            <a:r>
              <a:rPr lang="cs-CZ" sz="1050" dirty="0"/>
              <a:t> </a:t>
            </a:r>
            <a:r>
              <a:rPr lang="cs-CZ" sz="1050" dirty="0" err="1"/>
              <a:t>plotted</a:t>
            </a:r>
            <a:r>
              <a:rPr lang="cs-CZ" sz="1050" dirty="0"/>
              <a:t> in </a:t>
            </a:r>
            <a:r>
              <a:rPr lang="cs-CZ" sz="1050" dirty="0" err="1"/>
              <a:t>Figures</a:t>
            </a:r>
            <a:r>
              <a:rPr lang="cs-CZ" sz="1050" dirty="0"/>
              <a:t> 3–5. AF – </a:t>
            </a:r>
            <a:r>
              <a:rPr lang="cs-CZ" sz="1050" dirty="0" err="1"/>
              <a:t>Appalachian</a:t>
            </a:r>
            <a:r>
              <a:rPr lang="cs-CZ" sz="1050" dirty="0"/>
              <a:t> Front; CBI – Cape Breton Island; CF – </a:t>
            </a:r>
            <a:r>
              <a:rPr lang="cs-CZ" sz="1050" dirty="0" err="1"/>
              <a:t>Caledonide</a:t>
            </a:r>
            <a:r>
              <a:rPr lang="cs-CZ" sz="1050" dirty="0"/>
              <a:t> Front; DBL – Dog Bay Line; RIL – </a:t>
            </a:r>
            <a:r>
              <a:rPr lang="cs-CZ" sz="1050" dirty="0" err="1"/>
              <a:t>Red</a:t>
            </a:r>
            <a:r>
              <a:rPr lang="cs-CZ" sz="1050" dirty="0"/>
              <a:t> Indian Line; SL – </a:t>
            </a:r>
            <a:r>
              <a:rPr lang="cs-CZ" sz="1050" dirty="0" err="1"/>
              <a:t>Solway</a:t>
            </a:r>
            <a:r>
              <a:rPr lang="cs-CZ" sz="1050" dirty="0"/>
              <a:t> Line; VF – </a:t>
            </a:r>
            <a:r>
              <a:rPr lang="cs-CZ" sz="1050" dirty="0" err="1"/>
              <a:t>Variscan</a:t>
            </a:r>
            <a:r>
              <a:rPr lang="cs-CZ" sz="1050" dirty="0"/>
              <a:t> Front.</a:t>
            </a:r>
          </a:p>
        </p:txBody>
      </p:sp>
    </p:spTree>
    <p:extLst>
      <p:ext uri="{BB962C8B-B14F-4D97-AF65-F5344CB8AC3E}">
        <p14:creationId xmlns:p14="http://schemas.microsoft.com/office/powerpoint/2010/main" val="4135047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pic>
        <p:nvPicPr>
          <p:cNvPr id="3" name="Obrázek 2">
            <a:extLst>
              <a:ext uri="{FF2B5EF4-FFF2-40B4-BE49-F238E27FC236}">
                <a16:creationId xmlns:a16="http://schemas.microsoft.com/office/drawing/2014/main" id="{97B7C551-1B9A-6C58-3CC7-8C41AFE26B45}"/>
              </a:ext>
            </a:extLst>
          </p:cNvPr>
          <p:cNvPicPr>
            <a:picLocks noChangeAspect="1"/>
          </p:cNvPicPr>
          <p:nvPr/>
        </p:nvPicPr>
        <p:blipFill>
          <a:blip r:embed="rId5"/>
          <a:stretch>
            <a:fillRect/>
          </a:stretch>
        </p:blipFill>
        <p:spPr>
          <a:xfrm>
            <a:off x="251520" y="764704"/>
            <a:ext cx="8329184" cy="4772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3059832" y="548680"/>
            <a:ext cx="2138727" cy="584775"/>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b="1" dirty="0">
                <a:solidFill>
                  <a:srgbClr val="FF3300"/>
                </a:solidFill>
              </a:rPr>
              <a:t>APALAČE</a:t>
            </a:r>
          </a:p>
        </p:txBody>
      </p:sp>
      <p:sp>
        <p:nvSpPr>
          <p:cNvPr id="2" name="TextovéPole 1">
            <a:extLst>
              <a:ext uri="{FF2B5EF4-FFF2-40B4-BE49-F238E27FC236}">
                <a16:creationId xmlns:a16="http://schemas.microsoft.com/office/drawing/2014/main" id="{0505E1A7-0A10-9341-B175-111FD67EBF20}"/>
              </a:ext>
            </a:extLst>
          </p:cNvPr>
          <p:cNvSpPr txBox="1"/>
          <p:nvPr/>
        </p:nvSpPr>
        <p:spPr>
          <a:xfrm>
            <a:off x="232734" y="5029725"/>
            <a:ext cx="8640960" cy="830997"/>
          </a:xfrm>
          <a:prstGeom prst="rect">
            <a:avLst/>
          </a:prstGeom>
          <a:solidFill>
            <a:schemeClr val="accent1">
              <a:lumMod val="20000"/>
              <a:lumOff val="80000"/>
            </a:schemeClr>
          </a:solidFill>
        </p:spPr>
        <p:txBody>
          <a:bodyPr wrap="square" rtlCol="0">
            <a:spAutoFit/>
          </a:bodyPr>
          <a:lstStyle/>
          <a:p>
            <a:pPr algn="ctr"/>
            <a:r>
              <a:rPr lang="cs-CZ" sz="2400" b="1" dirty="0" err="1"/>
              <a:t>Accretionary</a:t>
            </a:r>
            <a:r>
              <a:rPr lang="cs-CZ" sz="2400" b="1" dirty="0"/>
              <a:t> </a:t>
            </a:r>
            <a:r>
              <a:rPr lang="cs-CZ" sz="2400" b="1" dirty="0" err="1"/>
              <a:t>orogen</a:t>
            </a:r>
            <a:r>
              <a:rPr lang="cs-CZ" sz="2400" b="1" dirty="0"/>
              <a:t> </a:t>
            </a:r>
            <a:r>
              <a:rPr lang="cs-CZ" sz="2400" b="1" dirty="0" err="1"/>
              <a:t>with</a:t>
            </a:r>
            <a:r>
              <a:rPr lang="cs-CZ" sz="2400" b="1" dirty="0"/>
              <a:t> </a:t>
            </a:r>
            <a:r>
              <a:rPr lang="cs-CZ" sz="2400" b="1" dirty="0" err="1"/>
              <a:t>final</a:t>
            </a:r>
            <a:r>
              <a:rPr lang="cs-CZ" sz="2400" b="1" dirty="0"/>
              <a:t> </a:t>
            </a:r>
            <a:r>
              <a:rPr lang="cs-CZ" sz="2400" b="1" dirty="0" err="1"/>
              <a:t>collision</a:t>
            </a:r>
            <a:r>
              <a:rPr lang="cs-CZ" sz="2400" b="1" dirty="0"/>
              <a:t> </a:t>
            </a:r>
            <a:r>
              <a:rPr lang="cs-CZ" sz="2400" b="1" dirty="0" err="1"/>
              <a:t>of</a:t>
            </a:r>
            <a:r>
              <a:rPr lang="cs-CZ" sz="2400" b="1" dirty="0"/>
              <a:t> </a:t>
            </a:r>
            <a:r>
              <a:rPr lang="cs-CZ" sz="2400" b="1" dirty="0" err="1"/>
              <a:t>African</a:t>
            </a:r>
            <a:r>
              <a:rPr lang="cs-CZ" sz="2400" b="1" dirty="0"/>
              <a:t> part </a:t>
            </a:r>
            <a:r>
              <a:rPr lang="cs-CZ" sz="2400" b="1" dirty="0" err="1"/>
              <a:t>of</a:t>
            </a:r>
            <a:r>
              <a:rPr lang="cs-CZ" sz="2400" b="1" dirty="0"/>
              <a:t> </a:t>
            </a:r>
            <a:r>
              <a:rPr lang="cs-CZ" sz="2400" b="1" dirty="0" err="1"/>
              <a:t>Gondwana</a:t>
            </a:r>
            <a:r>
              <a:rPr lang="cs-CZ" sz="2400" b="1" dirty="0"/>
              <a:t> in </a:t>
            </a:r>
            <a:r>
              <a:rPr lang="cs-CZ" sz="2400" b="1" dirty="0" err="1"/>
              <a:t>the</a:t>
            </a:r>
            <a:r>
              <a:rPr lang="cs-CZ" sz="2400" b="1" dirty="0"/>
              <a:t> </a:t>
            </a:r>
            <a:r>
              <a:rPr lang="cs-CZ" sz="2400" b="1" dirty="0" err="1"/>
              <a:t>southern</a:t>
            </a:r>
            <a:r>
              <a:rPr lang="cs-CZ" sz="2400" b="1" dirty="0"/>
              <a:t> part</a:t>
            </a:r>
          </a:p>
        </p:txBody>
      </p:sp>
      <p:sp>
        <p:nvSpPr>
          <p:cNvPr id="8" name="TextovéPole 7">
            <a:extLst>
              <a:ext uri="{FF2B5EF4-FFF2-40B4-BE49-F238E27FC236}">
                <a16:creationId xmlns:a16="http://schemas.microsoft.com/office/drawing/2014/main" id="{71B5A511-943B-709C-615E-7BB98577B970}"/>
              </a:ext>
            </a:extLst>
          </p:cNvPr>
          <p:cNvSpPr txBox="1"/>
          <p:nvPr/>
        </p:nvSpPr>
        <p:spPr>
          <a:xfrm>
            <a:off x="88718" y="2420888"/>
            <a:ext cx="8928992" cy="1938992"/>
          </a:xfrm>
          <a:prstGeom prst="rect">
            <a:avLst/>
          </a:prstGeom>
          <a:solidFill>
            <a:schemeClr val="accent1">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As the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Rodinia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supercontinent continued to break apart, the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Iapetus Ocean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opened, splitting apart Laurentia,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Baltica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Gondwana.</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Appalachian</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orogeny</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started</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with</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the</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closure</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of</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the</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Iapetus</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continued</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with</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the</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closure</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of</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the</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Rheic</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ocean</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collision</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with</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African</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part </a:t>
            </a:r>
            <a:r>
              <a:rPr kumimoji="0" lang="cs-CZ"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of</a:t>
            </a:r>
            <a:r>
              <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Gondwana</a:t>
            </a:r>
            <a:endParaRPr kumimoji="0" lang="cs-CZ"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6802" y="188640"/>
            <a:ext cx="8927686" cy="5112568"/>
          </a:xfrm>
          <a:prstGeom prst="rect">
            <a:avLst/>
          </a:prstGeom>
        </p:spPr>
      </p:pic>
      <p:sp>
        <p:nvSpPr>
          <p:cNvPr id="3" name="Obdélník 2"/>
          <p:cNvSpPr/>
          <p:nvPr/>
        </p:nvSpPr>
        <p:spPr>
          <a:xfrm>
            <a:off x="1187624" y="5877272"/>
            <a:ext cx="4572000" cy="523220"/>
          </a:xfrm>
          <a:prstGeom prst="rect">
            <a:avLst/>
          </a:prstGeom>
        </p:spPr>
        <p:txBody>
          <a:bodyPr>
            <a:spAutoFit/>
          </a:bodyPr>
          <a:lstStyle/>
          <a:p>
            <a:r>
              <a:rPr lang="en-US" dirty="0"/>
              <a:t>Fig. 1. Tectonic map of the Appalachian-</a:t>
            </a:r>
            <a:r>
              <a:rPr lang="en-US" dirty="0" err="1"/>
              <a:t>Variscan</a:t>
            </a:r>
            <a:r>
              <a:rPr lang="en-US" dirty="0"/>
              <a:t>-Caledonian </a:t>
            </a:r>
            <a:r>
              <a:rPr lang="en-US" dirty="0" err="1"/>
              <a:t>orogen</a:t>
            </a:r>
            <a:endParaRPr lang="cs-CZ" dirty="0"/>
          </a:p>
        </p:txBody>
      </p:sp>
    </p:spTree>
    <p:extLst>
      <p:ext uri="{BB962C8B-B14F-4D97-AF65-F5344CB8AC3E}">
        <p14:creationId xmlns:p14="http://schemas.microsoft.com/office/powerpoint/2010/main" val="214228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21381"/>
            <a:ext cx="886618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161027" y="215900"/>
            <a:ext cx="8761353" cy="3539430"/>
          </a:xfrm>
          <a:prstGeom prst="rect">
            <a:avLst/>
          </a:prstGeom>
          <a:solidFill>
            <a:srgbClr val="CCFF99"/>
          </a:solidFill>
        </p:spPr>
        <p:txBody>
          <a:bodyPr wrap="square">
            <a:spAutoFit/>
          </a:bodyPr>
          <a:lstStyle/>
          <a:p>
            <a:r>
              <a:rPr lang="cs-CZ" sz="2400" b="1" dirty="0" err="1"/>
              <a:t>Apalače</a:t>
            </a:r>
            <a:r>
              <a:rPr lang="cs-CZ" sz="2400" b="1" dirty="0"/>
              <a:t> </a:t>
            </a:r>
            <a:r>
              <a:rPr lang="cs-CZ" sz="2000" dirty="0"/>
              <a:t>představují složený </a:t>
            </a:r>
            <a:r>
              <a:rPr lang="cs-CZ" sz="2000" dirty="0" err="1"/>
              <a:t>orogen</a:t>
            </a:r>
            <a:r>
              <a:rPr lang="cs-CZ" sz="2000" dirty="0"/>
              <a:t>, jehož tvorba probíhala  jak během </a:t>
            </a:r>
            <a:r>
              <a:rPr lang="cs-CZ" sz="2000" b="1" dirty="0"/>
              <a:t>kaledonských</a:t>
            </a:r>
            <a:r>
              <a:rPr lang="cs-CZ" sz="2000" dirty="0"/>
              <a:t> fází tak během </a:t>
            </a:r>
            <a:r>
              <a:rPr lang="cs-CZ" sz="2000" b="1" dirty="0"/>
              <a:t>variských</a:t>
            </a:r>
            <a:r>
              <a:rPr lang="cs-CZ" sz="2000" dirty="0"/>
              <a:t> fází. Údaje seismiky ukazují, že celá jižní část </a:t>
            </a:r>
            <a:r>
              <a:rPr lang="cs-CZ" sz="2000" dirty="0" err="1"/>
              <a:t>Apalačí</a:t>
            </a:r>
            <a:r>
              <a:rPr lang="cs-CZ" sz="2000" dirty="0"/>
              <a:t> je pravděpodobně podstýlána velkou zónou odlepení a celý horský hřeben je alochtonní.</a:t>
            </a:r>
          </a:p>
          <a:p>
            <a:r>
              <a:rPr lang="cs-CZ" sz="2000" dirty="0" err="1"/>
              <a:t>Apalače</a:t>
            </a:r>
            <a:r>
              <a:rPr lang="cs-CZ" sz="2000" dirty="0"/>
              <a:t> byly utvářeny při 4 hlavních orogenezích. </a:t>
            </a:r>
            <a:r>
              <a:rPr lang="cs-CZ" sz="2000" b="1" dirty="0" err="1"/>
              <a:t>Takonská</a:t>
            </a:r>
            <a:r>
              <a:rPr lang="cs-CZ" sz="2000" dirty="0"/>
              <a:t> orogeneze zahrnovala kolize </a:t>
            </a:r>
            <a:r>
              <a:rPr lang="cs-CZ" sz="2000" b="1" dirty="0" err="1"/>
              <a:t>perilaurentskými</a:t>
            </a:r>
            <a:r>
              <a:rPr lang="cs-CZ" sz="2000" dirty="0"/>
              <a:t> bloky </a:t>
            </a:r>
            <a:r>
              <a:rPr lang="cs-CZ" sz="2000" b="1" dirty="0"/>
              <a:t>Notre Dame </a:t>
            </a:r>
            <a:r>
              <a:rPr lang="cs-CZ" sz="2000" dirty="0"/>
              <a:t>a </a:t>
            </a:r>
            <a:r>
              <a:rPr lang="cs-CZ" sz="2000" b="1" dirty="0" err="1"/>
              <a:t>Inner</a:t>
            </a:r>
            <a:r>
              <a:rPr lang="cs-CZ" sz="2000" b="1" dirty="0"/>
              <a:t> </a:t>
            </a:r>
            <a:r>
              <a:rPr lang="cs-CZ" sz="2000" b="1" dirty="0" err="1"/>
              <a:t>Piedmont</a:t>
            </a:r>
            <a:r>
              <a:rPr lang="cs-CZ" sz="2000" b="1" dirty="0"/>
              <a:t> </a:t>
            </a:r>
            <a:r>
              <a:rPr lang="cs-CZ" sz="2000" dirty="0"/>
              <a:t>situovanými v </a:t>
            </a:r>
            <a:r>
              <a:rPr lang="cs-CZ" sz="2000" dirty="0" err="1"/>
              <a:t>oceanu</a:t>
            </a:r>
            <a:r>
              <a:rPr lang="cs-CZ" sz="2000" dirty="0"/>
              <a:t> </a:t>
            </a:r>
            <a:r>
              <a:rPr lang="cs-CZ" sz="2000" b="1" dirty="0" err="1"/>
              <a:t>Iapetus</a:t>
            </a:r>
            <a:r>
              <a:rPr lang="cs-CZ" sz="2000" dirty="0"/>
              <a:t> v části přiléhající k </a:t>
            </a:r>
            <a:r>
              <a:rPr lang="cs-CZ" sz="2000" dirty="0" err="1"/>
              <a:t>Laurentii</a:t>
            </a:r>
            <a:r>
              <a:rPr lang="cs-CZ" sz="2000" dirty="0"/>
              <a:t>. </a:t>
            </a:r>
            <a:r>
              <a:rPr lang="cs-CZ" sz="2000" b="1" dirty="0"/>
              <a:t>Salinická</a:t>
            </a:r>
            <a:r>
              <a:rPr lang="cs-CZ" sz="2000" dirty="0"/>
              <a:t> kolizi </a:t>
            </a:r>
            <a:r>
              <a:rPr lang="cs-CZ" sz="2000" dirty="0" err="1"/>
              <a:t>Ganderie</a:t>
            </a:r>
            <a:r>
              <a:rPr lang="cs-CZ" sz="2000" dirty="0"/>
              <a:t> s </a:t>
            </a:r>
            <a:r>
              <a:rPr lang="cs-CZ" sz="2000" dirty="0" err="1"/>
              <a:t>Laurentii</a:t>
            </a:r>
            <a:r>
              <a:rPr lang="cs-CZ" sz="2000" dirty="0"/>
              <a:t>. </a:t>
            </a:r>
            <a:r>
              <a:rPr lang="cs-CZ" sz="2000" b="1" dirty="0" err="1"/>
              <a:t>Akadská</a:t>
            </a:r>
            <a:r>
              <a:rPr lang="cs-CZ" sz="2000" dirty="0"/>
              <a:t> a </a:t>
            </a:r>
            <a:r>
              <a:rPr lang="cs-CZ" sz="2000" b="1" dirty="0" err="1"/>
              <a:t>neoakadská</a:t>
            </a:r>
            <a:r>
              <a:rPr lang="cs-CZ" sz="2000" dirty="0"/>
              <a:t> fáze kolizi </a:t>
            </a:r>
            <a:r>
              <a:rPr lang="cs-CZ" sz="2000" b="1" dirty="0" err="1"/>
              <a:t>Ganderie</a:t>
            </a:r>
            <a:r>
              <a:rPr lang="cs-CZ" sz="2000" dirty="0"/>
              <a:t> a </a:t>
            </a:r>
            <a:r>
              <a:rPr lang="cs-CZ" sz="2000" b="1" dirty="0" err="1"/>
              <a:t>Avalonie</a:t>
            </a:r>
            <a:r>
              <a:rPr lang="cs-CZ" sz="2000" dirty="0"/>
              <a:t> a </a:t>
            </a:r>
            <a:r>
              <a:rPr lang="cs-CZ" sz="2000" dirty="0" err="1"/>
              <a:t>Avalonie</a:t>
            </a:r>
            <a:r>
              <a:rPr lang="cs-CZ" sz="2000" dirty="0"/>
              <a:t> a </a:t>
            </a:r>
            <a:r>
              <a:rPr lang="cs-CZ" sz="2000" b="1" dirty="0" err="1"/>
              <a:t>Megumy</a:t>
            </a:r>
            <a:r>
              <a:rPr lang="cs-CZ" sz="2000" dirty="0"/>
              <a:t> na severu a </a:t>
            </a:r>
            <a:r>
              <a:rPr lang="cs-CZ" sz="2000" dirty="0" err="1"/>
              <a:t>superteránu</a:t>
            </a:r>
            <a:r>
              <a:rPr lang="cs-CZ" sz="2000" dirty="0"/>
              <a:t> </a:t>
            </a:r>
            <a:r>
              <a:rPr lang="cs-CZ" sz="2000" b="1" dirty="0"/>
              <a:t>Carolina</a:t>
            </a:r>
            <a:r>
              <a:rPr lang="cs-CZ" sz="2000" dirty="0"/>
              <a:t> na jihu s tehdejším okrajem </a:t>
            </a:r>
            <a:r>
              <a:rPr lang="cs-CZ" sz="2000" dirty="0" err="1"/>
              <a:t>Laurentie</a:t>
            </a:r>
            <a:r>
              <a:rPr lang="cs-CZ" sz="2000" dirty="0"/>
              <a:t>. </a:t>
            </a:r>
            <a:r>
              <a:rPr lang="cs-CZ" sz="2000" b="1" dirty="0" err="1"/>
              <a:t>Alleghanská</a:t>
            </a:r>
            <a:r>
              <a:rPr lang="cs-CZ" sz="2000" dirty="0"/>
              <a:t> orogeneze potom kolizi s africkou částí </a:t>
            </a:r>
            <a:r>
              <a:rPr lang="cs-CZ" sz="2000" b="1" dirty="0" err="1"/>
              <a:t>Gondwany</a:t>
            </a:r>
            <a:r>
              <a:rPr lang="cs-CZ" sz="2000" dirty="0"/>
              <a:t>. Ta je </a:t>
            </a:r>
            <a:r>
              <a:rPr lang="cs-CZ" sz="2000" dirty="0" err="1"/>
              <a:t>reprezentováná</a:t>
            </a:r>
            <a:r>
              <a:rPr lang="cs-CZ" sz="2000" dirty="0"/>
              <a:t> </a:t>
            </a:r>
            <a:r>
              <a:rPr lang="cs-CZ" sz="2000" dirty="0" err="1"/>
              <a:t>teránem</a:t>
            </a:r>
            <a:r>
              <a:rPr lang="cs-CZ" sz="2000" dirty="0"/>
              <a:t> </a:t>
            </a:r>
            <a:r>
              <a:rPr lang="cs-CZ" sz="2000" b="1" dirty="0" err="1"/>
              <a:t>Atlantic</a:t>
            </a:r>
            <a:r>
              <a:rPr lang="cs-CZ" sz="2000" b="1" dirty="0"/>
              <a:t> </a:t>
            </a:r>
            <a:r>
              <a:rPr lang="cs-CZ" sz="2000" b="1" dirty="0" err="1"/>
              <a:t>coastal</a:t>
            </a:r>
            <a:r>
              <a:rPr lang="cs-CZ" sz="2000" b="1" dirty="0"/>
              <a:t> </a:t>
            </a:r>
            <a:r>
              <a:rPr lang="cs-CZ" sz="2000" b="1" dirty="0" err="1"/>
              <a:t>plain</a:t>
            </a:r>
            <a:r>
              <a:rPr lang="cs-CZ" sz="2000" b="1" dirty="0"/>
              <a:t> </a:t>
            </a: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2EE8342-E439-61DD-7A6F-8F2EBE9E1D16}"/>
              </a:ext>
            </a:extLst>
          </p:cNvPr>
          <p:cNvPicPr>
            <a:picLocks noChangeAspect="1"/>
          </p:cNvPicPr>
          <p:nvPr/>
        </p:nvPicPr>
        <p:blipFill>
          <a:blip r:embed="rId2"/>
          <a:stretch>
            <a:fillRect/>
          </a:stretch>
        </p:blipFill>
        <p:spPr>
          <a:xfrm>
            <a:off x="467544" y="1077081"/>
            <a:ext cx="7992888" cy="4580052"/>
          </a:xfrm>
          <a:prstGeom prst="rect">
            <a:avLst/>
          </a:prstGeom>
        </p:spPr>
      </p:pic>
      <p:sp>
        <p:nvSpPr>
          <p:cNvPr id="3" name="TextovéPole 2">
            <a:extLst>
              <a:ext uri="{FF2B5EF4-FFF2-40B4-BE49-F238E27FC236}">
                <a16:creationId xmlns:a16="http://schemas.microsoft.com/office/drawing/2014/main" id="{3B8F5213-8379-CBF0-2BDC-E22AD3C1F9BC}"/>
              </a:ext>
            </a:extLst>
          </p:cNvPr>
          <p:cNvSpPr txBox="1"/>
          <p:nvPr/>
        </p:nvSpPr>
        <p:spPr>
          <a:xfrm>
            <a:off x="490918" y="1772816"/>
            <a:ext cx="1128835" cy="307777"/>
          </a:xfrm>
          <a:prstGeom prst="rect">
            <a:avLst/>
          </a:prstGeom>
          <a:noFill/>
        </p:spPr>
        <p:txBody>
          <a:bodyPr wrap="none" rtlCol="0">
            <a:spAutoFit/>
          </a:bodyPr>
          <a:lstStyle/>
          <a:p>
            <a:r>
              <a:rPr lang="cs-CZ" dirty="0" err="1"/>
              <a:t>Coastal</a:t>
            </a:r>
            <a:r>
              <a:rPr lang="cs-CZ" dirty="0"/>
              <a:t> </a:t>
            </a:r>
            <a:r>
              <a:rPr lang="cs-CZ" dirty="0" err="1"/>
              <a:t>plain</a:t>
            </a:r>
            <a:endParaRPr lang="cs-CZ" dirty="0"/>
          </a:p>
        </p:txBody>
      </p:sp>
    </p:spTree>
    <p:extLst>
      <p:ext uri="{BB962C8B-B14F-4D97-AF65-F5344CB8AC3E}">
        <p14:creationId xmlns:p14="http://schemas.microsoft.com/office/powerpoint/2010/main" val="2041227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14020" y="478380"/>
            <a:ext cx="9022476" cy="67710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000" b="1" dirty="0">
                <a:solidFill>
                  <a:srgbClr val="000000"/>
                </a:solidFill>
              </a:rPr>
              <a:t>Okraje </a:t>
            </a:r>
            <a:r>
              <a:rPr lang="cs-CZ" altLang="cs-CZ" sz="2000" b="1" dirty="0" err="1">
                <a:solidFill>
                  <a:srgbClr val="000000"/>
                </a:solidFill>
              </a:rPr>
              <a:t>Laurentie</a:t>
            </a:r>
            <a:r>
              <a:rPr lang="cs-CZ" altLang="cs-CZ" sz="1400" dirty="0">
                <a:solidFill>
                  <a:srgbClr val="000000"/>
                </a:solidFill>
              </a:rPr>
              <a:t> – </a:t>
            </a:r>
            <a:r>
              <a:rPr lang="cs-CZ" altLang="cs-CZ" sz="1800" b="1" dirty="0">
                <a:solidFill>
                  <a:srgbClr val="000000"/>
                </a:solidFill>
              </a:rPr>
              <a:t>skupina I</a:t>
            </a:r>
            <a:r>
              <a:rPr lang="cs-CZ" altLang="cs-CZ" sz="1800" dirty="0">
                <a:solidFill>
                  <a:srgbClr val="000000"/>
                </a:solidFill>
              </a:rPr>
              <a:t>,</a:t>
            </a:r>
            <a:r>
              <a:rPr lang="cs-CZ" altLang="cs-CZ" sz="1400" dirty="0">
                <a:solidFill>
                  <a:srgbClr val="000000"/>
                </a:solidFill>
              </a:rPr>
              <a:t> </a:t>
            </a:r>
            <a:r>
              <a:rPr lang="cs-CZ" altLang="cs-CZ" sz="1800" b="1" dirty="0" err="1">
                <a:solidFill>
                  <a:srgbClr val="000000"/>
                </a:solidFill>
              </a:rPr>
              <a:t>Humber</a:t>
            </a:r>
            <a:r>
              <a:rPr lang="cs-CZ" altLang="cs-CZ" sz="1800" dirty="0">
                <a:solidFill>
                  <a:srgbClr val="000000"/>
                </a:solidFill>
              </a:rPr>
              <a:t>, </a:t>
            </a:r>
            <a:r>
              <a:rPr lang="cs-CZ" altLang="cs-CZ" sz="1800" b="1" dirty="0">
                <a:solidFill>
                  <a:srgbClr val="000000"/>
                </a:solidFill>
              </a:rPr>
              <a:t>more to </a:t>
            </a:r>
            <a:r>
              <a:rPr lang="cs-CZ" altLang="cs-CZ" sz="1800" b="1" dirty="0" err="1">
                <a:solidFill>
                  <a:srgbClr val="000000"/>
                </a:solidFill>
              </a:rPr>
              <a:t>the</a:t>
            </a:r>
            <a:r>
              <a:rPr lang="cs-CZ" altLang="cs-CZ" sz="1800" b="1" dirty="0">
                <a:solidFill>
                  <a:srgbClr val="000000"/>
                </a:solidFill>
              </a:rPr>
              <a:t> </a:t>
            </a:r>
            <a:r>
              <a:rPr lang="cs-CZ" altLang="cs-CZ" sz="1800" b="1" dirty="0" err="1">
                <a:solidFill>
                  <a:srgbClr val="000000"/>
                </a:solidFill>
              </a:rPr>
              <a:t>south</a:t>
            </a:r>
            <a:r>
              <a:rPr lang="cs-CZ" altLang="cs-CZ" sz="1800" b="1" dirty="0">
                <a:solidFill>
                  <a:srgbClr val="000000"/>
                </a:solidFill>
              </a:rPr>
              <a:t> </a:t>
            </a:r>
            <a:r>
              <a:rPr lang="cs-CZ" altLang="cs-CZ" sz="1800" b="1" dirty="0" err="1">
                <a:solidFill>
                  <a:srgbClr val="000000"/>
                </a:solidFill>
              </a:rPr>
              <a:t>Valley</a:t>
            </a:r>
            <a:r>
              <a:rPr lang="cs-CZ" altLang="cs-CZ" sz="1800" b="1" dirty="0">
                <a:solidFill>
                  <a:srgbClr val="000000"/>
                </a:solidFill>
              </a:rPr>
              <a:t> and </a:t>
            </a:r>
            <a:r>
              <a:rPr lang="cs-CZ" altLang="cs-CZ" sz="1800" b="1" dirty="0" err="1">
                <a:solidFill>
                  <a:srgbClr val="000000"/>
                </a:solidFill>
              </a:rPr>
              <a:t>Ridge</a:t>
            </a:r>
            <a:r>
              <a:rPr lang="cs-CZ" altLang="cs-CZ" sz="1800" b="1" dirty="0">
                <a:solidFill>
                  <a:srgbClr val="000000"/>
                </a:solidFill>
              </a:rPr>
              <a:t>, Blue-</a:t>
            </a:r>
            <a:r>
              <a:rPr lang="cs-CZ" altLang="cs-CZ" sz="1800" b="1" dirty="0" err="1">
                <a:solidFill>
                  <a:srgbClr val="000000"/>
                </a:solidFill>
              </a:rPr>
              <a:t>Ridge</a:t>
            </a:r>
            <a:r>
              <a:rPr lang="cs-CZ" altLang="cs-CZ" sz="1800" b="1" dirty="0">
                <a:solidFill>
                  <a:srgbClr val="000000"/>
                </a:solidFill>
              </a:rPr>
              <a:t> </a:t>
            </a:r>
          </a:p>
          <a:p>
            <a:pPr algn="ctr" eaLnBrk="1" hangingPunct="1">
              <a:spcBef>
                <a:spcPct val="0"/>
              </a:spcBef>
              <a:buFontTx/>
              <a:buNone/>
            </a:pPr>
            <a:r>
              <a:rPr lang="cs-CZ" altLang="cs-CZ" sz="1800" b="1" dirty="0" err="1">
                <a:solidFill>
                  <a:srgbClr val="000000"/>
                </a:solidFill>
              </a:rPr>
              <a:t>teranes</a:t>
            </a:r>
            <a:endParaRPr lang="cs-CZ" altLang="cs-CZ" sz="1800" b="1" dirty="0">
              <a:solidFill>
                <a:srgbClr val="000000"/>
              </a:solidFill>
            </a:endParaRPr>
          </a:p>
        </p:txBody>
      </p:sp>
      <p:sp>
        <p:nvSpPr>
          <p:cNvPr id="177155" name="Text Box 3"/>
          <p:cNvSpPr txBox="1">
            <a:spLocks noChangeArrowheads="1"/>
          </p:cNvSpPr>
          <p:nvPr/>
        </p:nvSpPr>
        <p:spPr bwMode="auto">
          <a:xfrm>
            <a:off x="64157" y="1228397"/>
            <a:ext cx="9079843" cy="4647426"/>
          </a:xfrm>
          <a:prstGeom prst="rect">
            <a:avLst/>
          </a:prstGeom>
          <a:solidFill>
            <a:srgbClr val="CCFF99"/>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Aft>
                <a:spcPts val="0"/>
              </a:spcAft>
              <a:buNone/>
            </a:pPr>
            <a:r>
              <a:rPr lang="cs-CZ" sz="2000" b="1" dirty="0">
                <a:latin typeface="Calibri" panose="020F0502020204030204" pitchFamily="34" charset="0"/>
                <a:ea typeface="Calibri" panose="020F0502020204030204" pitchFamily="34" charset="0"/>
                <a:cs typeface="Times New Roman" panose="02020603050405020304" pitchFamily="18" charset="0"/>
              </a:rPr>
              <a:t>Centrální zóna</a:t>
            </a:r>
            <a:r>
              <a:rPr lang="cs-CZ" sz="2000" dirty="0">
                <a:latin typeface="Calibri" panose="020F0502020204030204" pitchFamily="34" charset="0"/>
                <a:ea typeface="Calibri" panose="020F0502020204030204" pitchFamily="34" charset="0"/>
                <a:cs typeface="Times New Roman" panose="02020603050405020304" pitchFamily="18" charset="0"/>
              </a:rPr>
              <a:t> –  </a:t>
            </a:r>
            <a:r>
              <a:rPr lang="cs-CZ" sz="2000" dirty="0" err="1">
                <a:latin typeface="Calibri" panose="020F0502020204030204" pitchFamily="34" charset="0"/>
                <a:ea typeface="Calibri" panose="020F0502020204030204" pitchFamily="34" charset="0"/>
                <a:cs typeface="Times New Roman" panose="02020603050405020304" pitchFamily="18" charset="0"/>
              </a:rPr>
              <a:t>terány</a:t>
            </a:r>
            <a:r>
              <a:rPr lang="cs-CZ" sz="2000" dirty="0">
                <a:latin typeface="Calibri" panose="020F0502020204030204" pitchFamily="34" charset="0"/>
                <a:ea typeface="Calibri" panose="020F0502020204030204" pitchFamily="34" charset="0"/>
                <a:cs typeface="Times New Roman" panose="02020603050405020304" pitchFamily="18" charset="0"/>
              </a:rPr>
              <a:t> II. a III. skupiny složitá </a:t>
            </a:r>
            <a:r>
              <a:rPr lang="cs-CZ" sz="2000" b="1" dirty="0">
                <a:latin typeface="Calibri" panose="020F0502020204030204" pitchFamily="34" charset="0"/>
                <a:ea typeface="Calibri" panose="020F0502020204030204" pitchFamily="34" charset="0"/>
                <a:cs typeface="Times New Roman" panose="02020603050405020304" pitchFamily="18" charset="0"/>
              </a:rPr>
              <a:t>akreční</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b="1" dirty="0">
                <a:latin typeface="Calibri" panose="020F0502020204030204" pitchFamily="34" charset="0"/>
                <a:ea typeface="Calibri" panose="020F0502020204030204" pitchFamily="34" charset="0"/>
                <a:cs typeface="Times New Roman" panose="02020603050405020304" pitchFamily="18" charset="0"/>
              </a:rPr>
              <a:t>melanž </a:t>
            </a:r>
            <a:r>
              <a:rPr lang="cs-CZ" sz="2000" b="1" dirty="0" err="1">
                <a:latin typeface="Calibri" panose="020F0502020204030204" pitchFamily="34" charset="0"/>
                <a:ea typeface="Calibri" panose="020F0502020204030204" pitchFamily="34" charset="0"/>
                <a:cs typeface="Times New Roman" panose="02020603050405020304" pitchFamily="18" charset="0"/>
              </a:rPr>
              <a:t>teránů</a:t>
            </a:r>
            <a:r>
              <a:rPr lang="cs-CZ" sz="2000" b="1" dirty="0">
                <a:latin typeface="Calibri" panose="020F0502020204030204" pitchFamily="34" charset="0"/>
                <a:ea typeface="Calibri" panose="020F0502020204030204" pitchFamily="34" charset="0"/>
                <a:cs typeface="Times New Roman" panose="02020603050405020304" pitchFamily="18" charset="0"/>
              </a:rPr>
              <a:t> různé povahy </a:t>
            </a:r>
            <a:r>
              <a:rPr lang="cs-CZ" sz="2000" b="1" dirty="0" err="1">
                <a:latin typeface="Calibri" panose="020F0502020204030204" pitchFamily="34" charset="0"/>
                <a:ea typeface="Calibri" panose="020F0502020204030204" pitchFamily="34" charset="0"/>
                <a:cs typeface="Times New Roman" panose="02020603050405020304" pitchFamily="18" charset="0"/>
              </a:rPr>
              <a:t>situvaných</a:t>
            </a:r>
            <a:r>
              <a:rPr lang="cs-CZ" sz="2000" b="1" dirty="0">
                <a:latin typeface="Calibri" panose="020F0502020204030204" pitchFamily="34" charset="0"/>
                <a:ea typeface="Calibri" panose="020F0502020204030204" pitchFamily="34" charset="0"/>
                <a:cs typeface="Times New Roman" panose="02020603050405020304" pitchFamily="18" charset="0"/>
              </a:rPr>
              <a:t> v oceánu </a:t>
            </a:r>
            <a:r>
              <a:rPr lang="cs-CZ" sz="2000" b="1" dirty="0" err="1">
                <a:latin typeface="Calibri" panose="020F0502020204030204" pitchFamily="34" charset="0"/>
                <a:ea typeface="Calibri" panose="020F0502020204030204" pitchFamily="34" charset="0"/>
                <a:cs typeface="Times New Roman" panose="02020603050405020304" pitchFamily="18" charset="0"/>
              </a:rPr>
              <a:t>Iapetus</a:t>
            </a:r>
            <a:r>
              <a:rPr lang="cs-CZ" sz="2000" dirty="0">
                <a:latin typeface="Calibri" panose="020F0502020204030204" pitchFamily="34" charset="0"/>
                <a:ea typeface="Calibri" panose="020F0502020204030204" pitchFamily="34" charset="0"/>
                <a:cs typeface="Times New Roman" panose="02020603050405020304" pitchFamily="18" charset="0"/>
              </a:rPr>
              <a:t> a při jeho okrajích. </a:t>
            </a:r>
            <a:r>
              <a:rPr lang="cs-CZ" sz="2000" b="1" dirty="0">
                <a:latin typeface="Calibri" panose="020F0502020204030204" pitchFamily="34" charset="0"/>
                <a:ea typeface="Calibri" panose="020F0502020204030204" pitchFamily="34" charset="0"/>
                <a:cs typeface="Times New Roman" panose="02020603050405020304" pitchFamily="18" charset="0"/>
              </a:rPr>
              <a:t>Kontinentálních fragmenty</a:t>
            </a:r>
            <a:r>
              <a:rPr lang="cs-CZ" sz="2000" dirty="0">
                <a:latin typeface="Calibri" panose="020F0502020204030204" pitchFamily="34" charset="0"/>
                <a:ea typeface="Calibri" panose="020F0502020204030204" pitchFamily="34" charset="0"/>
                <a:cs typeface="Times New Roman" panose="02020603050405020304" pitchFamily="18" charset="0"/>
              </a:rPr>
              <a:t>, vulkanické oblouky, oceánické sedimenty. V podstatě se dají rozlišit </a:t>
            </a:r>
            <a:r>
              <a:rPr lang="cs-CZ" sz="2000" b="1" dirty="0" err="1">
                <a:latin typeface="Calibri" panose="020F0502020204030204" pitchFamily="34" charset="0"/>
                <a:ea typeface="Calibri" panose="020F0502020204030204" pitchFamily="34" charset="0"/>
                <a:cs typeface="Times New Roman" panose="02020603050405020304" pitchFamily="18" charset="0"/>
              </a:rPr>
              <a:t>terány</a:t>
            </a:r>
            <a:r>
              <a:rPr lang="cs-CZ" sz="2000" b="1" dirty="0">
                <a:latin typeface="Calibri" panose="020F0502020204030204" pitchFamily="34" charset="0"/>
                <a:ea typeface="Calibri" panose="020F0502020204030204" pitchFamily="34" charset="0"/>
                <a:cs typeface="Times New Roman" panose="02020603050405020304" pitchFamily="18" charset="0"/>
              </a:rPr>
              <a:t>, které vznikaly při okraji </a:t>
            </a:r>
            <a:r>
              <a:rPr lang="cs-CZ" sz="2000" b="1" dirty="0" err="1">
                <a:latin typeface="Calibri" panose="020F0502020204030204" pitchFamily="34" charset="0"/>
                <a:ea typeface="Calibri" panose="020F0502020204030204" pitchFamily="34" charset="0"/>
                <a:cs typeface="Times New Roman" panose="02020603050405020304" pitchFamily="18" charset="0"/>
              </a:rPr>
              <a:t>Laurentie</a:t>
            </a:r>
            <a:r>
              <a:rPr lang="cs-CZ" sz="2000" b="1" dirty="0">
                <a:latin typeface="Calibri" panose="020F0502020204030204" pitchFamily="34" charset="0"/>
                <a:ea typeface="Calibri" panose="020F0502020204030204" pitchFamily="34" charset="0"/>
                <a:cs typeface="Times New Roman" panose="02020603050405020304" pitchFamily="18" charset="0"/>
              </a:rPr>
              <a:t> a </a:t>
            </a:r>
            <a:r>
              <a:rPr lang="cs-CZ" sz="2000" b="1" dirty="0" err="1">
                <a:latin typeface="Calibri" panose="020F0502020204030204" pitchFamily="34" charset="0"/>
                <a:ea typeface="Calibri" panose="020F0502020204030204" pitchFamily="34" charset="0"/>
                <a:cs typeface="Times New Roman" panose="02020603050405020304" pitchFamily="18" charset="0"/>
              </a:rPr>
              <a:t>terány</a:t>
            </a:r>
            <a:r>
              <a:rPr lang="cs-CZ" sz="2000" b="1" dirty="0">
                <a:latin typeface="Calibri" panose="020F0502020204030204" pitchFamily="34" charset="0"/>
                <a:ea typeface="Calibri" panose="020F0502020204030204" pitchFamily="34" charset="0"/>
                <a:cs typeface="Times New Roman" panose="02020603050405020304" pitchFamily="18" charset="0"/>
              </a:rPr>
              <a:t>, které vznikaly při okraji </a:t>
            </a:r>
            <a:r>
              <a:rPr lang="cs-CZ" sz="2000" b="1" dirty="0" err="1">
                <a:latin typeface="Calibri" panose="020F0502020204030204" pitchFamily="34" charset="0"/>
                <a:ea typeface="Calibri" panose="020F0502020204030204" pitchFamily="34" charset="0"/>
                <a:cs typeface="Times New Roman" panose="02020603050405020304" pitchFamily="18" charset="0"/>
              </a:rPr>
              <a:t>perigondwany</a:t>
            </a:r>
            <a:r>
              <a:rPr lang="cs-CZ" sz="2000" dirty="0">
                <a:latin typeface="Calibri" panose="020F0502020204030204" pitchFamily="34" charset="0"/>
                <a:ea typeface="Calibri" panose="020F0502020204030204" pitchFamily="34" charset="0"/>
                <a:cs typeface="Times New Roman" panose="02020603050405020304" pitchFamily="18" charset="0"/>
              </a:rPr>
              <a:t>. </a:t>
            </a:r>
          </a:p>
          <a:p>
            <a:pPr algn="just">
              <a:spcAft>
                <a:spcPts val="0"/>
              </a:spcAft>
              <a:buNone/>
            </a:pPr>
            <a:r>
              <a:rPr lang="cs-CZ" sz="2000" b="1" dirty="0" err="1">
                <a:latin typeface="Calibri" panose="020F0502020204030204" pitchFamily="34" charset="0"/>
                <a:ea typeface="Calibri" panose="020F0502020204030204" pitchFamily="34" charset="0"/>
                <a:cs typeface="Times New Roman" panose="02020603050405020304" pitchFamily="18" charset="0"/>
              </a:rPr>
              <a:t>Perilaurentské</a:t>
            </a:r>
            <a:r>
              <a:rPr lang="cs-CZ" sz="2000" b="1" dirty="0">
                <a:latin typeface="Calibri" panose="020F0502020204030204" pitchFamily="34" charset="0"/>
                <a:ea typeface="Calibri" panose="020F0502020204030204" pitchFamily="34" charset="0"/>
                <a:cs typeface="Times New Roman" panose="02020603050405020304" pitchFamily="18" charset="0"/>
              </a:rPr>
              <a:t> </a:t>
            </a:r>
            <a:r>
              <a:rPr lang="cs-CZ" sz="2000" b="1" dirty="0" err="1">
                <a:latin typeface="Calibri" panose="020F0502020204030204" pitchFamily="34" charset="0"/>
                <a:ea typeface="Calibri" panose="020F0502020204030204" pitchFamily="34" charset="0"/>
                <a:cs typeface="Times New Roman" panose="02020603050405020304" pitchFamily="18" charset="0"/>
              </a:rPr>
              <a:t>terány</a:t>
            </a:r>
            <a:r>
              <a:rPr lang="cs-CZ" sz="2000" b="1" dirty="0">
                <a:latin typeface="Calibri" panose="020F0502020204030204" pitchFamily="34" charset="0"/>
                <a:ea typeface="Calibri" panose="020F0502020204030204" pitchFamily="34" charset="0"/>
                <a:cs typeface="Times New Roman" panose="02020603050405020304" pitchFamily="18" charset="0"/>
              </a:rPr>
              <a:t> skupiny II</a:t>
            </a:r>
          </a:p>
          <a:p>
            <a:pPr algn="just">
              <a:spcAft>
                <a:spcPts val="0"/>
              </a:spcAft>
              <a:buNone/>
            </a:pPr>
            <a:r>
              <a:rPr lang="cs-CZ" sz="2000" dirty="0">
                <a:latin typeface="Calibri" panose="020F0502020204030204" pitchFamily="34" charset="0"/>
                <a:ea typeface="Calibri" panose="020F0502020204030204" pitchFamily="34" charset="0"/>
                <a:cs typeface="Times New Roman" panose="02020603050405020304" pitchFamily="18" charset="0"/>
              </a:rPr>
              <a:t>V severní části </a:t>
            </a:r>
            <a:r>
              <a:rPr lang="cs-CZ" sz="2000" dirty="0" err="1">
                <a:latin typeface="Calibri" panose="020F0502020204030204" pitchFamily="34" charset="0"/>
                <a:ea typeface="Calibri" panose="020F0502020204030204" pitchFamily="34" charset="0"/>
                <a:cs typeface="Times New Roman" panose="02020603050405020304" pitchFamily="18" charset="0"/>
              </a:rPr>
              <a:t>Apalačí</a:t>
            </a:r>
            <a:r>
              <a:rPr lang="cs-CZ" sz="2000" dirty="0">
                <a:latin typeface="Calibri" panose="020F0502020204030204" pitchFamily="34" charset="0"/>
                <a:ea typeface="Calibri" panose="020F0502020204030204" pitchFamily="34" charset="0"/>
                <a:cs typeface="Times New Roman" panose="02020603050405020304" pitchFamily="18" charset="0"/>
              </a:rPr>
              <a:t> to je zejména zóna </a:t>
            </a:r>
            <a:r>
              <a:rPr lang="cs-CZ" sz="2000" b="1" dirty="0">
                <a:latin typeface="Calibri" panose="020F0502020204030204" pitchFamily="34" charset="0"/>
                <a:ea typeface="Calibri" panose="020F0502020204030204" pitchFamily="34" charset="0"/>
                <a:cs typeface="Times New Roman" panose="02020603050405020304" pitchFamily="18" charset="0"/>
              </a:rPr>
              <a:t>Notre Dame</a:t>
            </a:r>
            <a:r>
              <a:rPr lang="cs-CZ" sz="2000" dirty="0">
                <a:latin typeface="Calibri" panose="020F0502020204030204" pitchFamily="34" charset="0"/>
                <a:ea typeface="Calibri" panose="020F0502020204030204" pitchFamily="34" charset="0"/>
                <a:cs typeface="Times New Roman" panose="02020603050405020304" pitchFamily="18" charset="0"/>
              </a:rPr>
              <a:t>, vznikající na fragmentu </a:t>
            </a:r>
            <a:r>
              <a:rPr lang="cs-CZ" sz="2000" b="1" dirty="0" err="1">
                <a:latin typeface="Calibri" panose="020F0502020204030204" pitchFamily="34" charset="0"/>
                <a:ea typeface="Calibri" panose="020F0502020204030204" pitchFamily="34" charset="0"/>
                <a:cs typeface="Times New Roman" panose="02020603050405020304" pitchFamily="18" charset="0"/>
              </a:rPr>
              <a:t>Humberu</a:t>
            </a:r>
            <a:r>
              <a:rPr lang="cs-CZ" sz="2000" dirty="0">
                <a:latin typeface="Calibri" panose="020F0502020204030204" pitchFamily="34" charset="0"/>
                <a:ea typeface="Calibri" panose="020F0502020204030204" pitchFamily="34" charset="0"/>
                <a:cs typeface="Times New Roman" panose="02020603050405020304" pitchFamily="18" charset="0"/>
              </a:rPr>
              <a:t>. V jižní části zóna </a:t>
            </a:r>
            <a:r>
              <a:rPr lang="cs-CZ" sz="2000" b="1" dirty="0" err="1">
                <a:latin typeface="Calibri" panose="020F0502020204030204" pitchFamily="34" charset="0"/>
                <a:ea typeface="Calibri" panose="020F0502020204030204" pitchFamily="34" charset="0"/>
                <a:cs typeface="Times New Roman" panose="02020603050405020304" pitchFamily="18" charset="0"/>
              </a:rPr>
              <a:t>Inner</a:t>
            </a:r>
            <a:r>
              <a:rPr lang="cs-CZ" sz="2000" b="1" dirty="0">
                <a:latin typeface="Calibri" panose="020F0502020204030204" pitchFamily="34" charset="0"/>
                <a:ea typeface="Calibri" panose="020F0502020204030204" pitchFamily="34" charset="0"/>
                <a:cs typeface="Times New Roman" panose="02020603050405020304" pitchFamily="18" charset="0"/>
              </a:rPr>
              <a:t> </a:t>
            </a:r>
            <a:r>
              <a:rPr lang="cs-CZ" sz="2000" b="1" dirty="0" err="1">
                <a:latin typeface="Calibri" panose="020F0502020204030204" pitchFamily="34" charset="0"/>
                <a:ea typeface="Calibri" panose="020F0502020204030204" pitchFamily="34" charset="0"/>
                <a:cs typeface="Times New Roman" panose="02020603050405020304" pitchFamily="18" charset="0"/>
              </a:rPr>
              <a:t>Piedmont</a:t>
            </a:r>
            <a:r>
              <a:rPr lang="cs-CZ" sz="2000" b="1" dirty="0">
                <a:latin typeface="Calibri" panose="020F0502020204030204" pitchFamily="34" charset="0"/>
                <a:ea typeface="Calibri" panose="020F0502020204030204" pitchFamily="34" charset="0"/>
                <a:cs typeface="Times New Roman" panose="02020603050405020304" pitchFamily="18" charset="0"/>
              </a:rPr>
              <a:t> </a:t>
            </a:r>
            <a:r>
              <a:rPr lang="cs-CZ" sz="2000" dirty="0">
                <a:latin typeface="Calibri" panose="020F0502020204030204" pitchFamily="34" charset="0"/>
                <a:ea typeface="Calibri" panose="020F0502020204030204" pitchFamily="34" charset="0"/>
                <a:cs typeface="Times New Roman" panose="02020603050405020304" pitchFamily="18" charset="0"/>
              </a:rPr>
              <a:t>vznikající na fragmentu Blue </a:t>
            </a:r>
            <a:r>
              <a:rPr lang="cs-CZ" sz="2000" dirty="0" err="1">
                <a:latin typeface="Calibri" panose="020F0502020204030204" pitchFamily="34" charset="0"/>
                <a:ea typeface="Calibri" panose="020F0502020204030204" pitchFamily="34" charset="0"/>
                <a:cs typeface="Times New Roman" panose="02020603050405020304" pitchFamily="18" charset="0"/>
              </a:rPr>
              <a:t>Ridge</a:t>
            </a:r>
            <a:r>
              <a:rPr lang="cs-CZ" sz="2000" dirty="0">
                <a:latin typeface="Calibri" panose="020F0502020204030204" pitchFamily="34" charset="0"/>
                <a:ea typeface="Calibri" panose="020F0502020204030204" pitchFamily="34" charset="0"/>
                <a:cs typeface="Times New Roman" panose="02020603050405020304" pitchFamily="18" charset="0"/>
              </a:rPr>
              <a:t> okraje </a:t>
            </a:r>
            <a:r>
              <a:rPr lang="cs-CZ" sz="2000" dirty="0" err="1">
                <a:latin typeface="Calibri" panose="020F0502020204030204" pitchFamily="34" charset="0"/>
                <a:ea typeface="Calibri" panose="020F0502020204030204" pitchFamily="34" charset="0"/>
                <a:cs typeface="Times New Roman" panose="02020603050405020304" pitchFamily="18" charset="0"/>
              </a:rPr>
              <a:t>Laurentie</a:t>
            </a:r>
            <a:r>
              <a:rPr lang="cs-CZ" sz="2000" dirty="0">
                <a:latin typeface="Calibri" panose="020F0502020204030204" pitchFamily="34" charset="0"/>
                <a:ea typeface="Calibri" panose="020F0502020204030204" pitchFamily="34" charset="0"/>
                <a:cs typeface="Times New Roman" panose="02020603050405020304" pitchFamily="18" charset="0"/>
              </a:rPr>
              <a:t>. Fragmenty </a:t>
            </a:r>
            <a:r>
              <a:rPr lang="cs-CZ" sz="2000" b="1" dirty="0" err="1">
                <a:latin typeface="Calibri" panose="020F0502020204030204" pitchFamily="34" charset="0"/>
                <a:ea typeface="Calibri" panose="020F0502020204030204" pitchFamily="34" charset="0"/>
                <a:cs typeface="Times New Roman" panose="02020603050405020304" pitchFamily="18" charset="0"/>
              </a:rPr>
              <a:t>Laurentie</a:t>
            </a:r>
            <a:r>
              <a:rPr lang="cs-CZ" sz="2000" dirty="0">
                <a:latin typeface="Calibri" panose="020F0502020204030204" pitchFamily="34" charset="0"/>
                <a:ea typeface="Calibri" panose="020F0502020204030204" pitchFamily="34" charset="0"/>
                <a:cs typeface="Times New Roman" panose="02020603050405020304" pitchFamily="18" charset="0"/>
              </a:rPr>
              <a:t> a vulkanické oblouky </a:t>
            </a:r>
            <a:r>
              <a:rPr lang="cs-CZ" sz="2000" b="1" dirty="0" err="1">
                <a:latin typeface="Calibri" panose="020F0502020204030204" pitchFamily="34" charset="0"/>
                <a:ea typeface="Calibri" panose="020F0502020204030204" pitchFamily="34" charset="0"/>
                <a:cs typeface="Times New Roman" panose="02020603050405020304" pitchFamily="18" charset="0"/>
              </a:rPr>
              <a:t>Iapetu</a:t>
            </a:r>
            <a:endParaRPr lang="cs-CZ" sz="2000"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buNone/>
            </a:pPr>
            <a:r>
              <a:rPr lang="cs-CZ" sz="2000" b="1" dirty="0" err="1">
                <a:latin typeface="Calibri" panose="020F0502020204030204" pitchFamily="34" charset="0"/>
                <a:ea typeface="Calibri" panose="020F0502020204030204" pitchFamily="34" charset="0"/>
                <a:cs typeface="Times New Roman" panose="02020603050405020304" pitchFamily="18" charset="0"/>
              </a:rPr>
              <a:t>Perigonwanské</a:t>
            </a:r>
            <a:r>
              <a:rPr lang="cs-CZ" sz="2000" b="1" dirty="0">
                <a:latin typeface="Calibri" panose="020F0502020204030204" pitchFamily="34" charset="0"/>
                <a:ea typeface="Calibri" panose="020F0502020204030204" pitchFamily="34" charset="0"/>
                <a:cs typeface="Times New Roman" panose="02020603050405020304" pitchFamily="18" charset="0"/>
              </a:rPr>
              <a:t> </a:t>
            </a:r>
            <a:r>
              <a:rPr lang="cs-CZ" sz="2000" b="1" dirty="0" err="1">
                <a:latin typeface="Calibri" panose="020F0502020204030204" pitchFamily="34" charset="0"/>
                <a:ea typeface="Calibri" panose="020F0502020204030204" pitchFamily="34" charset="0"/>
                <a:cs typeface="Times New Roman" panose="02020603050405020304" pitchFamily="18" charset="0"/>
              </a:rPr>
              <a:t>terány</a:t>
            </a:r>
            <a:r>
              <a:rPr lang="cs-CZ" sz="2000" b="1" dirty="0">
                <a:latin typeface="Calibri" panose="020F0502020204030204" pitchFamily="34" charset="0"/>
                <a:ea typeface="Calibri" panose="020F0502020204030204" pitchFamily="34" charset="0"/>
                <a:cs typeface="Times New Roman" panose="02020603050405020304" pitchFamily="18" charset="0"/>
              </a:rPr>
              <a:t> skupiny III – </a:t>
            </a:r>
            <a:r>
              <a:rPr lang="cs-CZ" sz="2000" dirty="0">
                <a:latin typeface="Calibri" panose="020F0502020204030204" pitchFamily="34" charset="0"/>
                <a:ea typeface="Calibri" panose="020F0502020204030204" pitchFamily="34" charset="0"/>
                <a:cs typeface="Times New Roman" panose="02020603050405020304" pitchFamily="18" charset="0"/>
              </a:rPr>
              <a:t>fragmenty </a:t>
            </a:r>
            <a:r>
              <a:rPr lang="cs-CZ" sz="2000" b="1" dirty="0" err="1">
                <a:latin typeface="Calibri" panose="020F0502020204030204" pitchFamily="34" charset="0"/>
                <a:ea typeface="Calibri" panose="020F0502020204030204" pitchFamily="34" charset="0"/>
                <a:cs typeface="Times New Roman" panose="02020603050405020304" pitchFamily="18" charset="0"/>
              </a:rPr>
              <a:t>Gondwany</a:t>
            </a:r>
            <a:r>
              <a:rPr lang="cs-CZ" sz="2000" dirty="0">
                <a:latin typeface="Calibri" panose="020F0502020204030204" pitchFamily="34" charset="0"/>
                <a:ea typeface="Calibri" panose="020F0502020204030204" pitchFamily="34" charset="0"/>
                <a:cs typeface="Times New Roman" panose="02020603050405020304" pitchFamily="18" charset="0"/>
              </a:rPr>
              <a:t> a přilehlé vulkanické oblouky </a:t>
            </a:r>
            <a:r>
              <a:rPr lang="cs-CZ" sz="2000" b="1" dirty="0" err="1">
                <a:latin typeface="Calibri" panose="020F0502020204030204" pitchFamily="34" charset="0"/>
                <a:ea typeface="Calibri" panose="020F0502020204030204" pitchFamily="34" charset="0"/>
                <a:cs typeface="Times New Roman" panose="02020603050405020304" pitchFamily="18" charset="0"/>
              </a:rPr>
              <a:t>Iapetu</a:t>
            </a:r>
            <a:endParaRPr lang="cs-CZ" sz="2000"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buNone/>
            </a:pPr>
            <a:r>
              <a:rPr lang="cs-CZ" sz="2000" dirty="0">
                <a:latin typeface="Calibri" panose="020F0502020204030204" pitchFamily="34" charset="0"/>
                <a:ea typeface="Calibri" panose="020F0502020204030204" pitchFamily="34" charset="0"/>
                <a:cs typeface="Times New Roman" panose="02020603050405020304" pitchFamily="18" charset="0"/>
              </a:rPr>
              <a:t>Je to </a:t>
            </a:r>
            <a:r>
              <a:rPr lang="cs-CZ" sz="2000" b="1" dirty="0" err="1">
                <a:latin typeface="Calibri" panose="020F0502020204030204" pitchFamily="34" charset="0"/>
                <a:ea typeface="Calibri" panose="020F0502020204030204" pitchFamily="34" charset="0"/>
                <a:cs typeface="Times New Roman" panose="02020603050405020304" pitchFamily="18" charset="0"/>
              </a:rPr>
              <a:t>perigondwanská</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b="1" dirty="0" err="1">
                <a:latin typeface="Calibri" panose="020F0502020204030204" pitchFamily="34" charset="0"/>
                <a:ea typeface="Calibri" panose="020F0502020204030204" pitchFamily="34" charset="0"/>
                <a:cs typeface="Times New Roman" panose="02020603050405020304" pitchFamily="18" charset="0"/>
              </a:rPr>
              <a:t>Ganderie</a:t>
            </a:r>
            <a:r>
              <a:rPr lang="cs-CZ" sz="2000" b="1" dirty="0">
                <a:latin typeface="Calibri" panose="020F0502020204030204" pitchFamily="34" charset="0"/>
                <a:ea typeface="Calibri" panose="020F0502020204030204" pitchFamily="34" charset="0"/>
                <a:cs typeface="Times New Roman" panose="02020603050405020304" pitchFamily="18" charset="0"/>
              </a:rPr>
              <a:t> </a:t>
            </a:r>
            <a:r>
              <a:rPr lang="cs-CZ" sz="2000" dirty="0">
                <a:latin typeface="Calibri" panose="020F0502020204030204" pitchFamily="34" charset="0"/>
                <a:ea typeface="Calibri" panose="020F0502020204030204" pitchFamily="34" charset="0"/>
                <a:cs typeface="Times New Roman" panose="02020603050405020304" pitchFamily="18" charset="0"/>
              </a:rPr>
              <a:t>tvořená fragmentem </a:t>
            </a:r>
            <a:r>
              <a:rPr lang="cs-CZ" sz="2000" dirty="0" err="1">
                <a:latin typeface="Calibri" panose="020F0502020204030204" pitchFamily="34" charset="0"/>
                <a:ea typeface="Calibri" panose="020F0502020204030204" pitchFamily="34" charset="0"/>
                <a:cs typeface="Times New Roman" panose="02020603050405020304" pitchFamily="18" charset="0"/>
              </a:rPr>
              <a:t>Gondwany</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Gander</a:t>
            </a:r>
            <a:r>
              <a:rPr lang="cs-CZ" sz="2000" dirty="0">
                <a:latin typeface="Calibri" panose="020F0502020204030204" pitchFamily="34" charset="0"/>
                <a:ea typeface="Calibri" panose="020F0502020204030204" pitchFamily="34" charset="0"/>
                <a:cs typeface="Times New Roman" panose="02020603050405020304" pitchFamily="18" charset="0"/>
              </a:rPr>
              <a:t>) a vulkanickými oblouky </a:t>
            </a:r>
            <a:r>
              <a:rPr lang="cs-CZ" sz="2000" dirty="0" err="1">
                <a:latin typeface="Calibri" panose="020F0502020204030204" pitchFamily="34" charset="0"/>
                <a:ea typeface="Calibri" panose="020F0502020204030204" pitchFamily="34" charset="0"/>
                <a:cs typeface="Times New Roman" panose="02020603050405020304" pitchFamily="18" charset="0"/>
              </a:rPr>
              <a:t>oceanické</a:t>
            </a:r>
            <a:r>
              <a:rPr lang="cs-CZ" sz="2000" dirty="0">
                <a:latin typeface="Calibri" panose="020F0502020204030204" pitchFamily="34" charset="0"/>
                <a:ea typeface="Calibri" panose="020F0502020204030204" pitchFamily="34" charset="0"/>
                <a:cs typeface="Times New Roman" panose="02020603050405020304" pitchFamily="18" charset="0"/>
              </a:rPr>
              <a:t> a kontinentální povahy (</a:t>
            </a:r>
            <a:r>
              <a:rPr lang="cs-CZ" sz="2000" dirty="0" err="1">
                <a:latin typeface="Calibri" panose="020F0502020204030204" pitchFamily="34" charset="0"/>
                <a:ea typeface="Calibri" panose="020F0502020204030204" pitchFamily="34" charset="0"/>
                <a:cs typeface="Times New Roman" panose="02020603050405020304" pitchFamily="18" charset="0"/>
              </a:rPr>
              <a:t>Popelogan</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arc</a:t>
            </a:r>
            <a:r>
              <a:rPr lang="cs-CZ" sz="2000" dirty="0">
                <a:latin typeface="Calibri" panose="020F0502020204030204" pitchFamily="34" charset="0"/>
                <a:ea typeface="Calibri" panose="020F0502020204030204" pitchFamily="34" charset="0"/>
                <a:cs typeface="Times New Roman" panose="02020603050405020304" pitchFamily="18" charset="0"/>
              </a:rPr>
              <a:t> – fragment </a:t>
            </a:r>
            <a:r>
              <a:rPr lang="cs-CZ" sz="2000" dirty="0" err="1">
                <a:latin typeface="Calibri" panose="020F0502020204030204" pitchFamily="34" charset="0"/>
                <a:ea typeface="Calibri" panose="020F0502020204030204" pitchFamily="34" charset="0"/>
                <a:cs typeface="Times New Roman" panose="02020603050405020304" pitchFamily="18" charset="0"/>
              </a:rPr>
              <a:t>Ganderu</a:t>
            </a:r>
            <a:r>
              <a:rPr lang="cs-CZ" sz="2000" dirty="0">
                <a:latin typeface="Calibri" panose="020F0502020204030204" pitchFamily="34" charset="0"/>
                <a:ea typeface="Calibri" panose="020F0502020204030204" pitchFamily="34" charset="0"/>
                <a:cs typeface="Times New Roman" panose="02020603050405020304" pitchFamily="18" charset="0"/>
              </a:rPr>
              <a:t>) a horninami </a:t>
            </a:r>
            <a:r>
              <a:rPr lang="cs-CZ" sz="2000" dirty="0" err="1">
                <a:latin typeface="Calibri" panose="020F0502020204030204" pitchFamily="34" charset="0"/>
                <a:ea typeface="Calibri" panose="020F0502020204030204" pitchFamily="34" charset="0"/>
                <a:cs typeface="Times New Roman" panose="02020603050405020304" pitchFamily="18" charset="0"/>
              </a:rPr>
              <a:t>zaobloukové</a:t>
            </a:r>
            <a:r>
              <a:rPr lang="cs-CZ" sz="2000" dirty="0">
                <a:latin typeface="Calibri" panose="020F0502020204030204" pitchFamily="34" charset="0"/>
                <a:ea typeface="Calibri" panose="020F0502020204030204" pitchFamily="34" charset="0"/>
                <a:cs typeface="Times New Roman" panose="02020603050405020304" pitchFamily="18" charset="0"/>
              </a:rPr>
              <a:t> pánve. V jižní části </a:t>
            </a:r>
            <a:r>
              <a:rPr lang="cs-CZ" sz="2000" dirty="0" err="1">
                <a:latin typeface="Calibri" panose="020F0502020204030204" pitchFamily="34" charset="0"/>
                <a:ea typeface="Calibri" panose="020F0502020204030204" pitchFamily="34" charset="0"/>
                <a:cs typeface="Times New Roman" panose="02020603050405020304" pitchFamily="18" charset="0"/>
              </a:rPr>
              <a:t>Apalačí</a:t>
            </a:r>
            <a:r>
              <a:rPr lang="cs-CZ" sz="2000" dirty="0">
                <a:latin typeface="Calibri" panose="020F0502020204030204" pitchFamily="34" charset="0"/>
                <a:ea typeface="Calibri" panose="020F0502020204030204" pitchFamily="34" charset="0"/>
                <a:cs typeface="Times New Roman" panose="02020603050405020304" pitchFamily="18" charset="0"/>
              </a:rPr>
              <a:t> je to </a:t>
            </a:r>
            <a:r>
              <a:rPr lang="cs-CZ" sz="2000" dirty="0" err="1">
                <a:latin typeface="Calibri" panose="020F0502020204030204" pitchFamily="34" charset="0"/>
                <a:ea typeface="Calibri" panose="020F0502020204030204" pitchFamily="34" charset="0"/>
                <a:cs typeface="Times New Roman" panose="02020603050405020304" pitchFamily="18" charset="0"/>
              </a:rPr>
              <a:t>perigondwanský</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b="1" dirty="0" err="1">
                <a:latin typeface="Calibri" panose="020F0502020204030204" pitchFamily="34" charset="0"/>
                <a:ea typeface="Calibri" panose="020F0502020204030204" pitchFamily="34" charset="0"/>
                <a:cs typeface="Times New Roman" panose="02020603050405020304" pitchFamily="18" charset="0"/>
              </a:rPr>
              <a:t>superterán</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b="1" dirty="0">
                <a:latin typeface="Calibri" panose="020F0502020204030204" pitchFamily="34" charset="0"/>
                <a:ea typeface="Calibri" panose="020F0502020204030204" pitchFamily="34" charset="0"/>
                <a:cs typeface="Times New Roman" panose="02020603050405020304" pitchFamily="18" charset="0"/>
              </a:rPr>
              <a:t>Carolina</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7157" name="Text Box 5"/>
          <p:cNvSpPr txBox="1">
            <a:spLocks noChangeArrowheads="1"/>
          </p:cNvSpPr>
          <p:nvPr/>
        </p:nvSpPr>
        <p:spPr bwMode="auto">
          <a:xfrm>
            <a:off x="53752" y="5803417"/>
            <a:ext cx="9036496" cy="1015663"/>
          </a:xfrm>
          <a:prstGeom prst="rect">
            <a:avLst/>
          </a:prstGeom>
          <a:solidFill>
            <a:srgbClr val="FFC000"/>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err="1">
                <a:solidFill>
                  <a:srgbClr val="000000"/>
                </a:solidFill>
              </a:rPr>
              <a:t>Perigondwanské</a:t>
            </a:r>
            <a:r>
              <a:rPr lang="cs-CZ" altLang="cs-CZ" sz="2000" b="1" dirty="0">
                <a:solidFill>
                  <a:srgbClr val="000000"/>
                </a:solidFill>
              </a:rPr>
              <a:t> </a:t>
            </a:r>
            <a:r>
              <a:rPr lang="cs-CZ" altLang="cs-CZ" sz="2000" b="1" dirty="0" err="1">
                <a:solidFill>
                  <a:srgbClr val="000000"/>
                </a:solidFill>
              </a:rPr>
              <a:t>terány</a:t>
            </a:r>
            <a:r>
              <a:rPr lang="cs-CZ" altLang="cs-CZ" sz="2000" dirty="0">
                <a:solidFill>
                  <a:srgbClr val="000000"/>
                </a:solidFill>
              </a:rPr>
              <a:t> </a:t>
            </a:r>
            <a:r>
              <a:rPr lang="cs-CZ" altLang="cs-CZ" sz="2000" b="1" dirty="0">
                <a:solidFill>
                  <a:srgbClr val="000000"/>
                </a:solidFill>
              </a:rPr>
              <a:t>– </a:t>
            </a:r>
            <a:r>
              <a:rPr lang="cs-CZ" altLang="cs-CZ" sz="2000" b="1" dirty="0" err="1">
                <a:solidFill>
                  <a:srgbClr val="000000"/>
                </a:solidFill>
              </a:rPr>
              <a:t>terány</a:t>
            </a:r>
            <a:r>
              <a:rPr lang="cs-CZ" altLang="cs-CZ" sz="2000" b="1" dirty="0">
                <a:solidFill>
                  <a:srgbClr val="000000"/>
                </a:solidFill>
              </a:rPr>
              <a:t> IV a V </a:t>
            </a:r>
            <a:r>
              <a:rPr lang="cs-CZ" altLang="cs-CZ" sz="2000" dirty="0">
                <a:solidFill>
                  <a:srgbClr val="000000"/>
                </a:solidFill>
              </a:rPr>
              <a:t>-</a:t>
            </a:r>
            <a:r>
              <a:rPr lang="cs-CZ" altLang="cs-CZ" sz="2000" b="1" dirty="0" err="1">
                <a:solidFill>
                  <a:srgbClr val="000000"/>
                </a:solidFill>
              </a:rPr>
              <a:t>Avalonia</a:t>
            </a:r>
            <a:r>
              <a:rPr lang="cs-CZ" altLang="cs-CZ" sz="2000" b="1" dirty="0">
                <a:solidFill>
                  <a:srgbClr val="000000"/>
                </a:solidFill>
              </a:rPr>
              <a:t>,, </a:t>
            </a:r>
            <a:r>
              <a:rPr lang="cs-CZ" altLang="cs-CZ" sz="2000" b="1" dirty="0" err="1">
                <a:solidFill>
                  <a:srgbClr val="000000"/>
                </a:solidFill>
              </a:rPr>
              <a:t>Meguma</a:t>
            </a:r>
            <a:r>
              <a:rPr lang="cs-CZ" altLang="cs-CZ" sz="2000" b="1" dirty="0">
                <a:solidFill>
                  <a:srgbClr val="000000"/>
                </a:solidFill>
              </a:rPr>
              <a:t>-původně součástí </a:t>
            </a:r>
            <a:r>
              <a:rPr lang="cs-CZ" altLang="cs-CZ" sz="2000" b="1" dirty="0" err="1">
                <a:solidFill>
                  <a:srgbClr val="000000"/>
                </a:solidFill>
              </a:rPr>
              <a:t>Gondwany</a:t>
            </a:r>
            <a:endParaRPr lang="cs-CZ" altLang="cs-CZ" sz="2000" b="1" dirty="0">
              <a:solidFill>
                <a:srgbClr val="000000"/>
              </a:solidFill>
            </a:endParaRPr>
          </a:p>
          <a:p>
            <a:pPr eaLnBrk="1" hangingPunct="1">
              <a:spcBef>
                <a:spcPct val="0"/>
              </a:spcBef>
              <a:buFontTx/>
              <a:buNone/>
            </a:pPr>
            <a:r>
              <a:rPr lang="cs-CZ" altLang="cs-CZ" sz="2000" b="1" dirty="0" err="1">
                <a:solidFill>
                  <a:srgbClr val="000000"/>
                </a:solidFill>
              </a:rPr>
              <a:t>Gondwana</a:t>
            </a:r>
            <a:r>
              <a:rPr lang="cs-CZ" altLang="cs-CZ" sz="2000" b="1" dirty="0">
                <a:solidFill>
                  <a:srgbClr val="000000"/>
                </a:solidFill>
              </a:rPr>
              <a:t> - </a:t>
            </a:r>
            <a:r>
              <a:rPr lang="cs-CZ" altLang="cs-CZ" sz="2000" b="1" dirty="0" err="1">
                <a:solidFill>
                  <a:srgbClr val="000000"/>
                </a:solidFill>
              </a:rPr>
              <a:t>Atlantic</a:t>
            </a:r>
            <a:r>
              <a:rPr lang="cs-CZ" altLang="cs-CZ" sz="2000" b="1" dirty="0">
                <a:solidFill>
                  <a:srgbClr val="000000"/>
                </a:solidFill>
              </a:rPr>
              <a:t> </a:t>
            </a:r>
            <a:r>
              <a:rPr lang="cs-CZ" altLang="cs-CZ" sz="2000" b="1" dirty="0" err="1">
                <a:solidFill>
                  <a:srgbClr val="000000"/>
                </a:solidFill>
              </a:rPr>
              <a:t>coastal</a:t>
            </a:r>
            <a:r>
              <a:rPr lang="cs-CZ" altLang="cs-CZ" sz="2000" b="1" dirty="0">
                <a:solidFill>
                  <a:srgbClr val="000000"/>
                </a:solidFill>
              </a:rPr>
              <a:t> </a:t>
            </a:r>
            <a:r>
              <a:rPr lang="cs-CZ" altLang="cs-CZ" sz="2000" b="1" dirty="0" err="1">
                <a:solidFill>
                  <a:srgbClr val="000000"/>
                </a:solidFill>
              </a:rPr>
              <a:t>plain</a:t>
            </a:r>
            <a:r>
              <a:rPr lang="cs-CZ" altLang="cs-CZ" sz="2000" b="1" dirty="0">
                <a:solidFill>
                  <a:srgbClr val="000000"/>
                </a:solidFill>
              </a:rPr>
              <a:t> </a:t>
            </a: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
        <p:nvSpPr>
          <p:cNvPr id="2" name="TextovéPole 1">
            <a:extLst>
              <a:ext uri="{FF2B5EF4-FFF2-40B4-BE49-F238E27FC236}">
                <a16:creationId xmlns:a16="http://schemas.microsoft.com/office/drawing/2014/main" id="{9B0C89ED-921E-D710-7FCF-7E343F0FF0DB}"/>
              </a:ext>
            </a:extLst>
          </p:cNvPr>
          <p:cNvSpPr txBox="1"/>
          <p:nvPr/>
        </p:nvSpPr>
        <p:spPr>
          <a:xfrm>
            <a:off x="1907704" y="38920"/>
            <a:ext cx="5603842" cy="523220"/>
          </a:xfrm>
          <a:prstGeom prst="rect">
            <a:avLst/>
          </a:prstGeom>
          <a:noFill/>
        </p:spPr>
        <p:txBody>
          <a:bodyPr wrap="none" rtlCol="0">
            <a:spAutoFit/>
          </a:bodyPr>
          <a:lstStyle/>
          <a:p>
            <a:r>
              <a:rPr lang="cs-CZ" sz="2800" b="1" dirty="0"/>
              <a:t>Hlavní tektonické jednotky </a:t>
            </a:r>
            <a:r>
              <a:rPr lang="cs-CZ" sz="2800" b="1" dirty="0" err="1"/>
              <a:t>Apalačí</a:t>
            </a:r>
            <a:endParaRPr lang="cs-CZ"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8960731-3424-2668-BD5A-37C28FF3D42E}"/>
              </a:ext>
            </a:extLst>
          </p:cNvPr>
          <p:cNvPicPr>
            <a:picLocks noChangeAspect="1"/>
          </p:cNvPicPr>
          <p:nvPr/>
        </p:nvPicPr>
        <p:blipFill>
          <a:blip r:embed="rId2"/>
          <a:stretch>
            <a:fillRect/>
          </a:stretch>
        </p:blipFill>
        <p:spPr>
          <a:xfrm>
            <a:off x="-167555" y="2852936"/>
            <a:ext cx="9311556" cy="2255142"/>
          </a:xfrm>
          <a:prstGeom prst="rect">
            <a:avLst/>
          </a:prstGeom>
        </p:spPr>
      </p:pic>
      <p:sp>
        <p:nvSpPr>
          <p:cNvPr id="4" name="TextovéPole 3">
            <a:extLst>
              <a:ext uri="{FF2B5EF4-FFF2-40B4-BE49-F238E27FC236}">
                <a16:creationId xmlns:a16="http://schemas.microsoft.com/office/drawing/2014/main" id="{BE5A30A8-4FF6-7A24-FF3F-4CAA4626EA54}"/>
              </a:ext>
            </a:extLst>
          </p:cNvPr>
          <p:cNvSpPr txBox="1"/>
          <p:nvPr/>
        </p:nvSpPr>
        <p:spPr>
          <a:xfrm>
            <a:off x="323528" y="5688449"/>
            <a:ext cx="8716909" cy="1169551"/>
          </a:xfrm>
          <a:prstGeom prst="rect">
            <a:avLst/>
          </a:prstGeom>
          <a:noFill/>
        </p:spPr>
        <p:txBody>
          <a:bodyPr wrap="square">
            <a:spAutoFit/>
          </a:bodyPr>
          <a:lstStyle/>
          <a:p>
            <a:r>
              <a:rPr lang="cs-CZ" dirty="0" err="1"/>
              <a:t>Figure</a:t>
            </a:r>
            <a:r>
              <a:rPr lang="cs-CZ" dirty="0"/>
              <a:t> 1. </a:t>
            </a:r>
            <a:r>
              <a:rPr lang="cs-CZ" dirty="0" err="1"/>
              <a:t>Appalachian</a:t>
            </a:r>
            <a:r>
              <a:rPr lang="cs-CZ" dirty="0"/>
              <a:t> </a:t>
            </a:r>
            <a:r>
              <a:rPr lang="cs-CZ" dirty="0" err="1"/>
              <a:t>lithotectonic</a:t>
            </a:r>
            <a:r>
              <a:rPr lang="cs-CZ" dirty="0"/>
              <a:t> </a:t>
            </a:r>
            <a:r>
              <a:rPr lang="cs-CZ" dirty="0" err="1"/>
              <a:t>realms</a:t>
            </a:r>
            <a:r>
              <a:rPr lang="cs-CZ" dirty="0"/>
              <a:t> and </a:t>
            </a:r>
            <a:r>
              <a:rPr lang="cs-CZ" dirty="0" err="1"/>
              <a:t>their</a:t>
            </a:r>
            <a:r>
              <a:rPr lang="cs-CZ" dirty="0"/>
              <a:t> </a:t>
            </a:r>
            <a:r>
              <a:rPr lang="cs-CZ" dirty="0" err="1"/>
              <a:t>continuation</a:t>
            </a:r>
            <a:r>
              <a:rPr lang="cs-CZ" dirty="0"/>
              <a:t> </a:t>
            </a:r>
            <a:r>
              <a:rPr lang="cs-CZ" dirty="0" err="1"/>
              <a:t>into</a:t>
            </a:r>
            <a:r>
              <a:rPr lang="cs-CZ" dirty="0"/>
              <a:t> </a:t>
            </a:r>
            <a:r>
              <a:rPr lang="cs-CZ" dirty="0" err="1"/>
              <a:t>Britain</a:t>
            </a:r>
            <a:r>
              <a:rPr lang="cs-CZ" dirty="0"/>
              <a:t> and </a:t>
            </a:r>
            <a:r>
              <a:rPr lang="cs-CZ" dirty="0" err="1"/>
              <a:t>Ireland</a:t>
            </a:r>
            <a:r>
              <a:rPr lang="cs-CZ" dirty="0"/>
              <a:t> (</a:t>
            </a:r>
            <a:r>
              <a:rPr lang="cs-CZ" dirty="0" err="1"/>
              <a:t>modified</a:t>
            </a:r>
            <a:r>
              <a:rPr lang="cs-CZ" dirty="0"/>
              <a:t> </a:t>
            </a:r>
            <a:r>
              <a:rPr lang="cs-CZ" dirty="0" err="1"/>
              <a:t>after</a:t>
            </a:r>
            <a:r>
              <a:rPr lang="cs-CZ" dirty="0"/>
              <a:t> </a:t>
            </a:r>
            <a:r>
              <a:rPr lang="cs-CZ" dirty="0" err="1"/>
              <a:t>Pollock</a:t>
            </a:r>
            <a:r>
              <a:rPr lang="cs-CZ" dirty="0"/>
              <a:t> et al. 2012). BBF = Bloody </a:t>
            </a:r>
            <a:r>
              <a:rPr lang="cs-CZ" dirty="0" err="1"/>
              <a:t>Bluff</a:t>
            </a:r>
            <a:r>
              <a:rPr lang="cs-CZ" dirty="0"/>
              <a:t> </a:t>
            </a:r>
            <a:r>
              <a:rPr lang="cs-CZ" dirty="0" err="1"/>
              <a:t>fault</a:t>
            </a:r>
            <a:r>
              <a:rPr lang="cs-CZ" dirty="0"/>
              <a:t>; BVBL = </a:t>
            </a:r>
            <a:r>
              <a:rPr lang="cs-CZ" dirty="0" err="1"/>
              <a:t>Baie</a:t>
            </a:r>
            <a:r>
              <a:rPr lang="cs-CZ" dirty="0"/>
              <a:t> Verte </a:t>
            </a:r>
            <a:r>
              <a:rPr lang="cs-CZ" dirty="0" err="1"/>
              <a:t>Brompton</a:t>
            </a:r>
            <a:r>
              <a:rPr lang="cs-CZ" dirty="0"/>
              <a:t> Line; CF = </a:t>
            </a:r>
            <a:r>
              <a:rPr lang="cs-CZ" dirty="0" err="1"/>
              <a:t>Caledonia</a:t>
            </a:r>
            <a:r>
              <a:rPr lang="cs-CZ" dirty="0"/>
              <a:t> </a:t>
            </a:r>
            <a:r>
              <a:rPr lang="cs-CZ" dirty="0" err="1"/>
              <a:t>fault</a:t>
            </a:r>
            <a:r>
              <a:rPr lang="cs-CZ" dirty="0"/>
              <a:t>; CPSZ = </a:t>
            </a:r>
            <a:r>
              <a:rPr lang="cs-CZ" dirty="0" err="1"/>
              <a:t>Central</a:t>
            </a:r>
            <a:r>
              <a:rPr lang="cs-CZ" dirty="0"/>
              <a:t> </a:t>
            </a:r>
            <a:r>
              <a:rPr lang="cs-CZ" dirty="0" err="1"/>
              <a:t>Piedmont</a:t>
            </a:r>
            <a:r>
              <a:rPr lang="cs-CZ" dirty="0"/>
              <a:t> </a:t>
            </a:r>
            <a:r>
              <a:rPr lang="cs-CZ" dirty="0" err="1"/>
              <a:t>shear</a:t>
            </a:r>
            <a:r>
              <a:rPr lang="cs-CZ" dirty="0"/>
              <a:t> </a:t>
            </a:r>
            <a:r>
              <a:rPr lang="cs-CZ" dirty="0" err="1"/>
              <a:t>zone</a:t>
            </a:r>
            <a:r>
              <a:rPr lang="cs-CZ" dirty="0"/>
              <a:t>; CBF = </a:t>
            </a:r>
            <a:r>
              <a:rPr lang="cs-CZ" dirty="0" err="1"/>
              <a:t>Clew</a:t>
            </a:r>
            <a:r>
              <a:rPr lang="cs-CZ" dirty="0"/>
              <a:t> Bay </a:t>
            </a:r>
            <a:r>
              <a:rPr lang="cs-CZ" dirty="0" err="1"/>
              <a:t>fault</a:t>
            </a:r>
            <a:r>
              <a:rPr lang="cs-CZ" dirty="0"/>
              <a:t>; DHF = Dover-</a:t>
            </a:r>
            <a:r>
              <a:rPr lang="cs-CZ" dirty="0" err="1"/>
              <a:t>Hermitage</a:t>
            </a:r>
            <a:r>
              <a:rPr lang="cs-CZ" dirty="0"/>
              <a:t> Bay </a:t>
            </a:r>
            <a:r>
              <a:rPr lang="cs-CZ" dirty="0" err="1"/>
              <a:t>fault</a:t>
            </a:r>
            <a:r>
              <a:rPr lang="cs-CZ" dirty="0"/>
              <a:t>; HBF = </a:t>
            </a:r>
            <a:r>
              <a:rPr lang="cs-CZ" dirty="0" err="1"/>
              <a:t>Highland</a:t>
            </a:r>
            <a:r>
              <a:rPr lang="cs-CZ" dirty="0"/>
              <a:t> </a:t>
            </a:r>
            <a:r>
              <a:rPr lang="cs-CZ" dirty="0" err="1"/>
              <a:t>Boundary</a:t>
            </a:r>
            <a:r>
              <a:rPr lang="cs-CZ" dirty="0"/>
              <a:t> </a:t>
            </a:r>
            <a:r>
              <a:rPr lang="cs-CZ" dirty="0" err="1"/>
              <a:t>fault</a:t>
            </a:r>
            <a:r>
              <a:rPr lang="cs-CZ" dirty="0"/>
              <a:t>; HLPVF = </a:t>
            </a:r>
            <a:r>
              <a:rPr lang="cs-CZ" dirty="0" err="1"/>
              <a:t>Hollins</a:t>
            </a:r>
            <a:r>
              <a:rPr lang="cs-CZ" dirty="0"/>
              <a:t> Line-</a:t>
            </a:r>
            <a:r>
              <a:rPr lang="cs-CZ" dirty="0" err="1"/>
              <a:t>Pleasant</a:t>
            </a:r>
            <a:r>
              <a:rPr lang="cs-CZ" dirty="0"/>
              <a:t> </a:t>
            </a:r>
            <a:r>
              <a:rPr lang="cs-CZ" dirty="0" err="1"/>
              <a:t>Valley</a:t>
            </a:r>
            <a:r>
              <a:rPr lang="cs-CZ" dirty="0"/>
              <a:t> </a:t>
            </a:r>
            <a:r>
              <a:rPr lang="cs-CZ" dirty="0" err="1"/>
              <a:t>fault</a:t>
            </a:r>
            <a:r>
              <a:rPr lang="cs-CZ" dirty="0"/>
              <a:t>; LL = </a:t>
            </a:r>
            <a:r>
              <a:rPr lang="cs-CZ" dirty="0" err="1"/>
              <a:t>Leadhills</a:t>
            </a:r>
            <a:r>
              <a:rPr lang="cs-CZ" dirty="0"/>
              <a:t> Line; MF = </a:t>
            </a:r>
            <a:r>
              <a:rPr lang="cs-CZ" dirty="0" err="1"/>
              <a:t>Minas</a:t>
            </a:r>
            <a:r>
              <a:rPr lang="cs-CZ" dirty="0"/>
              <a:t> </a:t>
            </a:r>
            <a:r>
              <a:rPr lang="cs-CZ" dirty="0" err="1"/>
              <a:t>fault</a:t>
            </a:r>
            <a:r>
              <a:rPr lang="cs-CZ" dirty="0"/>
              <a:t>; MSF = </a:t>
            </a:r>
            <a:r>
              <a:rPr lang="cs-CZ" dirty="0" err="1"/>
              <a:t>Menai</a:t>
            </a:r>
            <a:r>
              <a:rPr lang="cs-CZ" dirty="0"/>
              <a:t> </a:t>
            </a:r>
            <a:r>
              <a:rPr lang="cs-CZ" dirty="0" err="1"/>
              <a:t>Strait</a:t>
            </a:r>
            <a:r>
              <a:rPr lang="cs-CZ" dirty="0"/>
              <a:t> </a:t>
            </a:r>
            <a:r>
              <a:rPr lang="cs-CZ" dirty="0" err="1"/>
              <a:t>fault</a:t>
            </a:r>
            <a:r>
              <a:rPr lang="cs-CZ" dirty="0"/>
              <a:t>; RIL = </a:t>
            </a:r>
            <a:r>
              <a:rPr lang="cs-CZ" dirty="0" err="1"/>
              <a:t>Red</a:t>
            </a:r>
            <a:r>
              <a:rPr lang="cs-CZ" dirty="0"/>
              <a:t> Indian Line; SUF = </a:t>
            </a:r>
            <a:r>
              <a:rPr lang="cs-CZ" dirty="0" err="1"/>
              <a:t>Southern</a:t>
            </a:r>
            <a:r>
              <a:rPr lang="cs-CZ" dirty="0"/>
              <a:t> </a:t>
            </a:r>
            <a:r>
              <a:rPr lang="cs-CZ" dirty="0" err="1"/>
              <a:t>Uplands</a:t>
            </a:r>
            <a:r>
              <a:rPr lang="cs-CZ" dirty="0"/>
              <a:t> </a:t>
            </a:r>
            <a:r>
              <a:rPr lang="cs-CZ" dirty="0" err="1"/>
              <a:t>fault</a:t>
            </a:r>
            <a:r>
              <a:rPr lang="cs-CZ" dirty="0"/>
              <a:t>.</a:t>
            </a:r>
          </a:p>
        </p:txBody>
      </p:sp>
      <p:sp>
        <p:nvSpPr>
          <p:cNvPr id="3" name="TextovéPole 2">
            <a:extLst>
              <a:ext uri="{FF2B5EF4-FFF2-40B4-BE49-F238E27FC236}">
                <a16:creationId xmlns:a16="http://schemas.microsoft.com/office/drawing/2014/main" id="{5A041C22-A754-13BB-6474-1EC2620EA263}"/>
              </a:ext>
            </a:extLst>
          </p:cNvPr>
          <p:cNvSpPr txBox="1"/>
          <p:nvPr/>
        </p:nvSpPr>
        <p:spPr>
          <a:xfrm>
            <a:off x="219965" y="692696"/>
            <a:ext cx="8820472" cy="830997"/>
          </a:xfrm>
          <a:prstGeom prst="rect">
            <a:avLst/>
          </a:prstGeom>
          <a:noFill/>
        </p:spPr>
        <p:txBody>
          <a:bodyPr wrap="square" rtlCol="0">
            <a:spAutoFit/>
          </a:bodyPr>
          <a:lstStyle/>
          <a:p>
            <a:r>
              <a:rPr lang="cs-CZ" sz="2400" dirty="0"/>
              <a:t>Peri-</a:t>
            </a:r>
            <a:r>
              <a:rPr lang="cs-CZ" sz="2400" dirty="0" err="1"/>
              <a:t>laurentské</a:t>
            </a:r>
            <a:r>
              <a:rPr lang="cs-CZ" sz="2400" dirty="0"/>
              <a:t> a peri-</a:t>
            </a:r>
            <a:r>
              <a:rPr lang="cs-CZ" sz="2400" dirty="0" err="1"/>
              <a:t>gondwanské</a:t>
            </a:r>
            <a:r>
              <a:rPr lang="cs-CZ" sz="2400" dirty="0"/>
              <a:t> vulkanické oblouky oceánu </a:t>
            </a:r>
            <a:r>
              <a:rPr lang="cs-CZ" sz="2400" dirty="0" err="1"/>
              <a:t>Iapetus</a:t>
            </a:r>
            <a:r>
              <a:rPr lang="cs-CZ" sz="2400" dirty="0"/>
              <a:t> nejde vždy dobře oddělit</a:t>
            </a:r>
          </a:p>
        </p:txBody>
      </p:sp>
    </p:spTree>
    <p:extLst>
      <p:ext uri="{BB962C8B-B14F-4D97-AF65-F5344CB8AC3E}">
        <p14:creationId xmlns:p14="http://schemas.microsoft.com/office/powerpoint/2010/main" val="807524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9DB8D-63A3-0AA0-B5A1-A8F4ECF28BFE}"/>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BACEC9DC-E28E-6EB7-A632-DFE5B8BC4BB2}"/>
              </a:ext>
            </a:extLst>
          </p:cNvPr>
          <p:cNvPicPr>
            <a:picLocks noChangeAspect="1"/>
          </p:cNvPicPr>
          <p:nvPr/>
        </p:nvPicPr>
        <p:blipFill>
          <a:blip r:embed="rId3"/>
          <a:stretch>
            <a:fillRect/>
          </a:stretch>
        </p:blipFill>
        <p:spPr>
          <a:xfrm>
            <a:off x="251520" y="876341"/>
            <a:ext cx="8784976" cy="4419942"/>
          </a:xfrm>
          <a:prstGeom prst="rect">
            <a:avLst/>
          </a:prstGeom>
        </p:spPr>
      </p:pic>
      <p:sp>
        <p:nvSpPr>
          <p:cNvPr id="4" name="TextovéPole 3">
            <a:extLst>
              <a:ext uri="{FF2B5EF4-FFF2-40B4-BE49-F238E27FC236}">
                <a16:creationId xmlns:a16="http://schemas.microsoft.com/office/drawing/2014/main" id="{D6632F89-28BD-B596-9E27-1E86EEE1CAF7}"/>
              </a:ext>
            </a:extLst>
          </p:cNvPr>
          <p:cNvSpPr txBox="1"/>
          <p:nvPr/>
        </p:nvSpPr>
        <p:spPr>
          <a:xfrm>
            <a:off x="251520" y="5301208"/>
            <a:ext cx="8784976" cy="1200329"/>
          </a:xfrm>
          <a:prstGeom prst="rect">
            <a:avLst/>
          </a:prstGeom>
          <a:noFill/>
        </p:spPr>
        <p:txBody>
          <a:bodyPr wrap="square">
            <a:spAutoFit/>
          </a:bodyPr>
          <a:lstStyle/>
          <a:p>
            <a:r>
              <a:rPr lang="cs-CZ" sz="1800" dirty="0" err="1"/>
              <a:t>Figure</a:t>
            </a:r>
            <a:r>
              <a:rPr lang="cs-CZ" sz="1800" dirty="0"/>
              <a:t> 1. </a:t>
            </a:r>
            <a:r>
              <a:rPr lang="cs-CZ" sz="1800" dirty="0" err="1"/>
              <a:t>First-order</a:t>
            </a:r>
            <a:r>
              <a:rPr lang="cs-CZ" sz="1800" dirty="0"/>
              <a:t> </a:t>
            </a:r>
            <a:r>
              <a:rPr lang="cs-CZ" sz="1800" dirty="0" err="1"/>
              <a:t>architecture</a:t>
            </a:r>
            <a:r>
              <a:rPr lang="cs-CZ" sz="1800" dirty="0"/>
              <a:t> </a:t>
            </a:r>
            <a:r>
              <a:rPr lang="cs-CZ" sz="1800" dirty="0" err="1"/>
              <a:t>of</a:t>
            </a:r>
            <a:r>
              <a:rPr lang="cs-CZ" sz="1800" dirty="0"/>
              <a:t> </a:t>
            </a:r>
            <a:r>
              <a:rPr lang="cs-CZ" sz="1800" dirty="0" err="1"/>
              <a:t>the</a:t>
            </a:r>
            <a:r>
              <a:rPr lang="cs-CZ" sz="1800" dirty="0"/>
              <a:t> </a:t>
            </a:r>
            <a:r>
              <a:rPr lang="cs-CZ" sz="1800" dirty="0" err="1"/>
              <a:t>Appalachian</a:t>
            </a:r>
            <a:r>
              <a:rPr lang="cs-CZ" sz="1800" dirty="0"/>
              <a:t> </a:t>
            </a:r>
            <a:r>
              <a:rPr lang="cs-CZ" sz="1800" dirty="0" err="1"/>
              <a:t>orogen</a:t>
            </a:r>
            <a:r>
              <a:rPr lang="cs-CZ" sz="1800" dirty="0"/>
              <a:t> </a:t>
            </a:r>
            <a:r>
              <a:rPr lang="cs-CZ" sz="1800" dirty="0" err="1"/>
              <a:t>depicting</a:t>
            </a:r>
            <a:r>
              <a:rPr lang="cs-CZ" sz="1800" dirty="0"/>
              <a:t> </a:t>
            </a:r>
            <a:r>
              <a:rPr lang="cs-CZ" sz="1800" dirty="0" err="1"/>
              <a:t>distribution</a:t>
            </a:r>
            <a:r>
              <a:rPr lang="cs-CZ" sz="1800" dirty="0"/>
              <a:t> </a:t>
            </a:r>
            <a:r>
              <a:rPr lang="cs-CZ" sz="1800" dirty="0" err="1"/>
              <a:t>of</a:t>
            </a:r>
            <a:r>
              <a:rPr lang="cs-CZ" sz="1800" dirty="0"/>
              <a:t> </a:t>
            </a:r>
            <a:r>
              <a:rPr lang="cs-CZ" sz="1800" dirty="0" err="1"/>
              <a:t>the</a:t>
            </a:r>
            <a:r>
              <a:rPr lang="cs-CZ" sz="1800" dirty="0"/>
              <a:t> major, </a:t>
            </a:r>
            <a:r>
              <a:rPr lang="cs-CZ" sz="1800" dirty="0" err="1"/>
              <a:t>mainly</a:t>
            </a:r>
            <a:r>
              <a:rPr lang="cs-CZ" sz="1800" dirty="0"/>
              <a:t> </a:t>
            </a:r>
            <a:r>
              <a:rPr lang="cs-CZ" sz="1800" dirty="0" err="1"/>
              <a:t>preSilurian</a:t>
            </a:r>
            <a:r>
              <a:rPr lang="cs-CZ" sz="1800" dirty="0"/>
              <a:t>, </a:t>
            </a:r>
            <a:r>
              <a:rPr lang="cs-CZ" sz="1800" dirty="0" err="1"/>
              <a:t>lithotectonic</a:t>
            </a:r>
            <a:r>
              <a:rPr lang="cs-CZ" sz="1800" dirty="0"/>
              <a:t> </a:t>
            </a:r>
            <a:r>
              <a:rPr lang="cs-CZ" sz="1800" dirty="0" err="1"/>
              <a:t>divisions</a:t>
            </a:r>
            <a:r>
              <a:rPr lang="cs-CZ" sz="1800" dirty="0"/>
              <a:t>. BVBL = </a:t>
            </a:r>
            <a:r>
              <a:rPr lang="cs-CZ" sz="1800" dirty="0" err="1"/>
              <a:t>Baie</a:t>
            </a:r>
            <a:r>
              <a:rPr lang="cs-CZ" sz="1800" dirty="0"/>
              <a:t> </a:t>
            </a:r>
            <a:r>
              <a:rPr lang="cs-CZ" sz="1800" dirty="0" err="1"/>
              <a:t>VerteBrompton</a:t>
            </a:r>
            <a:r>
              <a:rPr lang="cs-CZ" sz="1800" dirty="0"/>
              <a:t> line; CPSZ = </a:t>
            </a:r>
            <a:r>
              <a:rPr lang="cs-CZ" sz="1800" dirty="0" err="1"/>
              <a:t>central</a:t>
            </a:r>
            <a:r>
              <a:rPr lang="cs-CZ" sz="1800" dirty="0"/>
              <a:t> </a:t>
            </a:r>
            <a:r>
              <a:rPr lang="cs-CZ" sz="1800" dirty="0" err="1"/>
              <a:t>Piedmont</a:t>
            </a:r>
            <a:r>
              <a:rPr lang="cs-CZ" sz="1800" dirty="0"/>
              <a:t> </a:t>
            </a:r>
            <a:r>
              <a:rPr lang="cs-CZ" sz="1800" dirty="0" err="1"/>
              <a:t>shear</a:t>
            </a:r>
            <a:r>
              <a:rPr lang="cs-CZ" sz="1800" dirty="0"/>
              <a:t> </a:t>
            </a:r>
            <a:r>
              <a:rPr lang="cs-CZ" sz="1800" dirty="0" err="1"/>
              <a:t>zone</a:t>
            </a:r>
            <a:r>
              <a:rPr lang="cs-CZ" sz="1800" dirty="0"/>
              <a:t>; HLPGF = </a:t>
            </a:r>
            <a:r>
              <a:rPr lang="cs-CZ" sz="1800" dirty="0" err="1"/>
              <a:t>Hollins</a:t>
            </a:r>
            <a:r>
              <a:rPr lang="cs-CZ" sz="1800" dirty="0"/>
              <a:t> line-</a:t>
            </a:r>
            <a:r>
              <a:rPr lang="cs-CZ" sz="1800" dirty="0" err="1"/>
              <a:t>Pleasant</a:t>
            </a:r>
            <a:r>
              <a:rPr lang="cs-CZ" sz="1800" dirty="0"/>
              <a:t> </a:t>
            </a:r>
            <a:r>
              <a:rPr lang="cs-CZ" sz="1800" dirty="0" err="1"/>
              <a:t>Grove</a:t>
            </a:r>
            <a:r>
              <a:rPr lang="cs-CZ" sz="1800" dirty="0"/>
              <a:t> </a:t>
            </a:r>
            <a:r>
              <a:rPr lang="cs-CZ" sz="1800" dirty="0" err="1"/>
              <a:t>fault</a:t>
            </a:r>
            <a:r>
              <a:rPr lang="cs-CZ" sz="1800" dirty="0"/>
              <a:t> </a:t>
            </a:r>
            <a:r>
              <a:rPr lang="cs-CZ" sz="1800" dirty="0" err="1"/>
              <a:t>system</a:t>
            </a:r>
            <a:r>
              <a:rPr lang="cs-CZ" sz="1800" dirty="0"/>
              <a:t>; </a:t>
            </a:r>
            <a:r>
              <a:rPr lang="cs-CZ" sz="1800" b="1" dirty="0"/>
              <a:t>RIL = </a:t>
            </a:r>
            <a:r>
              <a:rPr lang="cs-CZ" sz="1800" b="1" dirty="0" err="1"/>
              <a:t>Red</a:t>
            </a:r>
            <a:r>
              <a:rPr lang="cs-CZ" sz="1800" b="1" dirty="0"/>
              <a:t> Indian line.</a:t>
            </a:r>
            <a:r>
              <a:rPr lang="cs-CZ" sz="1800" dirty="0"/>
              <a:t> </a:t>
            </a:r>
          </a:p>
        </p:txBody>
      </p:sp>
    </p:spTree>
    <p:extLst>
      <p:ext uri="{BB962C8B-B14F-4D97-AF65-F5344CB8AC3E}">
        <p14:creationId xmlns:p14="http://schemas.microsoft.com/office/powerpoint/2010/main" val="2773304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843D3EB-8832-D502-82ED-DFB74BE00BBC}"/>
              </a:ext>
            </a:extLst>
          </p:cNvPr>
          <p:cNvPicPr>
            <a:picLocks noChangeAspect="1"/>
          </p:cNvPicPr>
          <p:nvPr/>
        </p:nvPicPr>
        <p:blipFill>
          <a:blip r:embed="rId2"/>
          <a:stretch>
            <a:fillRect/>
          </a:stretch>
        </p:blipFill>
        <p:spPr>
          <a:xfrm>
            <a:off x="683568" y="620688"/>
            <a:ext cx="7423159" cy="4988940"/>
          </a:xfrm>
          <a:prstGeom prst="rect">
            <a:avLst/>
          </a:prstGeom>
        </p:spPr>
      </p:pic>
      <p:sp>
        <p:nvSpPr>
          <p:cNvPr id="4" name="TextovéPole 3">
            <a:extLst>
              <a:ext uri="{FF2B5EF4-FFF2-40B4-BE49-F238E27FC236}">
                <a16:creationId xmlns:a16="http://schemas.microsoft.com/office/drawing/2014/main" id="{A728DD6E-20EF-E299-5847-B3C178531E22}"/>
              </a:ext>
            </a:extLst>
          </p:cNvPr>
          <p:cNvSpPr txBox="1"/>
          <p:nvPr/>
        </p:nvSpPr>
        <p:spPr>
          <a:xfrm>
            <a:off x="191956" y="6021288"/>
            <a:ext cx="8760087" cy="577081"/>
          </a:xfrm>
          <a:prstGeom prst="rect">
            <a:avLst/>
          </a:prstGeom>
          <a:noFill/>
        </p:spPr>
        <p:txBody>
          <a:bodyPr wrap="square">
            <a:spAutoFit/>
          </a:bodyPr>
          <a:lstStyle/>
          <a:p>
            <a:r>
              <a:rPr lang="cs-CZ" sz="1050" dirty="0" err="1"/>
              <a:t>Figure</a:t>
            </a:r>
            <a:r>
              <a:rPr lang="cs-CZ" sz="1050" dirty="0"/>
              <a:t> 7. </a:t>
            </a:r>
            <a:r>
              <a:rPr lang="cs-CZ" sz="1050" dirty="0" err="1"/>
              <a:t>Highly</a:t>
            </a:r>
            <a:r>
              <a:rPr lang="cs-CZ" sz="1050" dirty="0"/>
              <a:t> </a:t>
            </a:r>
            <a:r>
              <a:rPr lang="cs-CZ" sz="1050" dirty="0" err="1"/>
              <a:t>schematic</a:t>
            </a:r>
            <a:r>
              <a:rPr lang="cs-CZ" sz="1050" dirty="0"/>
              <a:t> </a:t>
            </a:r>
            <a:r>
              <a:rPr lang="cs-CZ" sz="1050" dirty="0" err="1"/>
              <a:t>cartoon</a:t>
            </a:r>
            <a:r>
              <a:rPr lang="cs-CZ" sz="1050" dirty="0"/>
              <a:t> </a:t>
            </a:r>
            <a:r>
              <a:rPr lang="cs-CZ" sz="1050" dirty="0" err="1"/>
              <a:t>showing</a:t>
            </a:r>
            <a:r>
              <a:rPr lang="cs-CZ" sz="1050" dirty="0"/>
              <a:t> </a:t>
            </a:r>
            <a:r>
              <a:rPr lang="cs-CZ" sz="1050" dirty="0" err="1"/>
              <a:t>possible</a:t>
            </a:r>
            <a:r>
              <a:rPr lang="cs-CZ" sz="1050" dirty="0"/>
              <a:t> </a:t>
            </a:r>
            <a:r>
              <a:rPr lang="cs-CZ" sz="1050" dirty="0" err="1"/>
              <a:t>terrane</a:t>
            </a:r>
            <a:r>
              <a:rPr lang="cs-CZ" sz="1050" dirty="0"/>
              <a:t> </a:t>
            </a:r>
            <a:r>
              <a:rPr lang="cs-CZ" sz="1050" dirty="0" err="1"/>
              <a:t>relationships</a:t>
            </a:r>
            <a:r>
              <a:rPr lang="cs-CZ" sz="1050" dirty="0"/>
              <a:t> </a:t>
            </a:r>
            <a:r>
              <a:rPr lang="cs-CZ" sz="1050" dirty="0" err="1"/>
              <a:t>of</a:t>
            </a:r>
            <a:r>
              <a:rPr lang="cs-CZ" sz="1050" dirty="0"/>
              <a:t> </a:t>
            </a:r>
            <a:r>
              <a:rPr lang="cs-CZ" sz="1050" dirty="0" err="1"/>
              <a:t>selected</a:t>
            </a:r>
            <a:r>
              <a:rPr lang="cs-CZ" sz="1050" dirty="0"/>
              <a:t> peri-</a:t>
            </a:r>
            <a:r>
              <a:rPr lang="cs-CZ" sz="1050" dirty="0" err="1"/>
              <a:t>Gondwanan</a:t>
            </a:r>
            <a:r>
              <a:rPr lang="cs-CZ" sz="1050" dirty="0"/>
              <a:t> </a:t>
            </a:r>
            <a:r>
              <a:rPr lang="cs-CZ" sz="1050" dirty="0" err="1"/>
              <a:t>terranes</a:t>
            </a:r>
            <a:r>
              <a:rPr lang="cs-CZ" sz="1050" dirty="0"/>
              <a:t> in </a:t>
            </a:r>
            <a:r>
              <a:rPr lang="cs-CZ" sz="1050" dirty="0" err="1"/>
              <a:t>Cambrian</a:t>
            </a:r>
            <a:r>
              <a:rPr lang="cs-CZ" sz="1050" dirty="0"/>
              <a:t> </a:t>
            </a:r>
            <a:r>
              <a:rPr lang="cs-CZ" sz="1050" dirty="0" err="1"/>
              <a:t>time</a:t>
            </a:r>
            <a:r>
              <a:rPr lang="cs-CZ" sz="1050" dirty="0"/>
              <a:t>, </a:t>
            </a:r>
            <a:r>
              <a:rPr lang="cs-CZ" sz="1050" dirty="0" err="1"/>
              <a:t>based</a:t>
            </a:r>
            <a:r>
              <a:rPr lang="cs-CZ" sz="1050" dirty="0"/>
              <a:t> on Murphy et al. (Reference Murphy, </a:t>
            </a:r>
            <a:r>
              <a:rPr lang="cs-CZ" sz="1050" dirty="0" err="1"/>
              <a:t>Waldron</a:t>
            </a:r>
            <a:r>
              <a:rPr lang="cs-CZ" sz="1050" dirty="0"/>
              <a:t>, </a:t>
            </a:r>
            <a:r>
              <a:rPr lang="cs-CZ" sz="1050" dirty="0" err="1"/>
              <a:t>Schofield</a:t>
            </a:r>
            <a:r>
              <a:rPr lang="cs-CZ" sz="1050" dirty="0"/>
              <a:t>, </a:t>
            </a:r>
            <a:r>
              <a:rPr lang="cs-CZ" sz="1050" dirty="0" err="1"/>
              <a:t>Barry</a:t>
            </a:r>
            <a:r>
              <a:rPr lang="cs-CZ" sz="1050" dirty="0"/>
              <a:t> and Band2014), </a:t>
            </a:r>
            <a:r>
              <a:rPr lang="cs-CZ" sz="1050" dirty="0" err="1"/>
              <a:t>Waldron</a:t>
            </a:r>
            <a:r>
              <a:rPr lang="cs-CZ" sz="1050" dirty="0"/>
              <a:t> et al. Reference </a:t>
            </a:r>
            <a:r>
              <a:rPr lang="cs-CZ" sz="1050" dirty="0" err="1"/>
              <a:t>Waldron</a:t>
            </a:r>
            <a:r>
              <a:rPr lang="cs-CZ" sz="1050" dirty="0"/>
              <a:t>, </a:t>
            </a:r>
            <a:r>
              <a:rPr lang="cs-CZ" sz="1050" dirty="0" err="1"/>
              <a:t>Schofield</a:t>
            </a:r>
            <a:r>
              <a:rPr lang="cs-CZ" sz="1050" dirty="0"/>
              <a:t>, Murphy and Thomas(2014b) and </a:t>
            </a:r>
            <a:r>
              <a:rPr lang="cs-CZ" sz="1050" dirty="0" err="1"/>
              <a:t>Pothier</a:t>
            </a:r>
            <a:r>
              <a:rPr lang="cs-CZ" sz="1050" dirty="0"/>
              <a:t> et al. (Reference </a:t>
            </a:r>
            <a:r>
              <a:rPr lang="cs-CZ" sz="1050" dirty="0" err="1"/>
              <a:t>Pothier</a:t>
            </a:r>
            <a:r>
              <a:rPr lang="cs-CZ" sz="1050" dirty="0"/>
              <a:t>, </a:t>
            </a:r>
            <a:r>
              <a:rPr lang="cs-CZ" sz="1050" dirty="0" err="1"/>
              <a:t>Waldron</a:t>
            </a:r>
            <a:r>
              <a:rPr lang="cs-CZ" sz="1050" dirty="0"/>
              <a:t>, </a:t>
            </a:r>
            <a:r>
              <a:rPr lang="cs-CZ" sz="1050" dirty="0" err="1"/>
              <a:t>Schofield</a:t>
            </a:r>
            <a:r>
              <a:rPr lang="cs-CZ" sz="1050" dirty="0"/>
              <a:t> and DuFrane2015a,b).</a:t>
            </a:r>
          </a:p>
        </p:txBody>
      </p:sp>
    </p:spTree>
    <p:extLst>
      <p:ext uri="{BB962C8B-B14F-4D97-AF65-F5344CB8AC3E}">
        <p14:creationId xmlns:p14="http://schemas.microsoft.com/office/powerpoint/2010/main" val="2567813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4E38F5EF-6CAB-F34B-266A-FE953F79A7C6}"/>
              </a:ext>
            </a:extLst>
          </p:cNvPr>
          <p:cNvSpPr/>
          <p:nvPr/>
        </p:nvSpPr>
        <p:spPr>
          <a:xfrm>
            <a:off x="5436096" y="116632"/>
            <a:ext cx="3697030" cy="5676169"/>
          </a:xfrm>
          <a:prstGeom prst="rect">
            <a:avLst/>
          </a:prstGeom>
          <a:solidFill>
            <a:schemeClr val="accent1">
              <a:lumMod val="20000"/>
              <a:lumOff val="80000"/>
            </a:schemeClr>
          </a:solidFill>
        </p:spPr>
        <p:txBody>
          <a:bodyPr wrap="square">
            <a:spAutoFit/>
          </a:bodyPr>
          <a:lstStyle/>
          <a:p>
            <a:pPr>
              <a:lnSpc>
                <a:spcPct val="107000"/>
              </a:lnSpc>
              <a:spcAft>
                <a:spcPts val="600"/>
              </a:spcAft>
            </a:pP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První významnou orogenezí byla na konci archaika </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orogeneze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algomsk</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á</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kenoranská</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která vytvořila kraton </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Superior</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V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paleoproterozoiku</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Taltson</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Thelon</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orogeneze přičlenila ke kratonu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Rae</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kraton Slave. Hlavní část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laurentského</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kratonu</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byla vytvořena při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transhudsonské</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orogenezi</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(1,8-1,9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Ga</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menší části byly přičleněny při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woopmayské</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yavapaiské-mazatzalské</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penocké</a:t>
            </a:r>
            <a:r>
              <a:rPr lang="cs-CZ"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orogenezi</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(1,5-1,8). Nejmladší proterozoickou orogenezi je </a:t>
            </a:r>
            <a:r>
              <a:rPr lang="cs-CZ" sz="20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grenvilská</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která skončila před 1,0 </a:t>
            </a:r>
            <a:r>
              <a:rPr lang="cs-CZ" sz="20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Ga</a:t>
            </a:r>
            <a:r>
              <a:rPr lang="cs-CZ"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p:txBody>
      </p:sp>
      <p:pic>
        <p:nvPicPr>
          <p:cNvPr id="5" name="Obrázek 4">
            <a:extLst>
              <a:ext uri="{FF2B5EF4-FFF2-40B4-BE49-F238E27FC236}">
                <a16:creationId xmlns:a16="http://schemas.microsoft.com/office/drawing/2014/main" id="{BA3381A1-6596-BD1C-DC14-D87533BC376E}"/>
              </a:ext>
            </a:extLst>
          </p:cNvPr>
          <p:cNvPicPr>
            <a:picLocks noChangeAspect="1"/>
          </p:cNvPicPr>
          <p:nvPr/>
        </p:nvPicPr>
        <p:blipFill>
          <a:blip r:embed="rId2"/>
          <a:stretch>
            <a:fillRect/>
          </a:stretch>
        </p:blipFill>
        <p:spPr>
          <a:xfrm>
            <a:off x="10874" y="523208"/>
            <a:ext cx="5291787" cy="4688230"/>
          </a:xfrm>
          <a:prstGeom prst="rect">
            <a:avLst/>
          </a:prstGeom>
        </p:spPr>
      </p:pic>
    </p:spTree>
    <p:extLst>
      <p:ext uri="{BB962C8B-B14F-4D97-AF65-F5344CB8AC3E}">
        <p14:creationId xmlns:p14="http://schemas.microsoft.com/office/powerpoint/2010/main" val="2807830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467544" y="166425"/>
            <a:ext cx="8322976" cy="4990767"/>
          </a:xfrm>
          <a:prstGeom prst="rect">
            <a:avLst/>
          </a:prstGeom>
        </p:spPr>
      </p:pic>
      <p:sp>
        <p:nvSpPr>
          <p:cNvPr id="3" name="Obdélník 2"/>
          <p:cNvSpPr/>
          <p:nvPr/>
        </p:nvSpPr>
        <p:spPr>
          <a:xfrm>
            <a:off x="326808" y="5157192"/>
            <a:ext cx="8604448" cy="1815882"/>
          </a:xfrm>
          <a:prstGeom prst="rect">
            <a:avLst/>
          </a:prstGeom>
        </p:spPr>
        <p:txBody>
          <a:bodyPr wrap="square">
            <a:spAutoFit/>
          </a:bodyPr>
          <a:lstStyle/>
          <a:p>
            <a:r>
              <a:rPr lang="cs-CZ" dirty="0" err="1"/>
              <a:t>Fig</a:t>
            </a:r>
            <a:r>
              <a:rPr lang="cs-CZ" dirty="0"/>
              <a:t>. 1. </a:t>
            </a:r>
            <a:r>
              <a:rPr lang="cs-CZ" dirty="0" err="1"/>
              <a:t>Tectonicmap</a:t>
            </a:r>
            <a:r>
              <a:rPr lang="cs-CZ" dirty="0"/>
              <a:t> </a:t>
            </a:r>
            <a:r>
              <a:rPr lang="cs-CZ" dirty="0" err="1"/>
              <a:t>of</a:t>
            </a:r>
            <a:r>
              <a:rPr lang="cs-CZ" dirty="0"/>
              <a:t> </a:t>
            </a:r>
            <a:r>
              <a:rPr lang="cs-CZ" dirty="0" err="1"/>
              <a:t>the</a:t>
            </a:r>
            <a:r>
              <a:rPr lang="cs-CZ" dirty="0"/>
              <a:t> </a:t>
            </a:r>
            <a:r>
              <a:rPr lang="cs-CZ" dirty="0" err="1"/>
              <a:t>Appalachian-Variscan-Caledonian</a:t>
            </a:r>
            <a:r>
              <a:rPr lang="cs-CZ" dirty="0"/>
              <a:t> </a:t>
            </a:r>
            <a:r>
              <a:rPr lang="cs-CZ" dirty="0" err="1"/>
              <a:t>orogen</a:t>
            </a:r>
            <a:r>
              <a:rPr lang="cs-CZ" dirty="0"/>
              <a:t>. </a:t>
            </a:r>
            <a:r>
              <a:rPr lang="cs-CZ" dirty="0" err="1"/>
              <a:t>Tectonicmap</a:t>
            </a:r>
            <a:r>
              <a:rPr lang="cs-CZ" dirty="0"/>
              <a:t> </a:t>
            </a:r>
            <a:r>
              <a:rPr lang="cs-CZ" dirty="0" err="1"/>
              <a:t>showing</a:t>
            </a:r>
            <a:r>
              <a:rPr lang="cs-CZ" dirty="0"/>
              <a:t> </a:t>
            </a:r>
            <a:r>
              <a:rPr lang="cs-CZ" dirty="0" err="1"/>
              <a:t>the</a:t>
            </a:r>
            <a:r>
              <a:rPr lang="cs-CZ" dirty="0"/>
              <a:t> </a:t>
            </a:r>
            <a:r>
              <a:rPr lang="cs-CZ" dirty="0" err="1"/>
              <a:t>distribution</a:t>
            </a:r>
            <a:r>
              <a:rPr lang="cs-CZ" dirty="0"/>
              <a:t> </a:t>
            </a:r>
            <a:r>
              <a:rPr lang="cs-CZ" dirty="0" err="1"/>
              <a:t>of</a:t>
            </a:r>
            <a:r>
              <a:rPr lang="cs-CZ" dirty="0"/>
              <a:t> </a:t>
            </a:r>
            <a:r>
              <a:rPr lang="cs-CZ" dirty="0" err="1"/>
              <a:t>the</a:t>
            </a:r>
            <a:r>
              <a:rPr lang="cs-CZ" dirty="0"/>
              <a:t> </a:t>
            </a:r>
            <a:r>
              <a:rPr lang="cs-CZ" dirty="0" err="1"/>
              <a:t>Appalachian</a:t>
            </a:r>
            <a:r>
              <a:rPr lang="cs-CZ" dirty="0"/>
              <a:t>, </a:t>
            </a:r>
            <a:r>
              <a:rPr lang="cs-CZ" dirty="0" err="1"/>
              <a:t>Variscan</a:t>
            </a:r>
            <a:r>
              <a:rPr lang="cs-CZ" dirty="0"/>
              <a:t> and </a:t>
            </a:r>
            <a:r>
              <a:rPr lang="cs-CZ" dirty="0" err="1"/>
              <a:t>Caledonian</a:t>
            </a:r>
            <a:r>
              <a:rPr lang="cs-CZ" dirty="0"/>
              <a:t> </a:t>
            </a:r>
            <a:r>
              <a:rPr lang="cs-CZ" dirty="0" err="1"/>
              <a:t>belts</a:t>
            </a:r>
            <a:r>
              <a:rPr lang="cs-CZ" dirty="0"/>
              <a:t> </a:t>
            </a:r>
            <a:r>
              <a:rPr lang="cs-CZ" dirty="0" err="1"/>
              <a:t>at</a:t>
            </a:r>
            <a:r>
              <a:rPr lang="cs-CZ" dirty="0"/>
              <a:t> </a:t>
            </a:r>
            <a:r>
              <a:rPr lang="cs-CZ" dirty="0" err="1"/>
              <a:t>the</a:t>
            </a:r>
            <a:r>
              <a:rPr lang="cs-CZ" dirty="0"/>
              <a:t> end </a:t>
            </a:r>
            <a:r>
              <a:rPr lang="cs-CZ" dirty="0" err="1"/>
              <a:t>of</a:t>
            </a:r>
            <a:r>
              <a:rPr lang="cs-CZ" dirty="0"/>
              <a:t> </a:t>
            </a:r>
            <a:r>
              <a:rPr lang="cs-CZ" dirty="0" err="1"/>
              <a:t>the</a:t>
            </a:r>
            <a:r>
              <a:rPr lang="cs-CZ" dirty="0"/>
              <a:t> </a:t>
            </a:r>
            <a:r>
              <a:rPr lang="cs-CZ" dirty="0" err="1"/>
              <a:t>Paleozoic</a:t>
            </a:r>
            <a:r>
              <a:rPr lang="cs-CZ" dirty="0"/>
              <a:t>.</a:t>
            </a:r>
          </a:p>
          <a:p>
            <a:r>
              <a:rPr lang="cs-CZ" dirty="0" err="1"/>
              <a:t>Shown</a:t>
            </a:r>
            <a:r>
              <a:rPr lang="cs-CZ" dirty="0"/>
              <a:t> are </a:t>
            </a:r>
            <a:r>
              <a:rPr lang="cs-CZ" dirty="0" err="1"/>
              <a:t>themajor</a:t>
            </a:r>
            <a:r>
              <a:rPr lang="cs-CZ" dirty="0"/>
              <a:t> </a:t>
            </a:r>
            <a:r>
              <a:rPr lang="cs-CZ" dirty="0" err="1"/>
              <a:t>cratonic</a:t>
            </a:r>
            <a:r>
              <a:rPr lang="cs-CZ" dirty="0"/>
              <a:t> </a:t>
            </a:r>
            <a:r>
              <a:rPr lang="cs-CZ" dirty="0" err="1"/>
              <a:t>andmicrocontinental</a:t>
            </a:r>
            <a:r>
              <a:rPr lang="cs-CZ" dirty="0"/>
              <a:t> </a:t>
            </a:r>
            <a:r>
              <a:rPr lang="cs-CZ" dirty="0" err="1"/>
              <a:t>components</a:t>
            </a:r>
            <a:r>
              <a:rPr lang="cs-CZ" dirty="0"/>
              <a:t> </a:t>
            </a:r>
            <a:r>
              <a:rPr lang="cs-CZ" dirty="0" err="1"/>
              <a:t>within</a:t>
            </a:r>
            <a:r>
              <a:rPr lang="cs-CZ" dirty="0"/>
              <a:t> </a:t>
            </a:r>
            <a:r>
              <a:rPr lang="cs-CZ" dirty="0" err="1"/>
              <a:t>the</a:t>
            </a:r>
            <a:r>
              <a:rPr lang="cs-CZ" dirty="0"/>
              <a:t> </a:t>
            </a:r>
            <a:r>
              <a:rPr lang="cs-CZ" dirty="0" err="1"/>
              <a:t>orogenic</a:t>
            </a:r>
            <a:r>
              <a:rPr lang="cs-CZ" dirty="0"/>
              <a:t> </a:t>
            </a:r>
            <a:r>
              <a:rPr lang="cs-CZ" dirty="0" err="1"/>
              <a:t>belts</a:t>
            </a:r>
            <a:r>
              <a:rPr lang="cs-CZ" dirty="0"/>
              <a:t> </a:t>
            </a:r>
            <a:r>
              <a:rPr lang="cs-CZ" dirty="0" err="1"/>
              <a:t>including</a:t>
            </a:r>
            <a:r>
              <a:rPr lang="cs-CZ" dirty="0"/>
              <a:t> </a:t>
            </a:r>
            <a:r>
              <a:rPr lang="cs-CZ" dirty="0" err="1"/>
              <a:t>Iberia</a:t>
            </a:r>
            <a:r>
              <a:rPr lang="cs-CZ" dirty="0"/>
              <a:t> (IB), </a:t>
            </a:r>
            <a:r>
              <a:rPr lang="cs-CZ" dirty="0" err="1"/>
              <a:t>Amorican</a:t>
            </a:r>
            <a:r>
              <a:rPr lang="cs-CZ" dirty="0"/>
              <a:t> </a:t>
            </a:r>
            <a:r>
              <a:rPr lang="cs-CZ" dirty="0" err="1"/>
              <a:t>Massif</a:t>
            </a:r>
            <a:r>
              <a:rPr lang="cs-CZ" dirty="0"/>
              <a:t> (AM), </a:t>
            </a:r>
            <a:r>
              <a:rPr lang="cs-CZ" dirty="0" err="1"/>
              <a:t>Massif</a:t>
            </a:r>
            <a:r>
              <a:rPr lang="cs-CZ" dirty="0"/>
              <a:t> </a:t>
            </a:r>
            <a:r>
              <a:rPr lang="cs-CZ" dirty="0" err="1"/>
              <a:t>Centrale</a:t>
            </a:r>
            <a:r>
              <a:rPr lang="cs-CZ" dirty="0"/>
              <a:t> (MC), Bohemian </a:t>
            </a:r>
            <a:r>
              <a:rPr lang="cs-CZ" dirty="0" err="1"/>
              <a:t>Massif</a:t>
            </a:r>
            <a:r>
              <a:rPr lang="cs-CZ" dirty="0"/>
              <a:t> (BO) and</a:t>
            </a:r>
          </a:p>
          <a:p>
            <a:r>
              <a:rPr lang="cs-CZ" dirty="0" err="1"/>
              <a:t>theWest</a:t>
            </a:r>
            <a:r>
              <a:rPr lang="cs-CZ" dirty="0"/>
              <a:t> </a:t>
            </a:r>
            <a:r>
              <a:rPr lang="cs-CZ" dirty="0" err="1"/>
              <a:t>African</a:t>
            </a:r>
            <a:r>
              <a:rPr lang="cs-CZ" dirty="0"/>
              <a:t> </a:t>
            </a:r>
            <a:r>
              <a:rPr lang="cs-CZ" dirty="0" err="1"/>
              <a:t>Craton</a:t>
            </a:r>
            <a:r>
              <a:rPr lang="cs-CZ" dirty="0"/>
              <a:t> (WAC). </a:t>
            </a:r>
            <a:r>
              <a:rPr lang="cs-CZ" dirty="0" err="1"/>
              <a:t>This</a:t>
            </a:r>
            <a:r>
              <a:rPr lang="cs-CZ" dirty="0"/>
              <a:t> </a:t>
            </a:r>
            <a:r>
              <a:rPr lang="cs-CZ" dirty="0" err="1"/>
              <a:t>represents</a:t>
            </a:r>
            <a:r>
              <a:rPr lang="cs-CZ" dirty="0"/>
              <a:t> </a:t>
            </a:r>
            <a:r>
              <a:rPr lang="cs-CZ" dirty="0" err="1"/>
              <a:t>the</a:t>
            </a:r>
            <a:r>
              <a:rPr lang="cs-CZ" dirty="0"/>
              <a:t> </a:t>
            </a:r>
            <a:r>
              <a:rPr lang="cs-CZ" dirty="0" err="1"/>
              <a:t>approximate</a:t>
            </a:r>
            <a:r>
              <a:rPr lang="cs-CZ" dirty="0"/>
              <a:t> </a:t>
            </a:r>
            <a:r>
              <a:rPr lang="cs-CZ" dirty="0" err="1"/>
              <a:t>configuration</a:t>
            </a:r>
            <a:r>
              <a:rPr lang="cs-CZ" dirty="0"/>
              <a:t> </a:t>
            </a:r>
            <a:r>
              <a:rPr lang="cs-CZ" dirty="0" err="1"/>
              <a:t>of</a:t>
            </a:r>
            <a:r>
              <a:rPr lang="cs-CZ" dirty="0"/>
              <a:t> Pangea </a:t>
            </a:r>
            <a:r>
              <a:rPr lang="cs-CZ" dirty="0" err="1"/>
              <a:t>following</a:t>
            </a:r>
            <a:r>
              <a:rPr lang="cs-CZ" dirty="0"/>
              <a:t> </a:t>
            </a:r>
            <a:r>
              <a:rPr lang="cs-CZ" dirty="0" err="1"/>
              <a:t>late</a:t>
            </a:r>
            <a:r>
              <a:rPr lang="cs-CZ" dirty="0"/>
              <a:t> </a:t>
            </a:r>
            <a:r>
              <a:rPr lang="cs-CZ" dirty="0" err="1"/>
              <a:t>Paleozoic</a:t>
            </a:r>
            <a:r>
              <a:rPr lang="cs-CZ" dirty="0"/>
              <a:t> </a:t>
            </a:r>
            <a:r>
              <a:rPr lang="cs-CZ" dirty="0" err="1"/>
              <a:t>convergence</a:t>
            </a:r>
            <a:r>
              <a:rPr lang="cs-CZ" dirty="0"/>
              <a:t> </a:t>
            </a:r>
            <a:r>
              <a:rPr lang="cs-CZ" dirty="0" err="1"/>
              <a:t>between</a:t>
            </a:r>
            <a:r>
              <a:rPr lang="cs-CZ" dirty="0"/>
              <a:t> </a:t>
            </a:r>
            <a:r>
              <a:rPr lang="cs-CZ" dirty="0" err="1"/>
              <a:t>Laurentia</a:t>
            </a:r>
            <a:r>
              <a:rPr lang="cs-CZ" dirty="0"/>
              <a:t> and </a:t>
            </a:r>
            <a:r>
              <a:rPr lang="cs-CZ" dirty="0" err="1"/>
              <a:t>Gondwana</a:t>
            </a:r>
            <a:r>
              <a:rPr lang="cs-CZ" dirty="0"/>
              <a:t>.</a:t>
            </a:r>
          </a:p>
          <a:p>
            <a:r>
              <a:rPr lang="cs-CZ" dirty="0" err="1"/>
              <a:t>The</a:t>
            </a:r>
            <a:r>
              <a:rPr lang="cs-CZ" dirty="0"/>
              <a:t> </a:t>
            </a:r>
            <a:r>
              <a:rPr lang="cs-CZ" dirty="0" err="1"/>
              <a:t>figure</a:t>
            </a:r>
            <a:r>
              <a:rPr lang="cs-CZ" dirty="0"/>
              <a:t> </a:t>
            </a:r>
            <a:r>
              <a:rPr lang="cs-CZ" dirty="0" err="1"/>
              <a:t>is</a:t>
            </a:r>
            <a:r>
              <a:rPr lang="cs-CZ" dirty="0"/>
              <a:t> </a:t>
            </a:r>
            <a:r>
              <a:rPr lang="cs-CZ" dirty="0" err="1"/>
              <a:t>modified</a:t>
            </a:r>
            <a:r>
              <a:rPr lang="cs-CZ" dirty="0"/>
              <a:t> </a:t>
            </a:r>
            <a:r>
              <a:rPr lang="cs-CZ" dirty="0" err="1"/>
              <a:t>from</a:t>
            </a:r>
            <a:r>
              <a:rPr lang="cs-CZ" dirty="0"/>
              <a:t> </a:t>
            </a:r>
            <a:r>
              <a:rPr lang="cs-CZ" dirty="0" err="1"/>
              <a:t>Hibbard</a:t>
            </a:r>
            <a:r>
              <a:rPr lang="cs-CZ" dirty="0"/>
              <a:t> et al. (2007), </a:t>
            </a:r>
            <a:r>
              <a:rPr lang="cs-CZ" dirty="0" err="1"/>
              <a:t>Barreiro</a:t>
            </a:r>
            <a:r>
              <a:rPr lang="cs-CZ" dirty="0"/>
              <a:t> et al. (2007), </a:t>
            </a:r>
            <a:r>
              <a:rPr lang="cs-CZ" dirty="0" err="1"/>
              <a:t>Keppie</a:t>
            </a:r>
            <a:r>
              <a:rPr lang="cs-CZ" dirty="0"/>
              <a:t> et al. (2008) and </a:t>
            </a:r>
            <a:r>
              <a:rPr lang="cs-CZ" dirty="0" err="1"/>
              <a:t>Pollock</a:t>
            </a:r>
            <a:r>
              <a:rPr lang="cs-CZ" dirty="0"/>
              <a:t> et al. (2011).</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2623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915816" y="1916832"/>
            <a:ext cx="3000950" cy="584775"/>
          </a:xfrm>
          <a:prstGeom prst="rect">
            <a:avLst/>
          </a:prstGeom>
          <a:noFill/>
        </p:spPr>
        <p:txBody>
          <a:bodyPr wrap="none" rtlCol="0">
            <a:spAutoFit/>
          </a:bodyPr>
          <a:lstStyle/>
          <a:p>
            <a:r>
              <a:rPr lang="cs-CZ" sz="3200" b="1" dirty="0"/>
              <a:t>Severní </a:t>
            </a:r>
            <a:r>
              <a:rPr lang="cs-CZ" sz="3200" b="1" dirty="0" err="1"/>
              <a:t>Apalače</a:t>
            </a:r>
            <a:endParaRPr lang="cs-CZ" sz="3200" b="1" dirty="0"/>
          </a:p>
        </p:txBody>
      </p:sp>
    </p:spTree>
    <p:extLst>
      <p:ext uri="{BB962C8B-B14F-4D97-AF65-F5344CB8AC3E}">
        <p14:creationId xmlns:p14="http://schemas.microsoft.com/office/powerpoint/2010/main" val="628540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327524" y="116632"/>
            <a:ext cx="8382000" cy="186204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600" b="1" dirty="0" err="1">
                <a:latin typeface="Arial" panose="020B0604020202020204" pitchFamily="34" charset="0"/>
                <a:cs typeface="Arial" panose="020B0604020202020204" pitchFamily="34" charset="0"/>
              </a:rPr>
              <a:t>Terán</a:t>
            </a:r>
            <a:r>
              <a:rPr lang="cs-CZ" altLang="cs-CZ" sz="1600" b="1" dirty="0">
                <a:latin typeface="Arial" panose="020B0604020202020204" pitchFamily="34" charset="0"/>
                <a:cs typeface="Arial" panose="020B0604020202020204" pitchFamily="34" charset="0"/>
              </a:rPr>
              <a:t> </a:t>
            </a:r>
            <a:r>
              <a:rPr lang="cs-CZ" altLang="cs-CZ" sz="1600" b="1" dirty="0" err="1">
                <a:latin typeface="Arial" panose="020B0604020202020204" pitchFamily="34" charset="0"/>
                <a:cs typeface="Arial" panose="020B0604020202020204" pitchFamily="34" charset="0"/>
              </a:rPr>
              <a:t>Humber</a:t>
            </a:r>
            <a:r>
              <a:rPr lang="cs-CZ" altLang="cs-CZ" sz="1600" b="1" dirty="0">
                <a:latin typeface="Arial" panose="020B0604020202020204" pitchFamily="34" charset="0"/>
                <a:cs typeface="Arial" panose="020B0604020202020204" pitchFamily="34" charset="0"/>
              </a:rPr>
              <a:t> – </a:t>
            </a:r>
            <a:r>
              <a:rPr lang="cs-CZ" altLang="cs-CZ" sz="1600" b="1" dirty="0" err="1">
                <a:latin typeface="Arial" panose="020B0604020202020204" pitchFamily="34" charset="0"/>
                <a:cs typeface="Arial" panose="020B0604020202020204" pitchFamily="34" charset="0"/>
              </a:rPr>
              <a:t>terán</a:t>
            </a:r>
            <a:r>
              <a:rPr lang="cs-CZ" altLang="cs-CZ" sz="1600" b="1" dirty="0">
                <a:latin typeface="Arial" panose="020B0604020202020204" pitchFamily="34" charset="0"/>
                <a:cs typeface="Arial" panose="020B0604020202020204" pitchFamily="34" charset="0"/>
              </a:rPr>
              <a:t> skupiny I</a:t>
            </a:r>
            <a:endParaRPr lang="cs-CZ" altLang="cs-CZ" sz="1600" dirty="0">
              <a:cs typeface="Times New Roman" panose="02020603050405020304" pitchFamily="18" charset="0"/>
            </a:endParaRPr>
          </a:p>
          <a:p>
            <a:pPr>
              <a:spcBef>
                <a:spcPct val="50000"/>
              </a:spcBef>
              <a:buFontTx/>
              <a:buNone/>
            </a:pPr>
            <a:r>
              <a:rPr lang="cs-CZ" altLang="cs-CZ" sz="1800" dirty="0">
                <a:latin typeface="Arial" panose="020B0604020202020204" pitchFamily="34" charset="0"/>
                <a:cs typeface="Arial" panose="020B0604020202020204" pitchFamily="34" charset="0"/>
              </a:rPr>
              <a:t>Tektonicky modifikovaný okraj </a:t>
            </a:r>
            <a:r>
              <a:rPr lang="cs-CZ" altLang="cs-CZ" sz="1800" dirty="0" err="1">
                <a:latin typeface="Arial" panose="020B0604020202020204" pitchFamily="34" charset="0"/>
                <a:cs typeface="Arial" panose="020B0604020202020204" pitchFamily="34" charset="0"/>
              </a:rPr>
              <a:t>Laurentie</a:t>
            </a:r>
            <a:r>
              <a:rPr lang="cs-CZ" altLang="cs-CZ" sz="1800" dirty="0">
                <a:latin typeface="Arial" panose="020B0604020202020204" pitchFamily="34" charset="0"/>
                <a:cs typeface="Arial" panose="020B0604020202020204" pitchFamily="34" charset="0"/>
              </a:rPr>
              <a:t>. Tento </a:t>
            </a:r>
            <a:r>
              <a:rPr lang="cs-CZ" altLang="cs-CZ" sz="1800" dirty="0" err="1">
                <a:latin typeface="Arial" panose="020B0604020202020204" pitchFamily="34" charset="0"/>
                <a:cs typeface="Arial" panose="020B0604020202020204" pitchFamily="34" charset="0"/>
              </a:rPr>
              <a:t>terán</a:t>
            </a:r>
            <a:r>
              <a:rPr lang="cs-CZ" altLang="cs-CZ" sz="1800" dirty="0">
                <a:latin typeface="Arial" panose="020B0604020202020204" pitchFamily="34" charset="0"/>
                <a:cs typeface="Arial" panose="020B0604020202020204" pitchFamily="34" charset="0"/>
              </a:rPr>
              <a:t> zahrnuje </a:t>
            </a:r>
            <a:r>
              <a:rPr lang="cs-CZ" altLang="cs-CZ" sz="1800" b="1" dirty="0" err="1">
                <a:latin typeface="Arial" panose="020B0604020202020204" pitchFamily="34" charset="0"/>
                <a:cs typeface="Arial" panose="020B0604020202020204" pitchFamily="34" charset="0"/>
              </a:rPr>
              <a:t>miogeosynklinálu</a:t>
            </a:r>
            <a:r>
              <a:rPr lang="cs-CZ" altLang="cs-CZ" sz="1800" dirty="0">
                <a:latin typeface="Arial" panose="020B0604020202020204" pitchFamily="34" charset="0"/>
                <a:cs typeface="Arial" panose="020B0604020202020204" pitchFamily="34" charset="0"/>
              </a:rPr>
              <a:t> situovanou na laurentinském pasivním kontinentálním okraji. Táhne se od SZ Newfoundlandu do zóny </a:t>
            </a:r>
            <a:r>
              <a:rPr lang="cs-CZ" altLang="cs-CZ" sz="1800" b="1" dirty="0" err="1">
                <a:latin typeface="Arial" panose="020B0604020202020204" pitchFamily="34" charset="0"/>
                <a:cs typeface="Arial" panose="020B0604020202020204" pitchFamily="34" charset="0"/>
              </a:rPr>
              <a:t>Valley</a:t>
            </a:r>
            <a:r>
              <a:rPr lang="cs-CZ" altLang="cs-CZ" sz="1800" b="1" dirty="0">
                <a:latin typeface="Arial" panose="020B0604020202020204" pitchFamily="34" charset="0"/>
                <a:cs typeface="Arial" panose="020B0604020202020204" pitchFamily="34" charset="0"/>
              </a:rPr>
              <a:t> a</a:t>
            </a:r>
            <a:r>
              <a:rPr lang="cs-CZ" altLang="cs-CZ" sz="1800" b="1" dirty="0">
                <a:latin typeface="Arial" panose="020B0604020202020204" pitchFamily="34" charset="0"/>
              </a:rPr>
              <a:t>nd</a:t>
            </a:r>
            <a:r>
              <a:rPr lang="cs-CZ" altLang="cs-CZ" sz="1800" b="1" dirty="0">
                <a:latin typeface="Arial" panose="020B0604020202020204" pitchFamily="34" charset="0"/>
                <a:cs typeface="Arial" panose="020B0604020202020204" pitchFamily="34" charset="0"/>
              </a:rPr>
              <a:t> </a:t>
            </a:r>
            <a:r>
              <a:rPr lang="cs-CZ" altLang="cs-CZ" sz="1800" b="1" dirty="0" err="1">
                <a:latin typeface="Arial" panose="020B0604020202020204" pitchFamily="34" charset="0"/>
                <a:cs typeface="Arial" panose="020B0604020202020204" pitchFamily="34" charset="0"/>
              </a:rPr>
              <a:t>Ridge</a:t>
            </a:r>
            <a:r>
              <a:rPr lang="cs-CZ" altLang="cs-CZ" sz="1800" b="1" dirty="0">
                <a:latin typeface="Arial" panose="020B0604020202020204" pitchFamily="34" charset="0"/>
              </a:rPr>
              <a:t> a Blue </a:t>
            </a:r>
            <a:r>
              <a:rPr lang="cs-CZ" altLang="cs-CZ" sz="1800" b="1" dirty="0" err="1">
                <a:latin typeface="Arial" panose="020B0604020202020204" pitchFamily="34" charset="0"/>
              </a:rPr>
              <a:t>Ridge</a:t>
            </a:r>
            <a:r>
              <a:rPr lang="cs-CZ" altLang="cs-CZ" sz="1800" b="1" dirty="0">
                <a:latin typeface="Arial" panose="020B0604020202020204" pitchFamily="34" charset="0"/>
                <a:cs typeface="Arial" panose="020B0604020202020204" pitchFamily="34" charset="0"/>
              </a:rPr>
              <a:t> na jihu</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Basement</a:t>
            </a:r>
            <a:r>
              <a:rPr lang="cs-CZ" altLang="cs-CZ" sz="1800" dirty="0">
                <a:latin typeface="Arial" panose="020B0604020202020204" pitchFamily="34" charset="0"/>
                <a:cs typeface="Arial" panose="020B0604020202020204" pitchFamily="34" charset="0"/>
              </a:rPr>
              <a:t> se skládá z </a:t>
            </a:r>
            <a:r>
              <a:rPr lang="cs-CZ" altLang="cs-CZ" sz="1800" b="1" dirty="0" err="1">
                <a:latin typeface="Arial" panose="020B0604020202020204" pitchFamily="34" charset="0"/>
                <a:cs typeface="Arial" panose="020B0604020202020204" pitchFamily="34" charset="0"/>
              </a:rPr>
              <a:t>grenvilských</a:t>
            </a:r>
            <a:r>
              <a:rPr lang="cs-CZ" altLang="cs-CZ" sz="1800" dirty="0">
                <a:latin typeface="Arial" panose="020B0604020202020204" pitchFamily="34" charset="0"/>
                <a:cs typeface="Arial" panose="020B0604020202020204" pitchFamily="34" charset="0"/>
              </a:rPr>
              <a:t> rul (1,0Ma) na kterých spočívají klastické a karbonátové  riftové </a:t>
            </a:r>
            <a:r>
              <a:rPr lang="cs-CZ" altLang="cs-CZ" sz="1800" b="1" dirty="0">
                <a:latin typeface="Arial" panose="020B0604020202020204" pitchFamily="34" charset="0"/>
                <a:cs typeface="Arial" panose="020B0604020202020204" pitchFamily="34" charset="0"/>
              </a:rPr>
              <a:t>sedimenty</a:t>
            </a:r>
            <a:r>
              <a:rPr lang="cs-CZ" altLang="cs-CZ" sz="1800" dirty="0">
                <a:latin typeface="Arial" panose="020B0604020202020204" pitchFamily="34" charset="0"/>
                <a:cs typeface="Arial" panose="020B0604020202020204" pitchFamily="34" charset="0"/>
              </a:rPr>
              <a:t>  kambria až spodního ordoviku</a:t>
            </a:r>
            <a:r>
              <a:rPr lang="cs-CZ" altLang="cs-CZ" sz="1600" dirty="0">
                <a:latin typeface="Arial" panose="020B0604020202020204" pitchFamily="34" charset="0"/>
                <a:cs typeface="Arial" panose="020B0604020202020204" pitchFamily="34" charset="0"/>
              </a:rPr>
              <a:t>.</a:t>
            </a:r>
          </a:p>
        </p:txBody>
      </p:sp>
      <p:pic>
        <p:nvPicPr>
          <p:cNvPr id="2" name="Obrázek 1"/>
          <p:cNvPicPr>
            <a:picLocks noChangeAspect="1"/>
          </p:cNvPicPr>
          <p:nvPr/>
        </p:nvPicPr>
        <p:blipFill>
          <a:blip r:embed="rId4"/>
          <a:stretch>
            <a:fillRect/>
          </a:stretch>
        </p:blipFill>
        <p:spPr>
          <a:xfrm>
            <a:off x="1547664" y="2420888"/>
            <a:ext cx="6596201" cy="4370405"/>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A5D5576-F37C-D561-544F-684D5B90B5E1}"/>
              </a:ext>
            </a:extLst>
          </p:cNvPr>
          <p:cNvPicPr>
            <a:picLocks noChangeAspect="1"/>
          </p:cNvPicPr>
          <p:nvPr/>
        </p:nvPicPr>
        <p:blipFill>
          <a:blip r:embed="rId2"/>
          <a:stretch>
            <a:fillRect/>
          </a:stretch>
        </p:blipFill>
        <p:spPr>
          <a:xfrm>
            <a:off x="395536" y="94784"/>
            <a:ext cx="4324954" cy="6668431"/>
          </a:xfrm>
          <a:prstGeom prst="rect">
            <a:avLst/>
          </a:prstGeom>
        </p:spPr>
      </p:pic>
      <p:sp>
        <p:nvSpPr>
          <p:cNvPr id="6" name="TextovéPole 5">
            <a:extLst>
              <a:ext uri="{FF2B5EF4-FFF2-40B4-BE49-F238E27FC236}">
                <a16:creationId xmlns:a16="http://schemas.microsoft.com/office/drawing/2014/main" id="{0A031483-BE5A-831B-94FC-8934034BCB46}"/>
              </a:ext>
            </a:extLst>
          </p:cNvPr>
          <p:cNvSpPr txBox="1"/>
          <p:nvPr/>
        </p:nvSpPr>
        <p:spPr>
          <a:xfrm>
            <a:off x="4720490" y="72626"/>
            <a:ext cx="4572000" cy="6340197"/>
          </a:xfrm>
          <a:prstGeom prst="rect">
            <a:avLst/>
          </a:prstGeom>
          <a:noFill/>
        </p:spPr>
        <p:txBody>
          <a:bodyPr wrap="square">
            <a:spAutoFit/>
          </a:bodyPr>
          <a:lstStyle/>
          <a:p>
            <a:r>
              <a:rPr lang="cs-CZ" dirty="0" err="1"/>
              <a:t>Figure</a:t>
            </a:r>
            <a:r>
              <a:rPr lang="cs-CZ" dirty="0"/>
              <a:t> 1. (A) </a:t>
            </a:r>
            <a:r>
              <a:rPr lang="cs-CZ" dirty="0" err="1"/>
              <a:t>Simplified</a:t>
            </a:r>
            <a:r>
              <a:rPr lang="cs-CZ" dirty="0"/>
              <a:t> map </a:t>
            </a:r>
            <a:r>
              <a:rPr lang="cs-CZ" dirty="0" err="1"/>
              <a:t>of</a:t>
            </a:r>
            <a:r>
              <a:rPr lang="cs-CZ" dirty="0"/>
              <a:t> </a:t>
            </a:r>
            <a:r>
              <a:rPr lang="cs-CZ" dirty="0" err="1"/>
              <a:t>the</a:t>
            </a:r>
            <a:r>
              <a:rPr lang="cs-CZ" dirty="0"/>
              <a:t> </a:t>
            </a:r>
            <a:r>
              <a:rPr lang="cs-CZ" dirty="0" err="1"/>
              <a:t>northern</a:t>
            </a:r>
            <a:r>
              <a:rPr lang="cs-CZ" dirty="0"/>
              <a:t> </a:t>
            </a:r>
            <a:r>
              <a:rPr lang="cs-CZ" dirty="0" err="1"/>
              <a:t>Appalachian</a:t>
            </a:r>
            <a:r>
              <a:rPr lang="cs-CZ" dirty="0"/>
              <a:t> </a:t>
            </a:r>
            <a:r>
              <a:rPr lang="cs-CZ" dirty="0" err="1"/>
              <a:t>orogen</a:t>
            </a:r>
            <a:r>
              <a:rPr lang="cs-CZ" dirty="0"/>
              <a:t> </a:t>
            </a:r>
            <a:r>
              <a:rPr lang="cs-CZ" dirty="0" err="1"/>
              <a:t>modified</a:t>
            </a:r>
            <a:r>
              <a:rPr lang="cs-CZ" dirty="0"/>
              <a:t> </a:t>
            </a:r>
            <a:r>
              <a:rPr lang="cs-CZ" dirty="0" err="1"/>
              <a:t>from</a:t>
            </a:r>
            <a:r>
              <a:rPr lang="cs-CZ" dirty="0"/>
              <a:t> </a:t>
            </a:r>
            <a:r>
              <a:rPr lang="cs-CZ" dirty="0" err="1"/>
              <a:t>Hibbard</a:t>
            </a:r>
            <a:r>
              <a:rPr lang="cs-CZ" dirty="0"/>
              <a:t> et al. (2006). </a:t>
            </a:r>
            <a:r>
              <a:rPr lang="cs-CZ" dirty="0" err="1"/>
              <a:t>Humber</a:t>
            </a:r>
            <a:r>
              <a:rPr lang="cs-CZ" dirty="0"/>
              <a:t> </a:t>
            </a:r>
            <a:r>
              <a:rPr lang="cs-CZ" dirty="0" err="1"/>
              <a:t>margin</a:t>
            </a:r>
            <a:r>
              <a:rPr lang="cs-CZ" dirty="0"/>
              <a:t> </a:t>
            </a:r>
            <a:r>
              <a:rPr lang="cs-CZ" dirty="0" err="1"/>
              <a:t>rocks</a:t>
            </a:r>
            <a:r>
              <a:rPr lang="cs-CZ" dirty="0"/>
              <a:t> </a:t>
            </a:r>
            <a:r>
              <a:rPr lang="cs-CZ" dirty="0" err="1"/>
              <a:t>include</a:t>
            </a:r>
            <a:r>
              <a:rPr lang="cs-CZ" dirty="0"/>
              <a:t> </a:t>
            </a:r>
            <a:r>
              <a:rPr lang="cs-CZ" dirty="0" err="1"/>
              <a:t>autochthonous</a:t>
            </a:r>
            <a:r>
              <a:rPr lang="cs-CZ" dirty="0"/>
              <a:t> and </a:t>
            </a:r>
            <a:r>
              <a:rPr lang="cs-CZ" dirty="0" err="1"/>
              <a:t>allochthonous</a:t>
            </a:r>
            <a:r>
              <a:rPr lang="cs-CZ" dirty="0"/>
              <a:t> </a:t>
            </a:r>
            <a:r>
              <a:rPr lang="cs-CZ" dirty="0" err="1"/>
              <a:t>continental</a:t>
            </a:r>
            <a:r>
              <a:rPr lang="cs-CZ" dirty="0"/>
              <a:t> </a:t>
            </a:r>
            <a:r>
              <a:rPr lang="cs-CZ" dirty="0" err="1"/>
              <a:t>margin</a:t>
            </a:r>
            <a:r>
              <a:rPr lang="cs-CZ" dirty="0"/>
              <a:t> </a:t>
            </a:r>
            <a:r>
              <a:rPr lang="cs-CZ" dirty="0" err="1"/>
              <a:t>units</a:t>
            </a:r>
            <a:r>
              <a:rPr lang="cs-CZ" dirty="0"/>
              <a:t> </a:t>
            </a:r>
            <a:r>
              <a:rPr lang="cs-CZ" dirty="0" err="1"/>
              <a:t>exposed</a:t>
            </a:r>
            <a:r>
              <a:rPr lang="cs-CZ" dirty="0"/>
              <a:t> in </a:t>
            </a:r>
            <a:r>
              <a:rPr lang="cs-CZ" dirty="0" err="1"/>
              <a:t>the</a:t>
            </a:r>
            <a:r>
              <a:rPr lang="cs-CZ" dirty="0"/>
              <a:t> </a:t>
            </a:r>
            <a:r>
              <a:rPr lang="cs-CZ" dirty="0" err="1"/>
              <a:t>westernmost</a:t>
            </a:r>
            <a:r>
              <a:rPr lang="cs-CZ" dirty="0"/>
              <a:t> </a:t>
            </a:r>
            <a:r>
              <a:rPr lang="cs-CZ" dirty="0" err="1"/>
              <a:t>Appalachians</a:t>
            </a:r>
            <a:r>
              <a:rPr lang="cs-CZ" dirty="0"/>
              <a:t>. CA - </a:t>
            </a:r>
            <a:r>
              <a:rPr lang="cs-CZ" dirty="0" err="1"/>
              <a:t>Canada</a:t>
            </a:r>
            <a:r>
              <a:rPr lang="cs-CZ" dirty="0"/>
              <a:t>; CBI - Cape Breton Island; PEI - Prince Edward Island; U.S.A. - United </a:t>
            </a:r>
            <a:r>
              <a:rPr lang="cs-CZ" dirty="0" err="1"/>
              <a:t>States</a:t>
            </a:r>
            <a:r>
              <a:rPr lang="cs-CZ" dirty="0"/>
              <a:t> </a:t>
            </a:r>
            <a:r>
              <a:rPr lang="cs-CZ" dirty="0" err="1"/>
              <a:t>of</a:t>
            </a:r>
            <a:r>
              <a:rPr lang="cs-CZ" dirty="0"/>
              <a:t> America. (B) </a:t>
            </a:r>
            <a:r>
              <a:rPr lang="cs-CZ" dirty="0" err="1"/>
              <a:t>Interpreted</a:t>
            </a:r>
            <a:r>
              <a:rPr lang="cs-CZ" dirty="0"/>
              <a:t> </a:t>
            </a:r>
            <a:r>
              <a:rPr lang="cs-CZ" dirty="0" err="1"/>
              <a:t>continental</a:t>
            </a:r>
            <a:r>
              <a:rPr lang="cs-CZ" dirty="0"/>
              <a:t> </a:t>
            </a:r>
            <a:r>
              <a:rPr lang="cs-CZ" dirty="0" err="1"/>
              <a:t>margin</a:t>
            </a:r>
            <a:r>
              <a:rPr lang="cs-CZ" dirty="0"/>
              <a:t> geometry </a:t>
            </a:r>
            <a:r>
              <a:rPr lang="cs-CZ" dirty="0" err="1"/>
              <a:t>of</a:t>
            </a:r>
            <a:r>
              <a:rPr lang="cs-CZ" dirty="0"/>
              <a:t> </a:t>
            </a:r>
            <a:r>
              <a:rPr lang="cs-CZ" dirty="0" err="1"/>
              <a:t>eastern</a:t>
            </a:r>
            <a:r>
              <a:rPr lang="cs-CZ" dirty="0"/>
              <a:t> </a:t>
            </a:r>
            <a:r>
              <a:rPr lang="cs-CZ" dirty="0" err="1"/>
              <a:t>Laurentia</a:t>
            </a:r>
            <a:r>
              <a:rPr lang="cs-CZ" dirty="0"/>
              <a:t> </a:t>
            </a:r>
            <a:r>
              <a:rPr lang="cs-CZ" dirty="0" err="1"/>
              <a:t>modified</a:t>
            </a:r>
            <a:r>
              <a:rPr lang="cs-CZ" dirty="0"/>
              <a:t> </a:t>
            </a:r>
            <a:r>
              <a:rPr lang="cs-CZ" dirty="0" err="1"/>
              <a:t>from</a:t>
            </a:r>
            <a:r>
              <a:rPr lang="cs-CZ" dirty="0"/>
              <a:t> Allen et al. (2010) </a:t>
            </a:r>
            <a:r>
              <a:rPr lang="cs-CZ" dirty="0" err="1"/>
              <a:t>that</a:t>
            </a:r>
            <a:r>
              <a:rPr lang="cs-CZ" dirty="0"/>
              <a:t> </a:t>
            </a:r>
            <a:r>
              <a:rPr lang="cs-CZ" dirty="0" err="1"/>
              <a:t>assumes</a:t>
            </a:r>
            <a:r>
              <a:rPr lang="cs-CZ" dirty="0"/>
              <a:t> </a:t>
            </a:r>
            <a:r>
              <a:rPr lang="cs-CZ" dirty="0" err="1"/>
              <a:t>formation</a:t>
            </a:r>
            <a:r>
              <a:rPr lang="cs-CZ" dirty="0"/>
              <a:t> by a </a:t>
            </a:r>
            <a:r>
              <a:rPr lang="cs-CZ" dirty="0" err="1"/>
              <a:t>simple-shear</a:t>
            </a:r>
            <a:r>
              <a:rPr lang="cs-CZ" dirty="0"/>
              <a:t>, </a:t>
            </a:r>
            <a:r>
              <a:rPr lang="cs-CZ" dirty="0" err="1"/>
              <a:t>low-angle</a:t>
            </a:r>
            <a:r>
              <a:rPr lang="cs-CZ" dirty="0"/>
              <a:t> </a:t>
            </a:r>
            <a:r>
              <a:rPr lang="cs-CZ" dirty="0" err="1"/>
              <a:t>detachment</a:t>
            </a:r>
            <a:r>
              <a:rPr lang="cs-CZ" dirty="0"/>
              <a:t> rift </a:t>
            </a:r>
            <a:r>
              <a:rPr lang="cs-CZ" dirty="0" err="1"/>
              <a:t>system</a:t>
            </a:r>
            <a:r>
              <a:rPr lang="cs-CZ" dirty="0"/>
              <a:t>. </a:t>
            </a:r>
            <a:r>
              <a:rPr lang="cs-CZ" dirty="0" err="1"/>
              <a:t>The</a:t>
            </a:r>
            <a:r>
              <a:rPr lang="cs-CZ" dirty="0"/>
              <a:t> </a:t>
            </a:r>
            <a:r>
              <a:rPr lang="cs-CZ" dirty="0" err="1"/>
              <a:t>ocean-continent</a:t>
            </a:r>
            <a:r>
              <a:rPr lang="cs-CZ" dirty="0"/>
              <a:t> </a:t>
            </a:r>
            <a:r>
              <a:rPr lang="cs-CZ" dirty="0" err="1"/>
              <a:t>transition</a:t>
            </a:r>
            <a:r>
              <a:rPr lang="cs-CZ" dirty="0"/>
              <a:t> </a:t>
            </a:r>
            <a:r>
              <a:rPr lang="cs-CZ" dirty="0" err="1"/>
              <a:t>is</a:t>
            </a:r>
            <a:r>
              <a:rPr lang="cs-CZ" dirty="0"/>
              <a:t> </a:t>
            </a:r>
            <a:r>
              <a:rPr lang="cs-CZ" dirty="0" err="1"/>
              <a:t>oversimplified</a:t>
            </a:r>
            <a:r>
              <a:rPr lang="cs-CZ" dirty="0"/>
              <a:t> and </a:t>
            </a:r>
            <a:r>
              <a:rPr lang="cs-CZ" dirty="0" err="1"/>
              <a:t>does</a:t>
            </a:r>
            <a:r>
              <a:rPr lang="cs-CZ" dirty="0"/>
              <a:t> not show </a:t>
            </a:r>
            <a:r>
              <a:rPr lang="cs-CZ" dirty="0" err="1"/>
              <a:t>zones</a:t>
            </a:r>
            <a:r>
              <a:rPr lang="cs-CZ" dirty="0"/>
              <a:t> </a:t>
            </a:r>
            <a:r>
              <a:rPr lang="cs-CZ" dirty="0" err="1"/>
              <a:t>of</a:t>
            </a:r>
            <a:r>
              <a:rPr lang="cs-CZ" dirty="0"/>
              <a:t> </a:t>
            </a:r>
            <a:r>
              <a:rPr lang="cs-CZ" dirty="0" err="1"/>
              <a:t>hyperextended</a:t>
            </a:r>
            <a:r>
              <a:rPr lang="cs-CZ" dirty="0"/>
              <a:t> </a:t>
            </a:r>
            <a:r>
              <a:rPr lang="cs-CZ" dirty="0" err="1"/>
              <a:t>crust</a:t>
            </a:r>
            <a:r>
              <a:rPr lang="cs-CZ" dirty="0"/>
              <a:t> and </a:t>
            </a:r>
            <a:r>
              <a:rPr lang="cs-CZ" dirty="0" err="1"/>
              <a:t>exhumed</a:t>
            </a:r>
            <a:r>
              <a:rPr lang="cs-CZ" dirty="0"/>
              <a:t> </a:t>
            </a:r>
            <a:r>
              <a:rPr lang="cs-CZ" dirty="0" err="1"/>
              <a:t>continental</a:t>
            </a:r>
            <a:r>
              <a:rPr lang="cs-CZ" dirty="0"/>
              <a:t> mantle in </a:t>
            </a:r>
            <a:r>
              <a:rPr lang="cs-CZ" dirty="0" err="1"/>
              <a:t>outboard</a:t>
            </a:r>
            <a:r>
              <a:rPr lang="cs-CZ" dirty="0"/>
              <a:t> </a:t>
            </a:r>
            <a:r>
              <a:rPr lang="cs-CZ" dirty="0" err="1"/>
              <a:t>regions</a:t>
            </a:r>
            <a:r>
              <a:rPr lang="cs-CZ" dirty="0"/>
              <a:t>. </a:t>
            </a:r>
            <a:r>
              <a:rPr lang="cs-CZ" dirty="0" err="1"/>
              <a:t>Selected</a:t>
            </a:r>
            <a:r>
              <a:rPr lang="cs-CZ" dirty="0"/>
              <a:t> </a:t>
            </a:r>
            <a:r>
              <a:rPr lang="cs-CZ" dirty="0" err="1"/>
              <a:t>igneous</a:t>
            </a:r>
            <a:r>
              <a:rPr lang="cs-CZ" dirty="0"/>
              <a:t> rock </a:t>
            </a:r>
            <a:r>
              <a:rPr lang="cs-CZ" dirty="0" err="1"/>
              <a:t>occurrences</a:t>
            </a:r>
            <a:r>
              <a:rPr lang="cs-CZ" dirty="0"/>
              <a:t>: BC - </a:t>
            </a:r>
            <a:r>
              <a:rPr lang="cs-CZ" dirty="0" err="1"/>
              <a:t>Birchy</a:t>
            </a:r>
            <a:r>
              <a:rPr lang="cs-CZ" dirty="0"/>
              <a:t> </a:t>
            </a:r>
            <a:r>
              <a:rPr lang="cs-CZ" dirty="0" err="1"/>
              <a:t>complex</a:t>
            </a:r>
            <a:r>
              <a:rPr lang="cs-CZ" dirty="0"/>
              <a:t> (556–564 </a:t>
            </a:r>
            <a:r>
              <a:rPr lang="cs-CZ" dirty="0" err="1"/>
              <a:t>Ma</a:t>
            </a:r>
            <a:r>
              <a:rPr lang="cs-CZ" dirty="0"/>
              <a:t>, van </a:t>
            </a:r>
            <a:r>
              <a:rPr lang="cs-CZ" dirty="0" err="1"/>
              <a:t>Staal</a:t>
            </a:r>
            <a:r>
              <a:rPr lang="cs-CZ" dirty="0"/>
              <a:t> et al. , 2013); BR - Blair River </a:t>
            </a:r>
            <a:r>
              <a:rPr lang="cs-CZ" dirty="0" err="1"/>
              <a:t>dikes</a:t>
            </a:r>
            <a:r>
              <a:rPr lang="cs-CZ" dirty="0"/>
              <a:t> (576 </a:t>
            </a:r>
            <a:r>
              <a:rPr lang="cs-CZ" dirty="0" err="1"/>
              <a:t>Ma</a:t>
            </a:r>
            <a:r>
              <a:rPr lang="cs-CZ" dirty="0"/>
              <a:t> and 581 </a:t>
            </a:r>
            <a:r>
              <a:rPr lang="cs-CZ" dirty="0" err="1"/>
              <a:t>Ma</a:t>
            </a:r>
            <a:r>
              <a:rPr lang="cs-CZ" dirty="0"/>
              <a:t>: Miller &amp; </a:t>
            </a:r>
            <a:r>
              <a:rPr lang="cs-CZ" dirty="0" err="1"/>
              <a:t>Barr</a:t>
            </a:r>
            <a:r>
              <a:rPr lang="cs-CZ" dirty="0"/>
              <a:t> , 2004); BM - </a:t>
            </a:r>
            <a:r>
              <a:rPr lang="cs-CZ" dirty="0" err="1"/>
              <a:t>Baie</a:t>
            </a:r>
            <a:r>
              <a:rPr lang="cs-CZ" dirty="0"/>
              <a:t> des </a:t>
            </a:r>
            <a:r>
              <a:rPr lang="cs-CZ" dirty="0" err="1"/>
              <a:t>Moutons</a:t>
            </a:r>
            <a:r>
              <a:rPr lang="cs-CZ" dirty="0"/>
              <a:t> </a:t>
            </a:r>
            <a:r>
              <a:rPr lang="cs-CZ" dirty="0" err="1"/>
              <a:t>complex</a:t>
            </a:r>
            <a:r>
              <a:rPr lang="cs-CZ" dirty="0"/>
              <a:t> (583 M: </a:t>
            </a:r>
            <a:r>
              <a:rPr lang="cs-CZ" dirty="0" err="1"/>
              <a:t>McCausland</a:t>
            </a:r>
            <a:r>
              <a:rPr lang="cs-CZ" dirty="0"/>
              <a:t> et al. , 2011); DH - </a:t>
            </a:r>
            <a:r>
              <a:rPr lang="cs-CZ" dirty="0" err="1"/>
              <a:t>Disappointment</a:t>
            </a:r>
            <a:r>
              <a:rPr lang="cs-CZ" dirty="0"/>
              <a:t> </a:t>
            </a:r>
            <a:r>
              <a:rPr lang="cs-CZ" dirty="0" err="1"/>
              <a:t>Hill</a:t>
            </a:r>
            <a:r>
              <a:rPr lang="cs-CZ" dirty="0"/>
              <a:t> pluton (607 </a:t>
            </a:r>
            <a:r>
              <a:rPr lang="cs-CZ" dirty="0" err="1"/>
              <a:t>Ma</a:t>
            </a:r>
            <a:r>
              <a:rPr lang="cs-CZ" dirty="0"/>
              <a:t>: </a:t>
            </a:r>
            <a:r>
              <a:rPr lang="cs-CZ" dirty="0" err="1"/>
              <a:t>Hodgin</a:t>
            </a:r>
            <a:r>
              <a:rPr lang="cs-CZ" dirty="0"/>
              <a:t> et al. , 2021); LRD - Long </a:t>
            </a:r>
            <a:r>
              <a:rPr lang="cs-CZ" dirty="0" err="1"/>
              <a:t>Range</a:t>
            </a:r>
            <a:r>
              <a:rPr lang="cs-CZ" dirty="0"/>
              <a:t> </a:t>
            </a:r>
            <a:r>
              <a:rPr lang="cs-CZ" dirty="0" err="1"/>
              <a:t>dikes</a:t>
            </a:r>
            <a:r>
              <a:rPr lang="cs-CZ" dirty="0"/>
              <a:t> (615 </a:t>
            </a:r>
            <a:r>
              <a:rPr lang="cs-CZ" dirty="0" err="1"/>
              <a:t>Ma</a:t>
            </a:r>
            <a:r>
              <a:rPr lang="cs-CZ" dirty="0"/>
              <a:t>: </a:t>
            </a:r>
            <a:r>
              <a:rPr lang="cs-CZ" dirty="0" err="1"/>
              <a:t>Kamo</a:t>
            </a:r>
            <a:r>
              <a:rPr lang="cs-CZ" dirty="0"/>
              <a:t> et al., 1989, 1995); LM - </a:t>
            </a:r>
            <a:r>
              <a:rPr lang="cs-CZ" dirty="0" err="1"/>
              <a:t>Lac</a:t>
            </a:r>
            <a:r>
              <a:rPr lang="cs-CZ" dirty="0"/>
              <a:t> </a:t>
            </a:r>
            <a:r>
              <a:rPr lang="cs-CZ" dirty="0" err="1"/>
              <a:t>Matapédia</a:t>
            </a:r>
            <a:r>
              <a:rPr lang="cs-CZ" dirty="0"/>
              <a:t> </a:t>
            </a:r>
            <a:r>
              <a:rPr lang="cs-CZ" dirty="0" err="1"/>
              <a:t>volcanics</a:t>
            </a:r>
            <a:r>
              <a:rPr lang="cs-CZ" dirty="0"/>
              <a:t> (565 </a:t>
            </a:r>
            <a:r>
              <a:rPr lang="cs-CZ" dirty="0" err="1"/>
              <a:t>Ma</a:t>
            </a:r>
            <a:r>
              <a:rPr lang="cs-CZ" dirty="0"/>
              <a:t>: </a:t>
            </a:r>
            <a:r>
              <a:rPr lang="cs-CZ" dirty="0" err="1"/>
              <a:t>Hodych</a:t>
            </a:r>
            <a:r>
              <a:rPr lang="cs-CZ" dirty="0"/>
              <a:t> &amp; </a:t>
            </a:r>
            <a:r>
              <a:rPr lang="cs-CZ" dirty="0" err="1"/>
              <a:t>Cox</a:t>
            </a:r>
            <a:r>
              <a:rPr lang="cs-CZ" dirty="0"/>
              <a:t> , 2007); LS - Lady </a:t>
            </a:r>
            <a:r>
              <a:rPr lang="cs-CZ" dirty="0" err="1"/>
              <a:t>Slipper</a:t>
            </a:r>
            <a:r>
              <a:rPr lang="cs-CZ" dirty="0"/>
              <a:t> pluton (555 </a:t>
            </a:r>
            <a:r>
              <a:rPr lang="cs-CZ" dirty="0" err="1"/>
              <a:t>Ma</a:t>
            </a:r>
            <a:r>
              <a:rPr lang="cs-CZ" dirty="0"/>
              <a:t>: </a:t>
            </a:r>
            <a:r>
              <a:rPr lang="cs-CZ" dirty="0" err="1"/>
              <a:t>Cawood</a:t>
            </a:r>
            <a:r>
              <a:rPr lang="cs-CZ" dirty="0"/>
              <a:t> et al. , 2001); MR - </a:t>
            </a:r>
            <a:r>
              <a:rPr lang="cs-CZ" dirty="0" err="1"/>
              <a:t>Mont</a:t>
            </a:r>
            <a:r>
              <a:rPr lang="cs-CZ" dirty="0"/>
              <a:t> </a:t>
            </a:r>
            <a:r>
              <a:rPr lang="cs-CZ" dirty="0" err="1"/>
              <a:t>Rigaud</a:t>
            </a:r>
            <a:r>
              <a:rPr lang="cs-CZ" dirty="0"/>
              <a:t> syenite (533 </a:t>
            </a:r>
            <a:r>
              <a:rPr lang="cs-CZ" dirty="0" err="1"/>
              <a:t>Ma</a:t>
            </a:r>
            <a:r>
              <a:rPr lang="cs-CZ" dirty="0"/>
              <a:t>: </a:t>
            </a:r>
            <a:r>
              <a:rPr lang="cs-CZ" dirty="0" err="1"/>
              <a:t>McCausland</a:t>
            </a:r>
            <a:r>
              <a:rPr lang="cs-CZ" dirty="0"/>
              <a:t> et al. , 2007); RP - </a:t>
            </a:r>
            <a:r>
              <a:rPr lang="cs-CZ" dirty="0" err="1"/>
              <a:t>Round</a:t>
            </a:r>
            <a:r>
              <a:rPr lang="cs-CZ" dirty="0"/>
              <a:t> </a:t>
            </a:r>
            <a:r>
              <a:rPr lang="cs-CZ" dirty="0" err="1"/>
              <a:t>Pond</a:t>
            </a:r>
            <a:r>
              <a:rPr lang="cs-CZ" dirty="0"/>
              <a:t> granite (602 </a:t>
            </a:r>
            <a:r>
              <a:rPr lang="cs-CZ" dirty="0" err="1"/>
              <a:t>Ma</a:t>
            </a:r>
            <a:r>
              <a:rPr lang="cs-CZ" dirty="0"/>
              <a:t>: </a:t>
            </a:r>
            <a:r>
              <a:rPr lang="cs-CZ" dirty="0" err="1"/>
              <a:t>Williams</a:t>
            </a:r>
            <a:r>
              <a:rPr lang="cs-CZ" dirty="0"/>
              <a:t> et al. , 1985); SC - </a:t>
            </a:r>
            <a:r>
              <a:rPr lang="cs-CZ" dirty="0" err="1"/>
              <a:t>Skinner</a:t>
            </a:r>
            <a:r>
              <a:rPr lang="cs-CZ" dirty="0"/>
              <a:t> </a:t>
            </a:r>
            <a:r>
              <a:rPr lang="cs-CZ" dirty="0" err="1"/>
              <a:t>Cove</a:t>
            </a:r>
            <a:r>
              <a:rPr lang="cs-CZ" dirty="0"/>
              <a:t> </a:t>
            </a:r>
            <a:r>
              <a:rPr lang="cs-CZ" dirty="0" err="1"/>
              <a:t>Formation</a:t>
            </a:r>
            <a:r>
              <a:rPr lang="cs-CZ" dirty="0"/>
              <a:t> </a:t>
            </a:r>
            <a:r>
              <a:rPr lang="cs-CZ" dirty="0" err="1"/>
              <a:t>volcanics</a:t>
            </a:r>
            <a:r>
              <a:rPr lang="cs-CZ" dirty="0"/>
              <a:t> (</a:t>
            </a:r>
            <a:r>
              <a:rPr lang="cs-CZ" dirty="0" err="1"/>
              <a:t>Cawood</a:t>
            </a:r>
            <a:r>
              <a:rPr lang="cs-CZ" dirty="0"/>
              <a:t> et al. , 2001); SI - Sept </a:t>
            </a:r>
            <a:r>
              <a:rPr lang="cs-CZ" dirty="0" err="1"/>
              <a:t>Îles</a:t>
            </a:r>
            <a:r>
              <a:rPr lang="cs-CZ" dirty="0"/>
              <a:t> </a:t>
            </a:r>
            <a:r>
              <a:rPr lang="cs-CZ" dirty="0" err="1"/>
              <a:t>complex</a:t>
            </a:r>
            <a:r>
              <a:rPr lang="cs-CZ" dirty="0"/>
              <a:t> (564 </a:t>
            </a:r>
            <a:r>
              <a:rPr lang="cs-CZ" dirty="0" err="1"/>
              <a:t>Ma</a:t>
            </a:r>
            <a:r>
              <a:rPr lang="cs-CZ" dirty="0"/>
              <a:t>, </a:t>
            </a:r>
            <a:r>
              <a:rPr lang="cs-CZ" dirty="0" err="1"/>
              <a:t>Higgins</a:t>
            </a:r>
            <a:r>
              <a:rPr lang="cs-CZ" dirty="0"/>
              <a:t> &amp; van </a:t>
            </a:r>
            <a:r>
              <a:rPr lang="cs-CZ" dirty="0" err="1"/>
              <a:t>Breemen</a:t>
            </a:r>
            <a:r>
              <a:rPr lang="cs-CZ" dirty="0"/>
              <a:t> , 1998); SH - St. Honoré </a:t>
            </a:r>
            <a:r>
              <a:rPr lang="cs-CZ" dirty="0" err="1"/>
              <a:t>complex</a:t>
            </a:r>
            <a:r>
              <a:rPr lang="cs-CZ" dirty="0"/>
              <a:t> (571 </a:t>
            </a:r>
            <a:r>
              <a:rPr lang="cs-CZ" dirty="0" err="1"/>
              <a:t>Ma</a:t>
            </a:r>
            <a:r>
              <a:rPr lang="cs-CZ" dirty="0"/>
              <a:t>: </a:t>
            </a:r>
            <a:r>
              <a:rPr lang="cs-CZ" dirty="0" err="1"/>
              <a:t>McCausland</a:t>
            </a:r>
            <a:r>
              <a:rPr lang="cs-CZ" dirty="0"/>
              <a:t> et al. , 2009); TH - </a:t>
            </a:r>
            <a:r>
              <a:rPr lang="cs-CZ" dirty="0" err="1"/>
              <a:t>Tibbit</a:t>
            </a:r>
            <a:r>
              <a:rPr lang="cs-CZ" dirty="0"/>
              <a:t> </a:t>
            </a:r>
            <a:r>
              <a:rPr lang="cs-CZ" dirty="0" err="1"/>
              <a:t>Hill</a:t>
            </a:r>
            <a:r>
              <a:rPr lang="cs-CZ" dirty="0"/>
              <a:t> </a:t>
            </a:r>
            <a:r>
              <a:rPr lang="cs-CZ" dirty="0" err="1"/>
              <a:t>Formation</a:t>
            </a:r>
            <a:r>
              <a:rPr lang="cs-CZ" dirty="0"/>
              <a:t> </a:t>
            </a:r>
            <a:r>
              <a:rPr lang="cs-CZ" dirty="0" err="1"/>
              <a:t>volcanics</a:t>
            </a:r>
            <a:r>
              <a:rPr lang="cs-CZ" dirty="0"/>
              <a:t> (554 </a:t>
            </a:r>
            <a:r>
              <a:rPr lang="cs-CZ" dirty="0" err="1"/>
              <a:t>Ma</a:t>
            </a:r>
            <a:r>
              <a:rPr lang="cs-CZ" dirty="0"/>
              <a:t>: </a:t>
            </a:r>
            <a:r>
              <a:rPr lang="cs-CZ" dirty="0" err="1"/>
              <a:t>Kumarapeli</a:t>
            </a:r>
            <a:r>
              <a:rPr lang="cs-CZ" dirty="0"/>
              <a:t> et al. , 1989). Ar-Ar </a:t>
            </a:r>
            <a:r>
              <a:rPr lang="cs-CZ" dirty="0" err="1"/>
              <a:t>cooling</a:t>
            </a:r>
            <a:r>
              <a:rPr lang="cs-CZ" dirty="0"/>
              <a:t> </a:t>
            </a:r>
            <a:r>
              <a:rPr lang="cs-CZ" dirty="0" err="1"/>
              <a:t>ages</a:t>
            </a:r>
            <a:r>
              <a:rPr lang="cs-CZ" dirty="0"/>
              <a:t> </a:t>
            </a:r>
            <a:r>
              <a:rPr lang="cs-CZ" dirty="0" err="1"/>
              <a:t>of</a:t>
            </a:r>
            <a:r>
              <a:rPr lang="cs-CZ" dirty="0"/>
              <a:t> </a:t>
            </a:r>
            <a:r>
              <a:rPr lang="cs-CZ" dirty="0" err="1"/>
              <a:t>pseudotachylyte</a:t>
            </a:r>
            <a:r>
              <a:rPr lang="cs-CZ" dirty="0"/>
              <a:t> </a:t>
            </a:r>
            <a:r>
              <a:rPr lang="cs-CZ" dirty="0" err="1"/>
              <a:t>from</a:t>
            </a:r>
            <a:r>
              <a:rPr lang="cs-CZ" dirty="0"/>
              <a:t> </a:t>
            </a:r>
            <a:r>
              <a:rPr lang="cs-CZ" dirty="0" err="1"/>
              <a:t>O’Brien</a:t>
            </a:r>
            <a:r>
              <a:rPr lang="cs-CZ" dirty="0"/>
              <a:t> and van der </a:t>
            </a:r>
            <a:r>
              <a:rPr lang="cs-CZ" dirty="0" err="1"/>
              <a:t>Pluijm</a:t>
            </a:r>
            <a:r>
              <a:rPr lang="cs-CZ" dirty="0"/>
              <a:t> (2012). </a:t>
            </a:r>
            <a:r>
              <a:rPr lang="cs-CZ" dirty="0" err="1"/>
              <a:t>Zircon</a:t>
            </a:r>
            <a:r>
              <a:rPr lang="cs-CZ" dirty="0"/>
              <a:t> (U-</a:t>
            </a:r>
            <a:r>
              <a:rPr lang="cs-CZ" dirty="0" err="1"/>
              <a:t>Th</a:t>
            </a:r>
            <a:r>
              <a:rPr lang="cs-CZ" dirty="0"/>
              <a:t>)/He </a:t>
            </a:r>
            <a:r>
              <a:rPr lang="cs-CZ" dirty="0" err="1"/>
              <a:t>cooling</a:t>
            </a:r>
            <a:r>
              <a:rPr lang="cs-CZ" dirty="0"/>
              <a:t> </a:t>
            </a:r>
            <a:r>
              <a:rPr lang="cs-CZ" dirty="0" err="1"/>
              <a:t>ages</a:t>
            </a:r>
            <a:r>
              <a:rPr lang="cs-CZ" dirty="0"/>
              <a:t> </a:t>
            </a:r>
            <a:r>
              <a:rPr lang="cs-CZ" dirty="0" err="1"/>
              <a:t>from</a:t>
            </a:r>
            <a:r>
              <a:rPr lang="cs-CZ" dirty="0"/>
              <a:t> </a:t>
            </a:r>
            <a:r>
              <a:rPr lang="cs-CZ" dirty="0" err="1"/>
              <a:t>Powell</a:t>
            </a:r>
            <a:r>
              <a:rPr lang="cs-CZ" dirty="0"/>
              <a:t> et al. (2018).</a:t>
            </a:r>
          </a:p>
        </p:txBody>
      </p:sp>
    </p:spTree>
    <p:extLst>
      <p:ext uri="{BB962C8B-B14F-4D97-AF65-F5344CB8AC3E}">
        <p14:creationId xmlns:p14="http://schemas.microsoft.com/office/powerpoint/2010/main" val="4265689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7A478-39CB-411C-34A7-0C7F9CA80B55}"/>
            </a:ext>
          </a:extLst>
        </p:cNvPr>
        <p:cNvGrpSpPr/>
        <p:nvPr/>
      </p:nvGrpSpPr>
      <p:grpSpPr>
        <a:xfrm>
          <a:off x="0" y="0"/>
          <a:ext cx="0" cy="0"/>
          <a:chOff x="0" y="0"/>
          <a:chExt cx="0" cy="0"/>
        </a:xfrm>
      </p:grpSpPr>
      <p:sp>
        <p:nvSpPr>
          <p:cNvPr id="3" name="TextovéPole 2">
            <a:extLst>
              <a:ext uri="{FF2B5EF4-FFF2-40B4-BE49-F238E27FC236}">
                <a16:creationId xmlns:a16="http://schemas.microsoft.com/office/drawing/2014/main" id="{38206107-4848-3C04-8548-69B9E2B1C2FF}"/>
              </a:ext>
            </a:extLst>
          </p:cNvPr>
          <p:cNvSpPr txBox="1"/>
          <p:nvPr/>
        </p:nvSpPr>
        <p:spPr>
          <a:xfrm>
            <a:off x="323528" y="1772816"/>
            <a:ext cx="8640960" cy="4185761"/>
          </a:xfrm>
          <a:prstGeom prst="rect">
            <a:avLst/>
          </a:prstGeom>
          <a:solidFill>
            <a:srgbClr val="CCFF99"/>
          </a:solidFill>
          <a:ln>
            <a:solidFill>
              <a:schemeClr val="accent1"/>
            </a:solidFill>
          </a:ln>
        </p:spPr>
        <p:txBody>
          <a:bodyPr wrap="square">
            <a:spAutoFit/>
          </a:bodyPr>
          <a:lstStyle/>
          <a:p>
            <a:r>
              <a:rPr lang="en-US" sz="2800" dirty="0"/>
              <a:t>Broadly, the </a:t>
            </a:r>
            <a:r>
              <a:rPr lang="en-US" sz="2800" b="1" dirty="0" err="1"/>
              <a:t>Iapetan</a:t>
            </a:r>
            <a:r>
              <a:rPr lang="en-US" sz="2800" b="1" dirty="0"/>
              <a:t> realm </a:t>
            </a:r>
            <a:r>
              <a:rPr lang="en-US" sz="2800" dirty="0"/>
              <a:t>is subdivided into </a:t>
            </a:r>
            <a:r>
              <a:rPr lang="en-US" sz="2800" b="1" dirty="0"/>
              <a:t>peri-Laurentian</a:t>
            </a:r>
            <a:r>
              <a:rPr lang="en-US" sz="2800" dirty="0"/>
              <a:t> oceanic crust referred to as either the Taconic or Humber Seaway) and </a:t>
            </a:r>
            <a:r>
              <a:rPr lang="en-US" sz="2800" b="1" dirty="0"/>
              <a:t>peri-Gondwanan</a:t>
            </a:r>
            <a:r>
              <a:rPr lang="en-US" sz="2800" dirty="0"/>
              <a:t> domain thought to be </a:t>
            </a:r>
            <a:r>
              <a:rPr lang="en-US" sz="2800" b="1" dirty="0"/>
              <a:t>separated by the Red Indian Line </a:t>
            </a:r>
            <a:r>
              <a:rPr lang="en-US" sz="2800" dirty="0"/>
              <a:t>that bounds the </a:t>
            </a:r>
            <a:r>
              <a:rPr lang="en-US" sz="2800" b="1" dirty="0"/>
              <a:t>eastern limit of the Notre Dame Subzone </a:t>
            </a:r>
            <a:r>
              <a:rPr lang="en-US" sz="2800" dirty="0"/>
              <a:t>The former Dunnage zone (or terrane) can be divided  into two portions characterized by peri-Laurentian and peri-Gondwanan arcs, corresponding respectively to the </a:t>
            </a:r>
            <a:r>
              <a:rPr lang="en-US" sz="2800" b="1" dirty="0"/>
              <a:t>Notre Dame</a:t>
            </a:r>
            <a:r>
              <a:rPr lang="en-US" sz="2800" dirty="0"/>
              <a:t> and </a:t>
            </a:r>
            <a:r>
              <a:rPr lang="cs-CZ" sz="2800" b="1" dirty="0" err="1"/>
              <a:t>Ganderia</a:t>
            </a:r>
            <a:endParaRPr lang="en-US" sz="2800" b="1" dirty="0"/>
          </a:p>
          <a:p>
            <a:endParaRPr lang="cs-CZ" dirty="0"/>
          </a:p>
        </p:txBody>
      </p:sp>
      <p:sp>
        <p:nvSpPr>
          <p:cNvPr id="6" name="TextovéPole 5">
            <a:extLst>
              <a:ext uri="{FF2B5EF4-FFF2-40B4-BE49-F238E27FC236}">
                <a16:creationId xmlns:a16="http://schemas.microsoft.com/office/drawing/2014/main" id="{AD64BBE6-8CA2-4E3F-EDCE-8B0DEE15D617}"/>
              </a:ext>
            </a:extLst>
          </p:cNvPr>
          <p:cNvSpPr txBox="1"/>
          <p:nvPr/>
        </p:nvSpPr>
        <p:spPr>
          <a:xfrm>
            <a:off x="2843808" y="467375"/>
            <a:ext cx="2376264" cy="523220"/>
          </a:xfrm>
          <a:prstGeom prst="rect">
            <a:avLst/>
          </a:prstGeom>
          <a:solidFill>
            <a:srgbClr val="CCFF99"/>
          </a:solidFill>
        </p:spPr>
        <p:txBody>
          <a:bodyPr wrap="square">
            <a:spAutoFit/>
          </a:bodyPr>
          <a:lstStyle/>
          <a:p>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Iapetan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realm </a:t>
            </a:r>
            <a:endParaRPr lang="cs-CZ" dirty="0"/>
          </a:p>
        </p:txBody>
      </p:sp>
    </p:spTree>
    <p:extLst>
      <p:ext uri="{BB962C8B-B14F-4D97-AF65-F5344CB8AC3E}">
        <p14:creationId xmlns:p14="http://schemas.microsoft.com/office/powerpoint/2010/main" val="1013304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4"/>
          <p:cNvSpPr>
            <a:spLocks noChangeArrowheads="1"/>
          </p:cNvSpPr>
          <p:nvPr/>
        </p:nvSpPr>
        <p:spPr bwMode="auto">
          <a:xfrm>
            <a:off x="251520" y="188640"/>
            <a:ext cx="8676580" cy="4893647"/>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cs-CZ" altLang="cs-CZ" sz="2400" b="1" dirty="0" err="1">
                <a:latin typeface="Arial" panose="020B0604020202020204" pitchFamily="34" charset="0"/>
                <a:cs typeface="Arial" panose="020B0604020202020204" pitchFamily="34" charset="0"/>
              </a:rPr>
              <a:t>Terány</a:t>
            </a:r>
            <a:r>
              <a:rPr lang="cs-CZ" altLang="cs-CZ" sz="2400" b="1" dirty="0">
                <a:latin typeface="Arial" panose="020B0604020202020204" pitchFamily="34" charset="0"/>
                <a:cs typeface="Arial" panose="020B0604020202020204" pitchFamily="34" charset="0"/>
              </a:rPr>
              <a:t> II  a III </a:t>
            </a:r>
            <a:r>
              <a:rPr lang="cs-CZ" altLang="cs-CZ" sz="2400" dirty="0">
                <a:latin typeface="Arial" panose="020B0604020202020204" pitchFamily="34" charset="0"/>
                <a:cs typeface="Arial" panose="020B0604020202020204" pitchFamily="34" charset="0"/>
              </a:rPr>
              <a:t>zahrnují fragmenty kontinentů a</a:t>
            </a:r>
            <a:r>
              <a:rPr lang="cs-CZ" altLang="cs-CZ" sz="2400" b="1" dirty="0">
                <a:latin typeface="Arial" panose="020B0604020202020204" pitchFamily="34" charset="0"/>
                <a:cs typeface="Arial" panose="020B0604020202020204" pitchFamily="34" charset="0"/>
              </a:rPr>
              <a:t> vulkanické  oblouky</a:t>
            </a:r>
            <a:r>
              <a:rPr lang="cs-CZ" altLang="cs-CZ" sz="2400" dirty="0">
                <a:latin typeface="Arial" panose="020B0604020202020204" pitchFamily="34" charset="0"/>
                <a:cs typeface="Arial" panose="020B0604020202020204" pitchFamily="34" charset="0"/>
              </a:rPr>
              <a:t>, </a:t>
            </a:r>
            <a:r>
              <a:rPr lang="cs-CZ" altLang="cs-CZ" sz="2400" b="1" dirty="0" err="1">
                <a:latin typeface="Arial" panose="020B0604020202020204" pitchFamily="34" charset="0"/>
                <a:cs typeface="Arial" panose="020B0604020202020204" pitchFamily="34" charset="0"/>
              </a:rPr>
              <a:t>ofiolity</a:t>
            </a:r>
            <a:r>
              <a:rPr lang="cs-CZ" altLang="cs-CZ" sz="2400" dirty="0">
                <a:latin typeface="Arial" panose="020B0604020202020204" pitchFamily="34" charset="0"/>
                <a:cs typeface="Arial" panose="020B0604020202020204" pitchFamily="34" charset="0"/>
              </a:rPr>
              <a:t> a přidruženou</a:t>
            </a:r>
            <a:r>
              <a:rPr lang="cs-CZ" altLang="cs-CZ" sz="2400" dirty="0">
                <a:latin typeface="Arial" panose="020B0604020202020204" pitchFamily="34" charset="0"/>
              </a:rPr>
              <a:t> </a:t>
            </a:r>
            <a:r>
              <a:rPr lang="cs-CZ" altLang="cs-CZ" sz="2400" b="1" dirty="0">
                <a:latin typeface="Arial" panose="020B0604020202020204" pitchFamily="34" charset="0"/>
              </a:rPr>
              <a:t>akreční</a:t>
            </a:r>
            <a:r>
              <a:rPr lang="cs-CZ" altLang="cs-CZ" sz="2400" b="1" dirty="0">
                <a:latin typeface="Arial" panose="020B0604020202020204" pitchFamily="34" charset="0"/>
                <a:cs typeface="Arial" panose="020B0604020202020204" pitchFamily="34" charset="0"/>
              </a:rPr>
              <a:t> </a:t>
            </a:r>
            <a:r>
              <a:rPr lang="cs-CZ" altLang="cs-CZ" sz="2400" b="1" dirty="0" err="1">
                <a:latin typeface="Arial" panose="020B0604020202020204" pitchFamily="34" charset="0"/>
                <a:cs typeface="Arial" panose="020B0604020202020204" pitchFamily="34" charset="0"/>
              </a:rPr>
              <a:t>melánž</a:t>
            </a:r>
            <a:r>
              <a:rPr lang="cs-CZ" altLang="cs-CZ" sz="2400" dirty="0">
                <a:latin typeface="Arial" panose="020B0604020202020204" pitchFamily="34" charset="0"/>
                <a:cs typeface="Arial" panose="020B0604020202020204" pitchFamily="34" charset="0"/>
              </a:rPr>
              <a:t>, Jedná se o </a:t>
            </a:r>
            <a:r>
              <a:rPr lang="cs-CZ" altLang="cs-CZ" sz="2400" b="1" dirty="0">
                <a:latin typeface="Arial" panose="020B0604020202020204" pitchFamily="34" charset="0"/>
                <a:cs typeface="Arial" panose="020B0604020202020204" pitchFamily="34" charset="0"/>
              </a:rPr>
              <a:t>peri-</a:t>
            </a:r>
            <a:r>
              <a:rPr lang="cs-CZ" altLang="cs-CZ" sz="2400" b="1" dirty="0" err="1">
                <a:latin typeface="Arial" panose="020B0604020202020204" pitchFamily="34" charset="0"/>
                <a:cs typeface="Arial" panose="020B0604020202020204" pitchFamily="34" charset="0"/>
              </a:rPr>
              <a:t>laurentskou</a:t>
            </a:r>
            <a:r>
              <a:rPr lang="cs-CZ" altLang="cs-CZ" sz="2400" b="1" dirty="0">
                <a:latin typeface="Arial" panose="020B0604020202020204" pitchFamily="34" charset="0"/>
                <a:cs typeface="Arial" panose="020B0604020202020204" pitchFamily="34" charset="0"/>
              </a:rPr>
              <a:t> </a:t>
            </a:r>
            <a:r>
              <a:rPr lang="cs-CZ" altLang="cs-CZ" sz="2400" dirty="0">
                <a:latin typeface="Arial" panose="020B0604020202020204" pitchFamily="34" charset="0"/>
                <a:cs typeface="Arial" panose="020B0604020202020204" pitchFamily="34" charset="0"/>
              </a:rPr>
              <a:t>(</a:t>
            </a:r>
            <a:r>
              <a:rPr lang="cs-CZ" altLang="cs-CZ" sz="2400" dirty="0" err="1">
                <a:latin typeface="Arial" panose="020B0604020202020204" pitchFamily="34" charset="0"/>
                <a:cs typeface="Arial" panose="020B0604020202020204" pitchFamily="34" charset="0"/>
              </a:rPr>
              <a:t>perihumberskou</a:t>
            </a:r>
            <a:r>
              <a:rPr lang="cs-CZ" altLang="cs-CZ" sz="2400" dirty="0">
                <a:latin typeface="Arial" panose="020B0604020202020204" pitchFamily="34" charset="0"/>
                <a:cs typeface="Arial" panose="020B0604020202020204" pitchFamily="34" charset="0"/>
              </a:rPr>
              <a:t>) zónu </a:t>
            </a:r>
            <a:r>
              <a:rPr lang="cs-CZ" altLang="cs-CZ" sz="2400" b="1" dirty="0">
                <a:latin typeface="Arial" panose="020B0604020202020204" pitchFamily="34" charset="0"/>
              </a:rPr>
              <a:t>Notre Dame (skupina II) a </a:t>
            </a:r>
            <a:r>
              <a:rPr lang="cs-CZ" altLang="cs-CZ" sz="2400" b="1" dirty="0" err="1">
                <a:latin typeface="Arial" panose="020B0604020202020204" pitchFamily="34" charset="0"/>
              </a:rPr>
              <a:t>perigondwanskou</a:t>
            </a:r>
            <a:r>
              <a:rPr lang="cs-CZ" altLang="cs-CZ" sz="2400" b="1" dirty="0">
                <a:latin typeface="Arial" panose="020B0604020202020204" pitchFamily="34" charset="0"/>
              </a:rPr>
              <a:t> </a:t>
            </a:r>
            <a:r>
              <a:rPr lang="cs-CZ" altLang="cs-CZ" sz="2400" b="1" dirty="0" err="1">
                <a:latin typeface="Arial" panose="020B0604020202020204" pitchFamily="34" charset="0"/>
              </a:rPr>
              <a:t>Ganderii</a:t>
            </a:r>
            <a:r>
              <a:rPr lang="cs-CZ" altLang="cs-CZ" sz="2400" b="1" dirty="0">
                <a:latin typeface="Arial" panose="020B0604020202020204" pitchFamily="34" charset="0"/>
              </a:rPr>
              <a:t> (III)</a:t>
            </a:r>
            <a:r>
              <a:rPr lang="cs-CZ" altLang="cs-CZ" sz="2400" dirty="0">
                <a:latin typeface="Arial" panose="020B0604020202020204" pitchFamily="34" charset="0"/>
              </a:rPr>
              <a:t>. </a:t>
            </a:r>
            <a:r>
              <a:rPr lang="cs-CZ" altLang="cs-CZ" sz="2400" dirty="0">
                <a:latin typeface="Arial" panose="020B0604020202020204" pitchFamily="34" charset="0"/>
                <a:cs typeface="Arial" panose="020B0604020202020204" pitchFamily="34" charset="0"/>
              </a:rPr>
              <a:t>Seismické údaje </a:t>
            </a:r>
            <a:r>
              <a:rPr lang="cs-CZ" altLang="cs-CZ" sz="2400" dirty="0">
                <a:latin typeface="Arial" panose="020B0604020202020204" pitchFamily="34" charset="0"/>
              </a:rPr>
              <a:t>u</a:t>
            </a:r>
            <a:r>
              <a:rPr lang="cs-CZ" altLang="cs-CZ" sz="2400" dirty="0">
                <a:latin typeface="Arial" panose="020B0604020202020204" pitchFamily="34" charset="0"/>
                <a:cs typeface="Arial" panose="020B0604020202020204" pitchFamily="34" charset="0"/>
              </a:rPr>
              <a:t>kazují, že </a:t>
            </a:r>
            <a:r>
              <a:rPr lang="cs-CZ" altLang="cs-CZ" sz="2400" dirty="0" err="1">
                <a:latin typeface="Arial" panose="020B0604020202020204" pitchFamily="34" charset="0"/>
                <a:cs typeface="Arial" panose="020B0604020202020204" pitchFamily="34" charset="0"/>
              </a:rPr>
              <a:t>terány</a:t>
            </a:r>
            <a:r>
              <a:rPr lang="cs-CZ" altLang="cs-CZ" sz="2400" dirty="0">
                <a:latin typeface="Arial" panose="020B0604020202020204" pitchFamily="34" charset="0"/>
                <a:cs typeface="Arial" panose="020B0604020202020204" pitchFamily="34" charset="0"/>
              </a:rPr>
              <a:t> Notre Dame, a </a:t>
            </a:r>
            <a:r>
              <a:rPr lang="cs-CZ" altLang="cs-CZ" sz="2400" dirty="0" err="1">
                <a:latin typeface="Arial" panose="020B0604020202020204" pitchFamily="34" charset="0"/>
                <a:cs typeface="Arial" panose="020B0604020202020204" pitchFamily="34" charset="0"/>
              </a:rPr>
              <a:t>Ganderie</a:t>
            </a:r>
            <a:r>
              <a:rPr lang="cs-CZ" altLang="cs-CZ" sz="2400" dirty="0">
                <a:latin typeface="Arial" panose="020B0604020202020204" pitchFamily="34" charset="0"/>
                <a:cs typeface="Arial" panose="020B0604020202020204" pitchFamily="34" charset="0"/>
              </a:rPr>
              <a:t> jsou </a:t>
            </a:r>
            <a:r>
              <a:rPr lang="cs-CZ" altLang="cs-CZ" sz="2400" b="1" dirty="0">
                <a:latin typeface="Arial" panose="020B0604020202020204" pitchFamily="34" charset="0"/>
                <a:cs typeface="Arial" panose="020B0604020202020204" pitchFamily="34" charset="0"/>
              </a:rPr>
              <a:t>alochtonní</a:t>
            </a:r>
            <a:r>
              <a:rPr lang="cs-CZ" altLang="cs-CZ" sz="2400" dirty="0">
                <a:latin typeface="Arial" panose="020B0604020202020204" pitchFamily="34" charset="0"/>
                <a:cs typeface="Arial" panose="020B0604020202020204" pitchFamily="34" charset="0"/>
              </a:rPr>
              <a:t> nad spodní kontinentální kůrou a že </a:t>
            </a:r>
            <a:r>
              <a:rPr lang="cs-CZ" altLang="cs-CZ" sz="2400" dirty="0" err="1">
                <a:latin typeface="Arial" panose="020B0604020202020204" pitchFamily="34" charset="0"/>
                <a:cs typeface="Arial" panose="020B0604020202020204" pitchFamily="34" charset="0"/>
              </a:rPr>
              <a:t>seveoamerický</a:t>
            </a:r>
            <a:r>
              <a:rPr lang="cs-CZ" altLang="cs-CZ" sz="2400" dirty="0">
                <a:latin typeface="Arial" panose="020B0604020202020204" pitchFamily="34" charset="0"/>
                <a:cs typeface="Arial" panose="020B0604020202020204" pitchFamily="34" charset="0"/>
              </a:rPr>
              <a:t> okraj pokračuje 70 km pod ně. Tyto zóny představují jenom velmi hrubé rozdělení, protože</a:t>
            </a:r>
            <a:r>
              <a:rPr lang="cs-CZ" altLang="cs-CZ" sz="2400" b="1" dirty="0">
                <a:latin typeface="Arial" panose="020B0604020202020204" pitchFamily="34" charset="0"/>
                <a:cs typeface="Arial" panose="020B0604020202020204" pitchFamily="34" charset="0"/>
              </a:rPr>
              <a:t> každá z nich se skládá ze značného počtu fragmentů</a:t>
            </a:r>
            <a:r>
              <a:rPr lang="cs-CZ" altLang="cs-CZ" sz="2400" dirty="0">
                <a:latin typeface="Arial" panose="020B0604020202020204" pitchFamily="34" charset="0"/>
                <a:cs typeface="Arial" panose="020B0604020202020204" pitchFamily="34" charset="0"/>
              </a:rPr>
              <a:t> (nebo dílčích </a:t>
            </a:r>
            <a:r>
              <a:rPr lang="cs-CZ" altLang="cs-CZ" sz="2400" dirty="0" err="1">
                <a:latin typeface="Arial" panose="020B0604020202020204" pitchFamily="34" charset="0"/>
                <a:cs typeface="Arial" panose="020B0604020202020204" pitchFamily="34" charset="0"/>
              </a:rPr>
              <a:t>teránů</a:t>
            </a:r>
            <a:r>
              <a:rPr lang="cs-CZ" altLang="cs-CZ" sz="2400" dirty="0">
                <a:latin typeface="Arial" panose="020B0604020202020204" pitchFamily="34" charset="0"/>
                <a:cs typeface="Arial" panose="020B0604020202020204" pitchFamily="34" charset="0"/>
              </a:rPr>
              <a:t>?) různého původu. Vedle </a:t>
            </a:r>
            <a:r>
              <a:rPr lang="cs-CZ" altLang="cs-CZ" sz="2400" b="1" dirty="0">
                <a:latin typeface="Arial" panose="020B0604020202020204" pitchFamily="34" charset="0"/>
                <a:cs typeface="Arial" panose="020B0604020202020204" pitchFamily="34" charset="0"/>
              </a:rPr>
              <a:t>fragmentů</a:t>
            </a:r>
            <a:r>
              <a:rPr lang="cs-CZ" altLang="cs-CZ" sz="2400" dirty="0">
                <a:latin typeface="Arial" panose="020B0604020202020204" pitchFamily="34" charset="0"/>
                <a:cs typeface="Arial" panose="020B0604020202020204" pitchFamily="34" charset="0"/>
              </a:rPr>
              <a:t> </a:t>
            </a:r>
            <a:r>
              <a:rPr lang="cs-CZ" altLang="cs-CZ" sz="2400" b="1" dirty="0" err="1">
                <a:latin typeface="Arial" panose="020B0604020202020204" pitchFamily="34" charset="0"/>
                <a:cs typeface="Arial" panose="020B0604020202020204" pitchFamily="34" charset="0"/>
              </a:rPr>
              <a:t>Laurentie</a:t>
            </a:r>
            <a:r>
              <a:rPr lang="cs-CZ" altLang="cs-CZ" sz="2400" dirty="0">
                <a:latin typeface="Arial" panose="020B0604020202020204" pitchFamily="34" charset="0"/>
                <a:cs typeface="Arial" panose="020B0604020202020204" pitchFamily="34" charset="0"/>
              </a:rPr>
              <a:t> nebo </a:t>
            </a:r>
            <a:r>
              <a:rPr lang="cs-CZ" altLang="cs-CZ" sz="2400" b="1" dirty="0" err="1">
                <a:latin typeface="Arial" panose="020B0604020202020204" pitchFamily="34" charset="0"/>
                <a:cs typeface="Arial" panose="020B0604020202020204" pitchFamily="34" charset="0"/>
              </a:rPr>
              <a:t>Gondwany</a:t>
            </a:r>
            <a:r>
              <a:rPr lang="cs-CZ" altLang="cs-CZ" sz="2400" dirty="0">
                <a:latin typeface="Arial" panose="020B0604020202020204" pitchFamily="34" charset="0"/>
                <a:cs typeface="Arial" panose="020B0604020202020204" pitchFamily="34" charset="0"/>
              </a:rPr>
              <a:t> obsahují mnoho </a:t>
            </a:r>
            <a:r>
              <a:rPr lang="cs-CZ" altLang="cs-CZ" sz="2400" b="1" dirty="0" err="1">
                <a:latin typeface="Arial" panose="020B0604020202020204" pitchFamily="34" charset="0"/>
                <a:cs typeface="Arial" panose="020B0604020202020204" pitchFamily="34" charset="0"/>
              </a:rPr>
              <a:t>ofiolitů</a:t>
            </a:r>
            <a:r>
              <a:rPr lang="cs-CZ" altLang="cs-CZ" sz="2400" dirty="0">
                <a:latin typeface="Arial" panose="020B0604020202020204" pitchFamily="34" charset="0"/>
                <a:cs typeface="Arial" panose="020B0604020202020204" pitchFamily="34" charset="0"/>
              </a:rPr>
              <a:t> a </a:t>
            </a:r>
            <a:r>
              <a:rPr lang="cs-CZ" altLang="cs-CZ" sz="2400" b="1" dirty="0">
                <a:latin typeface="Arial" panose="020B0604020202020204" pitchFamily="34" charset="0"/>
                <a:cs typeface="Arial" panose="020B0604020202020204" pitchFamily="34" charset="0"/>
              </a:rPr>
              <a:t>vulkanických oblouků </a:t>
            </a:r>
            <a:r>
              <a:rPr lang="cs-CZ" altLang="cs-CZ" sz="2400" dirty="0">
                <a:latin typeface="Arial" panose="020B0604020202020204" pitchFamily="34" charset="0"/>
                <a:cs typeface="Arial" panose="020B0604020202020204" pitchFamily="34" charset="0"/>
              </a:rPr>
              <a:t>odvozených z </a:t>
            </a:r>
            <a:r>
              <a:rPr lang="cs-CZ" altLang="cs-CZ" sz="2400" b="1" dirty="0" err="1">
                <a:latin typeface="Arial" panose="020B0604020202020204" pitchFamily="34" charset="0"/>
                <a:cs typeface="Arial" panose="020B0604020202020204" pitchFamily="34" charset="0"/>
              </a:rPr>
              <a:t>Iapetu</a:t>
            </a:r>
            <a:r>
              <a:rPr lang="cs-CZ" altLang="cs-CZ" sz="2400" dirty="0">
                <a:latin typeface="Arial" panose="020B0604020202020204" pitchFamily="34" charset="0"/>
                <a:cs typeface="Arial" panose="020B0604020202020204" pitchFamily="34" charset="0"/>
              </a:rPr>
              <a:t> a deformovaných během kolize kontinentálních okrajů </a:t>
            </a:r>
            <a:r>
              <a:rPr lang="cs-CZ" altLang="cs-CZ" sz="2400" dirty="0" err="1">
                <a:latin typeface="Arial" panose="020B0604020202020204" pitchFamily="34" charset="0"/>
                <a:cs typeface="Arial" panose="020B0604020202020204" pitchFamily="34" charset="0"/>
              </a:rPr>
              <a:t>Laurentie</a:t>
            </a:r>
            <a:r>
              <a:rPr lang="cs-CZ" altLang="cs-CZ" sz="2400" dirty="0">
                <a:latin typeface="Arial" panose="020B0604020202020204" pitchFamily="34" charset="0"/>
                <a:cs typeface="Arial" panose="020B0604020202020204" pitchFamily="34" charset="0"/>
              </a:rPr>
              <a:t> </a:t>
            </a:r>
            <a:r>
              <a:rPr lang="cs-CZ" altLang="cs-CZ" sz="2400" dirty="0" err="1">
                <a:latin typeface="Arial" panose="020B0604020202020204" pitchFamily="34" charset="0"/>
                <a:cs typeface="Arial" panose="020B0604020202020204" pitchFamily="34" charset="0"/>
              </a:rPr>
              <a:t>Ganderie</a:t>
            </a:r>
            <a:r>
              <a:rPr lang="cs-CZ" altLang="cs-CZ" sz="2400" dirty="0">
                <a:latin typeface="Arial" panose="020B0604020202020204" pitchFamily="34" charset="0"/>
                <a:cs typeface="Arial" panose="020B0604020202020204" pitchFamily="34" charset="0"/>
              </a:rPr>
              <a:t> a </a:t>
            </a:r>
            <a:r>
              <a:rPr lang="cs-CZ" altLang="cs-CZ" sz="2400" dirty="0" err="1">
                <a:latin typeface="Arial" panose="020B0604020202020204" pitchFamily="34" charset="0"/>
                <a:cs typeface="Arial" panose="020B0604020202020204" pitchFamily="34" charset="0"/>
              </a:rPr>
              <a:t>Avalonie</a:t>
            </a:r>
            <a:r>
              <a:rPr lang="cs-CZ" altLang="cs-CZ" sz="2400" dirty="0">
                <a:latin typeface="Arial" panose="020B0604020202020204" pitchFamily="34" charset="0"/>
                <a:cs typeface="Arial" panose="020B0604020202020204" pitchFamily="34" charset="0"/>
              </a:rPr>
              <a:t>. </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21DE2D9-BF97-F3BF-6431-296E821C20C8}"/>
              </a:ext>
            </a:extLst>
          </p:cNvPr>
          <p:cNvPicPr>
            <a:picLocks noChangeAspect="1"/>
          </p:cNvPicPr>
          <p:nvPr/>
        </p:nvPicPr>
        <p:blipFill>
          <a:blip r:embed="rId2"/>
          <a:stretch>
            <a:fillRect/>
          </a:stretch>
        </p:blipFill>
        <p:spPr>
          <a:xfrm>
            <a:off x="0" y="2321180"/>
            <a:ext cx="9144000" cy="2215639"/>
          </a:xfrm>
          <a:prstGeom prst="rect">
            <a:avLst/>
          </a:prstGeom>
        </p:spPr>
      </p:pic>
    </p:spTree>
    <p:extLst>
      <p:ext uri="{BB962C8B-B14F-4D97-AF65-F5344CB8AC3E}">
        <p14:creationId xmlns:p14="http://schemas.microsoft.com/office/powerpoint/2010/main" val="1244534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A5D5576-F37C-D561-544F-684D5B90B5E1}"/>
              </a:ext>
            </a:extLst>
          </p:cNvPr>
          <p:cNvPicPr>
            <a:picLocks noChangeAspect="1"/>
          </p:cNvPicPr>
          <p:nvPr/>
        </p:nvPicPr>
        <p:blipFill>
          <a:blip r:embed="rId2"/>
          <a:stretch>
            <a:fillRect/>
          </a:stretch>
        </p:blipFill>
        <p:spPr>
          <a:xfrm>
            <a:off x="395536" y="94784"/>
            <a:ext cx="4324954" cy="6668431"/>
          </a:xfrm>
          <a:prstGeom prst="rect">
            <a:avLst/>
          </a:prstGeom>
        </p:spPr>
      </p:pic>
      <p:sp>
        <p:nvSpPr>
          <p:cNvPr id="6" name="TextovéPole 5">
            <a:extLst>
              <a:ext uri="{FF2B5EF4-FFF2-40B4-BE49-F238E27FC236}">
                <a16:creationId xmlns:a16="http://schemas.microsoft.com/office/drawing/2014/main" id="{0A031483-BE5A-831B-94FC-8934034BCB46}"/>
              </a:ext>
            </a:extLst>
          </p:cNvPr>
          <p:cNvSpPr txBox="1"/>
          <p:nvPr/>
        </p:nvSpPr>
        <p:spPr>
          <a:xfrm>
            <a:off x="4720490" y="72626"/>
            <a:ext cx="4572000" cy="6340197"/>
          </a:xfrm>
          <a:prstGeom prst="rect">
            <a:avLst/>
          </a:prstGeom>
          <a:noFill/>
        </p:spPr>
        <p:txBody>
          <a:bodyPr wrap="square">
            <a:spAutoFit/>
          </a:bodyPr>
          <a:lstStyle/>
          <a:p>
            <a:r>
              <a:rPr lang="cs-CZ" dirty="0" err="1"/>
              <a:t>Figure</a:t>
            </a:r>
            <a:r>
              <a:rPr lang="cs-CZ" dirty="0"/>
              <a:t> 1. (A) </a:t>
            </a:r>
            <a:r>
              <a:rPr lang="cs-CZ" dirty="0" err="1"/>
              <a:t>Simplified</a:t>
            </a:r>
            <a:r>
              <a:rPr lang="cs-CZ" dirty="0"/>
              <a:t> map </a:t>
            </a:r>
            <a:r>
              <a:rPr lang="cs-CZ" dirty="0" err="1"/>
              <a:t>of</a:t>
            </a:r>
            <a:r>
              <a:rPr lang="cs-CZ" dirty="0"/>
              <a:t> </a:t>
            </a:r>
            <a:r>
              <a:rPr lang="cs-CZ" dirty="0" err="1"/>
              <a:t>the</a:t>
            </a:r>
            <a:r>
              <a:rPr lang="cs-CZ" dirty="0"/>
              <a:t> </a:t>
            </a:r>
            <a:r>
              <a:rPr lang="cs-CZ" dirty="0" err="1"/>
              <a:t>northern</a:t>
            </a:r>
            <a:r>
              <a:rPr lang="cs-CZ" dirty="0"/>
              <a:t> </a:t>
            </a:r>
            <a:r>
              <a:rPr lang="cs-CZ" dirty="0" err="1"/>
              <a:t>Appalachian</a:t>
            </a:r>
            <a:r>
              <a:rPr lang="cs-CZ" dirty="0"/>
              <a:t> </a:t>
            </a:r>
            <a:r>
              <a:rPr lang="cs-CZ" dirty="0" err="1"/>
              <a:t>orogen</a:t>
            </a:r>
            <a:r>
              <a:rPr lang="cs-CZ" dirty="0"/>
              <a:t> </a:t>
            </a:r>
            <a:r>
              <a:rPr lang="cs-CZ" dirty="0" err="1"/>
              <a:t>modified</a:t>
            </a:r>
            <a:r>
              <a:rPr lang="cs-CZ" dirty="0"/>
              <a:t> </a:t>
            </a:r>
            <a:r>
              <a:rPr lang="cs-CZ" dirty="0" err="1"/>
              <a:t>from</a:t>
            </a:r>
            <a:r>
              <a:rPr lang="cs-CZ" dirty="0"/>
              <a:t> </a:t>
            </a:r>
            <a:r>
              <a:rPr lang="cs-CZ" dirty="0" err="1"/>
              <a:t>Hibbard</a:t>
            </a:r>
            <a:r>
              <a:rPr lang="cs-CZ" dirty="0"/>
              <a:t> et al. (2006). </a:t>
            </a:r>
            <a:r>
              <a:rPr lang="cs-CZ" dirty="0" err="1"/>
              <a:t>Humber</a:t>
            </a:r>
            <a:r>
              <a:rPr lang="cs-CZ" dirty="0"/>
              <a:t> </a:t>
            </a:r>
            <a:r>
              <a:rPr lang="cs-CZ" dirty="0" err="1"/>
              <a:t>margin</a:t>
            </a:r>
            <a:r>
              <a:rPr lang="cs-CZ" dirty="0"/>
              <a:t> </a:t>
            </a:r>
            <a:r>
              <a:rPr lang="cs-CZ" dirty="0" err="1"/>
              <a:t>rocks</a:t>
            </a:r>
            <a:r>
              <a:rPr lang="cs-CZ" dirty="0"/>
              <a:t> </a:t>
            </a:r>
            <a:r>
              <a:rPr lang="cs-CZ" dirty="0" err="1"/>
              <a:t>include</a:t>
            </a:r>
            <a:r>
              <a:rPr lang="cs-CZ" dirty="0"/>
              <a:t> </a:t>
            </a:r>
            <a:r>
              <a:rPr lang="cs-CZ" dirty="0" err="1"/>
              <a:t>autochthonous</a:t>
            </a:r>
            <a:r>
              <a:rPr lang="cs-CZ" dirty="0"/>
              <a:t> and </a:t>
            </a:r>
            <a:r>
              <a:rPr lang="cs-CZ" dirty="0" err="1"/>
              <a:t>allochthonous</a:t>
            </a:r>
            <a:r>
              <a:rPr lang="cs-CZ" dirty="0"/>
              <a:t> </a:t>
            </a:r>
            <a:r>
              <a:rPr lang="cs-CZ" dirty="0" err="1"/>
              <a:t>continental</a:t>
            </a:r>
            <a:r>
              <a:rPr lang="cs-CZ" dirty="0"/>
              <a:t> </a:t>
            </a:r>
            <a:r>
              <a:rPr lang="cs-CZ" dirty="0" err="1"/>
              <a:t>margin</a:t>
            </a:r>
            <a:r>
              <a:rPr lang="cs-CZ" dirty="0"/>
              <a:t> </a:t>
            </a:r>
            <a:r>
              <a:rPr lang="cs-CZ" dirty="0" err="1"/>
              <a:t>units</a:t>
            </a:r>
            <a:r>
              <a:rPr lang="cs-CZ" dirty="0"/>
              <a:t> </a:t>
            </a:r>
            <a:r>
              <a:rPr lang="cs-CZ" dirty="0" err="1"/>
              <a:t>exposed</a:t>
            </a:r>
            <a:r>
              <a:rPr lang="cs-CZ" dirty="0"/>
              <a:t> in </a:t>
            </a:r>
            <a:r>
              <a:rPr lang="cs-CZ" dirty="0" err="1"/>
              <a:t>the</a:t>
            </a:r>
            <a:r>
              <a:rPr lang="cs-CZ" dirty="0"/>
              <a:t> </a:t>
            </a:r>
            <a:r>
              <a:rPr lang="cs-CZ" dirty="0" err="1"/>
              <a:t>westernmost</a:t>
            </a:r>
            <a:r>
              <a:rPr lang="cs-CZ" dirty="0"/>
              <a:t> </a:t>
            </a:r>
            <a:r>
              <a:rPr lang="cs-CZ" dirty="0" err="1"/>
              <a:t>Appalachians</a:t>
            </a:r>
            <a:r>
              <a:rPr lang="cs-CZ" dirty="0"/>
              <a:t>. CA - </a:t>
            </a:r>
            <a:r>
              <a:rPr lang="cs-CZ" dirty="0" err="1"/>
              <a:t>Canada</a:t>
            </a:r>
            <a:r>
              <a:rPr lang="cs-CZ" dirty="0"/>
              <a:t>; CBI - Cape Breton Island; PEI - Prince Edward Island; U.S.A. - United </a:t>
            </a:r>
            <a:r>
              <a:rPr lang="cs-CZ" dirty="0" err="1"/>
              <a:t>States</a:t>
            </a:r>
            <a:r>
              <a:rPr lang="cs-CZ" dirty="0"/>
              <a:t> </a:t>
            </a:r>
            <a:r>
              <a:rPr lang="cs-CZ" dirty="0" err="1"/>
              <a:t>of</a:t>
            </a:r>
            <a:r>
              <a:rPr lang="cs-CZ" dirty="0"/>
              <a:t> America. (B) </a:t>
            </a:r>
            <a:r>
              <a:rPr lang="cs-CZ" dirty="0" err="1"/>
              <a:t>Interpreted</a:t>
            </a:r>
            <a:r>
              <a:rPr lang="cs-CZ" dirty="0"/>
              <a:t> </a:t>
            </a:r>
            <a:r>
              <a:rPr lang="cs-CZ" dirty="0" err="1"/>
              <a:t>continental</a:t>
            </a:r>
            <a:r>
              <a:rPr lang="cs-CZ" dirty="0"/>
              <a:t> </a:t>
            </a:r>
            <a:r>
              <a:rPr lang="cs-CZ" dirty="0" err="1"/>
              <a:t>margin</a:t>
            </a:r>
            <a:r>
              <a:rPr lang="cs-CZ" dirty="0"/>
              <a:t> geometry </a:t>
            </a:r>
            <a:r>
              <a:rPr lang="cs-CZ" dirty="0" err="1"/>
              <a:t>of</a:t>
            </a:r>
            <a:r>
              <a:rPr lang="cs-CZ" dirty="0"/>
              <a:t> </a:t>
            </a:r>
            <a:r>
              <a:rPr lang="cs-CZ" dirty="0" err="1"/>
              <a:t>eastern</a:t>
            </a:r>
            <a:r>
              <a:rPr lang="cs-CZ" dirty="0"/>
              <a:t> </a:t>
            </a:r>
            <a:r>
              <a:rPr lang="cs-CZ" dirty="0" err="1"/>
              <a:t>Laurentia</a:t>
            </a:r>
            <a:r>
              <a:rPr lang="cs-CZ" dirty="0"/>
              <a:t> </a:t>
            </a:r>
            <a:r>
              <a:rPr lang="cs-CZ" dirty="0" err="1"/>
              <a:t>modified</a:t>
            </a:r>
            <a:r>
              <a:rPr lang="cs-CZ" dirty="0"/>
              <a:t> </a:t>
            </a:r>
            <a:r>
              <a:rPr lang="cs-CZ" dirty="0" err="1"/>
              <a:t>from</a:t>
            </a:r>
            <a:r>
              <a:rPr lang="cs-CZ" dirty="0"/>
              <a:t> Allen et al. (2010) </a:t>
            </a:r>
            <a:r>
              <a:rPr lang="cs-CZ" dirty="0" err="1"/>
              <a:t>that</a:t>
            </a:r>
            <a:r>
              <a:rPr lang="cs-CZ" dirty="0"/>
              <a:t> </a:t>
            </a:r>
            <a:r>
              <a:rPr lang="cs-CZ" dirty="0" err="1"/>
              <a:t>assumes</a:t>
            </a:r>
            <a:r>
              <a:rPr lang="cs-CZ" dirty="0"/>
              <a:t> </a:t>
            </a:r>
            <a:r>
              <a:rPr lang="cs-CZ" dirty="0" err="1"/>
              <a:t>formation</a:t>
            </a:r>
            <a:r>
              <a:rPr lang="cs-CZ" dirty="0"/>
              <a:t> by a </a:t>
            </a:r>
            <a:r>
              <a:rPr lang="cs-CZ" dirty="0" err="1"/>
              <a:t>simple-shear</a:t>
            </a:r>
            <a:r>
              <a:rPr lang="cs-CZ" dirty="0"/>
              <a:t>, </a:t>
            </a:r>
            <a:r>
              <a:rPr lang="cs-CZ" dirty="0" err="1"/>
              <a:t>low-angle</a:t>
            </a:r>
            <a:r>
              <a:rPr lang="cs-CZ" dirty="0"/>
              <a:t> </a:t>
            </a:r>
            <a:r>
              <a:rPr lang="cs-CZ" dirty="0" err="1"/>
              <a:t>detachment</a:t>
            </a:r>
            <a:r>
              <a:rPr lang="cs-CZ" dirty="0"/>
              <a:t> rift </a:t>
            </a:r>
            <a:r>
              <a:rPr lang="cs-CZ" dirty="0" err="1"/>
              <a:t>system</a:t>
            </a:r>
            <a:r>
              <a:rPr lang="cs-CZ" dirty="0"/>
              <a:t>. </a:t>
            </a:r>
            <a:r>
              <a:rPr lang="cs-CZ" dirty="0" err="1"/>
              <a:t>The</a:t>
            </a:r>
            <a:r>
              <a:rPr lang="cs-CZ" dirty="0"/>
              <a:t> </a:t>
            </a:r>
            <a:r>
              <a:rPr lang="cs-CZ" dirty="0" err="1"/>
              <a:t>ocean-continent</a:t>
            </a:r>
            <a:r>
              <a:rPr lang="cs-CZ" dirty="0"/>
              <a:t> </a:t>
            </a:r>
            <a:r>
              <a:rPr lang="cs-CZ" dirty="0" err="1"/>
              <a:t>transition</a:t>
            </a:r>
            <a:r>
              <a:rPr lang="cs-CZ" dirty="0"/>
              <a:t> </a:t>
            </a:r>
            <a:r>
              <a:rPr lang="cs-CZ" dirty="0" err="1"/>
              <a:t>is</a:t>
            </a:r>
            <a:r>
              <a:rPr lang="cs-CZ" dirty="0"/>
              <a:t> </a:t>
            </a:r>
            <a:r>
              <a:rPr lang="cs-CZ" dirty="0" err="1"/>
              <a:t>oversimplified</a:t>
            </a:r>
            <a:r>
              <a:rPr lang="cs-CZ" dirty="0"/>
              <a:t> and </a:t>
            </a:r>
            <a:r>
              <a:rPr lang="cs-CZ" dirty="0" err="1"/>
              <a:t>does</a:t>
            </a:r>
            <a:r>
              <a:rPr lang="cs-CZ" dirty="0"/>
              <a:t> not show </a:t>
            </a:r>
            <a:r>
              <a:rPr lang="cs-CZ" dirty="0" err="1"/>
              <a:t>zones</a:t>
            </a:r>
            <a:r>
              <a:rPr lang="cs-CZ" dirty="0"/>
              <a:t> </a:t>
            </a:r>
            <a:r>
              <a:rPr lang="cs-CZ" dirty="0" err="1"/>
              <a:t>of</a:t>
            </a:r>
            <a:r>
              <a:rPr lang="cs-CZ" dirty="0"/>
              <a:t> </a:t>
            </a:r>
            <a:r>
              <a:rPr lang="cs-CZ" dirty="0" err="1"/>
              <a:t>hyperextended</a:t>
            </a:r>
            <a:r>
              <a:rPr lang="cs-CZ" dirty="0"/>
              <a:t> </a:t>
            </a:r>
            <a:r>
              <a:rPr lang="cs-CZ" dirty="0" err="1"/>
              <a:t>crust</a:t>
            </a:r>
            <a:r>
              <a:rPr lang="cs-CZ" dirty="0"/>
              <a:t> and </a:t>
            </a:r>
            <a:r>
              <a:rPr lang="cs-CZ" dirty="0" err="1"/>
              <a:t>exhumed</a:t>
            </a:r>
            <a:r>
              <a:rPr lang="cs-CZ" dirty="0"/>
              <a:t> </a:t>
            </a:r>
            <a:r>
              <a:rPr lang="cs-CZ" dirty="0" err="1"/>
              <a:t>continental</a:t>
            </a:r>
            <a:r>
              <a:rPr lang="cs-CZ" dirty="0"/>
              <a:t> mantle in </a:t>
            </a:r>
            <a:r>
              <a:rPr lang="cs-CZ" dirty="0" err="1"/>
              <a:t>outboard</a:t>
            </a:r>
            <a:r>
              <a:rPr lang="cs-CZ" dirty="0"/>
              <a:t> </a:t>
            </a:r>
            <a:r>
              <a:rPr lang="cs-CZ" dirty="0" err="1"/>
              <a:t>regions</a:t>
            </a:r>
            <a:r>
              <a:rPr lang="cs-CZ" dirty="0"/>
              <a:t>. </a:t>
            </a:r>
            <a:r>
              <a:rPr lang="cs-CZ" dirty="0" err="1"/>
              <a:t>Selected</a:t>
            </a:r>
            <a:r>
              <a:rPr lang="cs-CZ" dirty="0"/>
              <a:t> </a:t>
            </a:r>
            <a:r>
              <a:rPr lang="cs-CZ" dirty="0" err="1"/>
              <a:t>igneous</a:t>
            </a:r>
            <a:r>
              <a:rPr lang="cs-CZ" dirty="0"/>
              <a:t> rock </a:t>
            </a:r>
            <a:r>
              <a:rPr lang="cs-CZ" dirty="0" err="1"/>
              <a:t>occurrences</a:t>
            </a:r>
            <a:r>
              <a:rPr lang="cs-CZ" dirty="0"/>
              <a:t>: BC - </a:t>
            </a:r>
            <a:r>
              <a:rPr lang="cs-CZ" dirty="0" err="1"/>
              <a:t>Birchy</a:t>
            </a:r>
            <a:r>
              <a:rPr lang="cs-CZ" dirty="0"/>
              <a:t> </a:t>
            </a:r>
            <a:r>
              <a:rPr lang="cs-CZ" dirty="0" err="1"/>
              <a:t>complex</a:t>
            </a:r>
            <a:r>
              <a:rPr lang="cs-CZ" dirty="0"/>
              <a:t> (556–564 </a:t>
            </a:r>
            <a:r>
              <a:rPr lang="cs-CZ" dirty="0" err="1"/>
              <a:t>Ma</a:t>
            </a:r>
            <a:r>
              <a:rPr lang="cs-CZ" dirty="0"/>
              <a:t>, van </a:t>
            </a:r>
            <a:r>
              <a:rPr lang="cs-CZ" dirty="0" err="1"/>
              <a:t>Staal</a:t>
            </a:r>
            <a:r>
              <a:rPr lang="cs-CZ" dirty="0"/>
              <a:t> et al. , 2013); BR - Blair River </a:t>
            </a:r>
            <a:r>
              <a:rPr lang="cs-CZ" dirty="0" err="1"/>
              <a:t>dikes</a:t>
            </a:r>
            <a:r>
              <a:rPr lang="cs-CZ" dirty="0"/>
              <a:t> (576 </a:t>
            </a:r>
            <a:r>
              <a:rPr lang="cs-CZ" dirty="0" err="1"/>
              <a:t>Ma</a:t>
            </a:r>
            <a:r>
              <a:rPr lang="cs-CZ" dirty="0"/>
              <a:t> and 581 </a:t>
            </a:r>
            <a:r>
              <a:rPr lang="cs-CZ" dirty="0" err="1"/>
              <a:t>Ma</a:t>
            </a:r>
            <a:r>
              <a:rPr lang="cs-CZ" dirty="0"/>
              <a:t>: Miller &amp; </a:t>
            </a:r>
            <a:r>
              <a:rPr lang="cs-CZ" dirty="0" err="1"/>
              <a:t>Barr</a:t>
            </a:r>
            <a:r>
              <a:rPr lang="cs-CZ" dirty="0"/>
              <a:t> , 2004); BM - </a:t>
            </a:r>
            <a:r>
              <a:rPr lang="cs-CZ" dirty="0" err="1"/>
              <a:t>Baie</a:t>
            </a:r>
            <a:r>
              <a:rPr lang="cs-CZ" dirty="0"/>
              <a:t> des </a:t>
            </a:r>
            <a:r>
              <a:rPr lang="cs-CZ" dirty="0" err="1"/>
              <a:t>Moutons</a:t>
            </a:r>
            <a:r>
              <a:rPr lang="cs-CZ" dirty="0"/>
              <a:t> </a:t>
            </a:r>
            <a:r>
              <a:rPr lang="cs-CZ" dirty="0" err="1"/>
              <a:t>complex</a:t>
            </a:r>
            <a:r>
              <a:rPr lang="cs-CZ" dirty="0"/>
              <a:t> (583 M: </a:t>
            </a:r>
            <a:r>
              <a:rPr lang="cs-CZ" dirty="0" err="1"/>
              <a:t>McCausland</a:t>
            </a:r>
            <a:r>
              <a:rPr lang="cs-CZ" dirty="0"/>
              <a:t> et al. , 2011); DH - </a:t>
            </a:r>
            <a:r>
              <a:rPr lang="cs-CZ" dirty="0" err="1"/>
              <a:t>Disappointment</a:t>
            </a:r>
            <a:r>
              <a:rPr lang="cs-CZ" dirty="0"/>
              <a:t> </a:t>
            </a:r>
            <a:r>
              <a:rPr lang="cs-CZ" dirty="0" err="1"/>
              <a:t>Hill</a:t>
            </a:r>
            <a:r>
              <a:rPr lang="cs-CZ" dirty="0"/>
              <a:t> pluton (607 </a:t>
            </a:r>
            <a:r>
              <a:rPr lang="cs-CZ" dirty="0" err="1"/>
              <a:t>Ma</a:t>
            </a:r>
            <a:r>
              <a:rPr lang="cs-CZ" dirty="0"/>
              <a:t>: </a:t>
            </a:r>
            <a:r>
              <a:rPr lang="cs-CZ" dirty="0" err="1"/>
              <a:t>Hodgin</a:t>
            </a:r>
            <a:r>
              <a:rPr lang="cs-CZ" dirty="0"/>
              <a:t> et al. , 2021); LRD - Long </a:t>
            </a:r>
            <a:r>
              <a:rPr lang="cs-CZ" dirty="0" err="1"/>
              <a:t>Range</a:t>
            </a:r>
            <a:r>
              <a:rPr lang="cs-CZ" dirty="0"/>
              <a:t> </a:t>
            </a:r>
            <a:r>
              <a:rPr lang="cs-CZ" dirty="0" err="1"/>
              <a:t>dikes</a:t>
            </a:r>
            <a:r>
              <a:rPr lang="cs-CZ" dirty="0"/>
              <a:t> (615 </a:t>
            </a:r>
            <a:r>
              <a:rPr lang="cs-CZ" dirty="0" err="1"/>
              <a:t>Ma</a:t>
            </a:r>
            <a:r>
              <a:rPr lang="cs-CZ" dirty="0"/>
              <a:t>: </a:t>
            </a:r>
            <a:r>
              <a:rPr lang="cs-CZ" dirty="0" err="1"/>
              <a:t>Kamo</a:t>
            </a:r>
            <a:r>
              <a:rPr lang="cs-CZ" dirty="0"/>
              <a:t> et al., 1989, 1995); LM - </a:t>
            </a:r>
            <a:r>
              <a:rPr lang="cs-CZ" dirty="0" err="1"/>
              <a:t>Lac</a:t>
            </a:r>
            <a:r>
              <a:rPr lang="cs-CZ" dirty="0"/>
              <a:t> </a:t>
            </a:r>
            <a:r>
              <a:rPr lang="cs-CZ" dirty="0" err="1"/>
              <a:t>Matapédia</a:t>
            </a:r>
            <a:r>
              <a:rPr lang="cs-CZ" dirty="0"/>
              <a:t> </a:t>
            </a:r>
            <a:r>
              <a:rPr lang="cs-CZ" dirty="0" err="1"/>
              <a:t>volcanics</a:t>
            </a:r>
            <a:r>
              <a:rPr lang="cs-CZ" dirty="0"/>
              <a:t> (565 </a:t>
            </a:r>
            <a:r>
              <a:rPr lang="cs-CZ" dirty="0" err="1"/>
              <a:t>Ma</a:t>
            </a:r>
            <a:r>
              <a:rPr lang="cs-CZ" dirty="0"/>
              <a:t>: </a:t>
            </a:r>
            <a:r>
              <a:rPr lang="cs-CZ" dirty="0" err="1"/>
              <a:t>Hodych</a:t>
            </a:r>
            <a:r>
              <a:rPr lang="cs-CZ" dirty="0"/>
              <a:t> &amp; </a:t>
            </a:r>
            <a:r>
              <a:rPr lang="cs-CZ" dirty="0" err="1"/>
              <a:t>Cox</a:t>
            </a:r>
            <a:r>
              <a:rPr lang="cs-CZ" dirty="0"/>
              <a:t> , 2007); LS - Lady </a:t>
            </a:r>
            <a:r>
              <a:rPr lang="cs-CZ" dirty="0" err="1"/>
              <a:t>Slipper</a:t>
            </a:r>
            <a:r>
              <a:rPr lang="cs-CZ" dirty="0"/>
              <a:t> pluton (555 </a:t>
            </a:r>
            <a:r>
              <a:rPr lang="cs-CZ" dirty="0" err="1"/>
              <a:t>Ma</a:t>
            </a:r>
            <a:r>
              <a:rPr lang="cs-CZ" dirty="0"/>
              <a:t>: </a:t>
            </a:r>
            <a:r>
              <a:rPr lang="cs-CZ" dirty="0" err="1"/>
              <a:t>Cawood</a:t>
            </a:r>
            <a:r>
              <a:rPr lang="cs-CZ" dirty="0"/>
              <a:t> et al. , 2001); MR - </a:t>
            </a:r>
            <a:r>
              <a:rPr lang="cs-CZ" dirty="0" err="1"/>
              <a:t>Mont</a:t>
            </a:r>
            <a:r>
              <a:rPr lang="cs-CZ" dirty="0"/>
              <a:t> </a:t>
            </a:r>
            <a:r>
              <a:rPr lang="cs-CZ" dirty="0" err="1"/>
              <a:t>Rigaud</a:t>
            </a:r>
            <a:r>
              <a:rPr lang="cs-CZ" dirty="0"/>
              <a:t> syenite (533 </a:t>
            </a:r>
            <a:r>
              <a:rPr lang="cs-CZ" dirty="0" err="1"/>
              <a:t>Ma</a:t>
            </a:r>
            <a:r>
              <a:rPr lang="cs-CZ" dirty="0"/>
              <a:t>: </a:t>
            </a:r>
            <a:r>
              <a:rPr lang="cs-CZ" dirty="0" err="1"/>
              <a:t>McCausland</a:t>
            </a:r>
            <a:r>
              <a:rPr lang="cs-CZ" dirty="0"/>
              <a:t> et al. , 2007); RP - </a:t>
            </a:r>
            <a:r>
              <a:rPr lang="cs-CZ" dirty="0" err="1"/>
              <a:t>Round</a:t>
            </a:r>
            <a:r>
              <a:rPr lang="cs-CZ" dirty="0"/>
              <a:t> </a:t>
            </a:r>
            <a:r>
              <a:rPr lang="cs-CZ" dirty="0" err="1"/>
              <a:t>Pond</a:t>
            </a:r>
            <a:r>
              <a:rPr lang="cs-CZ" dirty="0"/>
              <a:t> granite (602 </a:t>
            </a:r>
            <a:r>
              <a:rPr lang="cs-CZ" dirty="0" err="1"/>
              <a:t>Ma</a:t>
            </a:r>
            <a:r>
              <a:rPr lang="cs-CZ" dirty="0"/>
              <a:t>: </a:t>
            </a:r>
            <a:r>
              <a:rPr lang="cs-CZ" dirty="0" err="1"/>
              <a:t>Williams</a:t>
            </a:r>
            <a:r>
              <a:rPr lang="cs-CZ" dirty="0"/>
              <a:t> et al. , 1985); SC - </a:t>
            </a:r>
            <a:r>
              <a:rPr lang="cs-CZ" dirty="0" err="1"/>
              <a:t>Skinner</a:t>
            </a:r>
            <a:r>
              <a:rPr lang="cs-CZ" dirty="0"/>
              <a:t> </a:t>
            </a:r>
            <a:r>
              <a:rPr lang="cs-CZ" dirty="0" err="1"/>
              <a:t>Cove</a:t>
            </a:r>
            <a:r>
              <a:rPr lang="cs-CZ" dirty="0"/>
              <a:t> </a:t>
            </a:r>
            <a:r>
              <a:rPr lang="cs-CZ" dirty="0" err="1"/>
              <a:t>Formation</a:t>
            </a:r>
            <a:r>
              <a:rPr lang="cs-CZ" dirty="0"/>
              <a:t> </a:t>
            </a:r>
            <a:r>
              <a:rPr lang="cs-CZ" dirty="0" err="1"/>
              <a:t>volcanics</a:t>
            </a:r>
            <a:r>
              <a:rPr lang="cs-CZ" dirty="0"/>
              <a:t> (</a:t>
            </a:r>
            <a:r>
              <a:rPr lang="cs-CZ" dirty="0" err="1"/>
              <a:t>Cawood</a:t>
            </a:r>
            <a:r>
              <a:rPr lang="cs-CZ" dirty="0"/>
              <a:t> et al. , 2001); SI - Sept </a:t>
            </a:r>
            <a:r>
              <a:rPr lang="cs-CZ" dirty="0" err="1"/>
              <a:t>Îles</a:t>
            </a:r>
            <a:r>
              <a:rPr lang="cs-CZ" dirty="0"/>
              <a:t> </a:t>
            </a:r>
            <a:r>
              <a:rPr lang="cs-CZ" dirty="0" err="1"/>
              <a:t>complex</a:t>
            </a:r>
            <a:r>
              <a:rPr lang="cs-CZ" dirty="0"/>
              <a:t> (564 </a:t>
            </a:r>
            <a:r>
              <a:rPr lang="cs-CZ" dirty="0" err="1"/>
              <a:t>Ma</a:t>
            </a:r>
            <a:r>
              <a:rPr lang="cs-CZ" dirty="0"/>
              <a:t>, </a:t>
            </a:r>
            <a:r>
              <a:rPr lang="cs-CZ" dirty="0" err="1"/>
              <a:t>Higgins</a:t>
            </a:r>
            <a:r>
              <a:rPr lang="cs-CZ" dirty="0"/>
              <a:t> &amp; van </a:t>
            </a:r>
            <a:r>
              <a:rPr lang="cs-CZ" dirty="0" err="1"/>
              <a:t>Breemen</a:t>
            </a:r>
            <a:r>
              <a:rPr lang="cs-CZ" dirty="0"/>
              <a:t> , 1998); SH - St. Honoré </a:t>
            </a:r>
            <a:r>
              <a:rPr lang="cs-CZ" dirty="0" err="1"/>
              <a:t>complex</a:t>
            </a:r>
            <a:r>
              <a:rPr lang="cs-CZ" dirty="0"/>
              <a:t> (571 </a:t>
            </a:r>
            <a:r>
              <a:rPr lang="cs-CZ" dirty="0" err="1"/>
              <a:t>Ma</a:t>
            </a:r>
            <a:r>
              <a:rPr lang="cs-CZ" dirty="0"/>
              <a:t>: </a:t>
            </a:r>
            <a:r>
              <a:rPr lang="cs-CZ" dirty="0" err="1"/>
              <a:t>McCausland</a:t>
            </a:r>
            <a:r>
              <a:rPr lang="cs-CZ" dirty="0"/>
              <a:t> et al. , 2009); TH - </a:t>
            </a:r>
            <a:r>
              <a:rPr lang="cs-CZ" dirty="0" err="1"/>
              <a:t>Tibbit</a:t>
            </a:r>
            <a:r>
              <a:rPr lang="cs-CZ" dirty="0"/>
              <a:t> </a:t>
            </a:r>
            <a:r>
              <a:rPr lang="cs-CZ" dirty="0" err="1"/>
              <a:t>Hill</a:t>
            </a:r>
            <a:r>
              <a:rPr lang="cs-CZ" dirty="0"/>
              <a:t> </a:t>
            </a:r>
            <a:r>
              <a:rPr lang="cs-CZ" dirty="0" err="1"/>
              <a:t>Formation</a:t>
            </a:r>
            <a:r>
              <a:rPr lang="cs-CZ" dirty="0"/>
              <a:t> </a:t>
            </a:r>
            <a:r>
              <a:rPr lang="cs-CZ" dirty="0" err="1"/>
              <a:t>volcanics</a:t>
            </a:r>
            <a:r>
              <a:rPr lang="cs-CZ" dirty="0"/>
              <a:t> (554 </a:t>
            </a:r>
            <a:r>
              <a:rPr lang="cs-CZ" dirty="0" err="1"/>
              <a:t>Ma</a:t>
            </a:r>
            <a:r>
              <a:rPr lang="cs-CZ" dirty="0"/>
              <a:t>: </a:t>
            </a:r>
            <a:r>
              <a:rPr lang="cs-CZ" dirty="0" err="1"/>
              <a:t>Kumarapeli</a:t>
            </a:r>
            <a:r>
              <a:rPr lang="cs-CZ" dirty="0"/>
              <a:t> et al. , 1989). Ar-Ar </a:t>
            </a:r>
            <a:r>
              <a:rPr lang="cs-CZ" dirty="0" err="1"/>
              <a:t>cooling</a:t>
            </a:r>
            <a:r>
              <a:rPr lang="cs-CZ" dirty="0"/>
              <a:t> </a:t>
            </a:r>
            <a:r>
              <a:rPr lang="cs-CZ" dirty="0" err="1"/>
              <a:t>ages</a:t>
            </a:r>
            <a:r>
              <a:rPr lang="cs-CZ" dirty="0"/>
              <a:t> </a:t>
            </a:r>
            <a:r>
              <a:rPr lang="cs-CZ" dirty="0" err="1"/>
              <a:t>of</a:t>
            </a:r>
            <a:r>
              <a:rPr lang="cs-CZ" dirty="0"/>
              <a:t> </a:t>
            </a:r>
            <a:r>
              <a:rPr lang="cs-CZ" dirty="0" err="1"/>
              <a:t>pseudotachylyte</a:t>
            </a:r>
            <a:r>
              <a:rPr lang="cs-CZ" dirty="0"/>
              <a:t> </a:t>
            </a:r>
            <a:r>
              <a:rPr lang="cs-CZ" dirty="0" err="1"/>
              <a:t>from</a:t>
            </a:r>
            <a:r>
              <a:rPr lang="cs-CZ" dirty="0"/>
              <a:t> </a:t>
            </a:r>
            <a:r>
              <a:rPr lang="cs-CZ" dirty="0" err="1"/>
              <a:t>O’Brien</a:t>
            </a:r>
            <a:r>
              <a:rPr lang="cs-CZ" dirty="0"/>
              <a:t> and van der </a:t>
            </a:r>
            <a:r>
              <a:rPr lang="cs-CZ" dirty="0" err="1"/>
              <a:t>Pluijm</a:t>
            </a:r>
            <a:r>
              <a:rPr lang="cs-CZ" dirty="0"/>
              <a:t> (2012). </a:t>
            </a:r>
            <a:r>
              <a:rPr lang="cs-CZ" dirty="0" err="1"/>
              <a:t>Zircon</a:t>
            </a:r>
            <a:r>
              <a:rPr lang="cs-CZ" dirty="0"/>
              <a:t> (U-</a:t>
            </a:r>
            <a:r>
              <a:rPr lang="cs-CZ" dirty="0" err="1"/>
              <a:t>Th</a:t>
            </a:r>
            <a:r>
              <a:rPr lang="cs-CZ" dirty="0"/>
              <a:t>)/He </a:t>
            </a:r>
            <a:r>
              <a:rPr lang="cs-CZ" dirty="0" err="1"/>
              <a:t>cooling</a:t>
            </a:r>
            <a:r>
              <a:rPr lang="cs-CZ" dirty="0"/>
              <a:t> </a:t>
            </a:r>
            <a:r>
              <a:rPr lang="cs-CZ" dirty="0" err="1"/>
              <a:t>ages</a:t>
            </a:r>
            <a:r>
              <a:rPr lang="cs-CZ" dirty="0"/>
              <a:t> </a:t>
            </a:r>
            <a:r>
              <a:rPr lang="cs-CZ" dirty="0" err="1"/>
              <a:t>from</a:t>
            </a:r>
            <a:r>
              <a:rPr lang="cs-CZ" dirty="0"/>
              <a:t> </a:t>
            </a:r>
            <a:r>
              <a:rPr lang="cs-CZ" dirty="0" err="1"/>
              <a:t>Powell</a:t>
            </a:r>
            <a:r>
              <a:rPr lang="cs-CZ" dirty="0"/>
              <a:t> et al. (2018).</a:t>
            </a:r>
          </a:p>
        </p:txBody>
      </p:sp>
    </p:spTree>
    <p:extLst>
      <p:ext uri="{BB962C8B-B14F-4D97-AF65-F5344CB8AC3E}">
        <p14:creationId xmlns:p14="http://schemas.microsoft.com/office/powerpoint/2010/main" val="1402216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1D5E3EF-EED6-CDB7-4EF9-43B08CA88711}"/>
              </a:ext>
            </a:extLst>
          </p:cNvPr>
          <p:cNvPicPr>
            <a:picLocks noChangeAspect="1"/>
          </p:cNvPicPr>
          <p:nvPr/>
        </p:nvPicPr>
        <p:blipFill>
          <a:blip r:embed="rId2"/>
          <a:stretch>
            <a:fillRect/>
          </a:stretch>
        </p:blipFill>
        <p:spPr>
          <a:xfrm>
            <a:off x="579693" y="1569017"/>
            <a:ext cx="6949350" cy="5288983"/>
          </a:xfrm>
          <a:prstGeom prst="rect">
            <a:avLst/>
          </a:prstGeom>
        </p:spPr>
      </p:pic>
      <p:sp>
        <p:nvSpPr>
          <p:cNvPr id="3" name="Obdélník 2">
            <a:extLst>
              <a:ext uri="{FF2B5EF4-FFF2-40B4-BE49-F238E27FC236}">
                <a16:creationId xmlns:a16="http://schemas.microsoft.com/office/drawing/2014/main" id="{5541F180-1A14-A460-5700-2B67671F1686}"/>
              </a:ext>
            </a:extLst>
          </p:cNvPr>
          <p:cNvSpPr/>
          <p:nvPr/>
        </p:nvSpPr>
        <p:spPr>
          <a:xfrm>
            <a:off x="2123728" y="764704"/>
            <a:ext cx="144016" cy="11521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 name="Obrázek 3">
            <a:extLst>
              <a:ext uri="{FF2B5EF4-FFF2-40B4-BE49-F238E27FC236}">
                <a16:creationId xmlns:a16="http://schemas.microsoft.com/office/drawing/2014/main" id="{125577CB-D45D-80FC-AED4-FE9C024EAEBA}"/>
              </a:ext>
            </a:extLst>
          </p:cNvPr>
          <p:cNvPicPr>
            <a:picLocks noChangeAspect="1"/>
          </p:cNvPicPr>
          <p:nvPr/>
        </p:nvPicPr>
        <p:blipFill>
          <a:blip r:embed="rId3"/>
          <a:stretch>
            <a:fillRect/>
          </a:stretch>
        </p:blipFill>
        <p:spPr>
          <a:xfrm>
            <a:off x="3923928" y="740202"/>
            <a:ext cx="170703" cy="1176630"/>
          </a:xfrm>
          <a:prstGeom prst="rect">
            <a:avLst/>
          </a:prstGeom>
        </p:spPr>
      </p:pic>
      <p:sp>
        <p:nvSpPr>
          <p:cNvPr id="5" name="TextovéPole 4">
            <a:extLst>
              <a:ext uri="{FF2B5EF4-FFF2-40B4-BE49-F238E27FC236}">
                <a16:creationId xmlns:a16="http://schemas.microsoft.com/office/drawing/2014/main" id="{8F115F89-EE34-E23D-8498-FFB2B7ED092A}"/>
              </a:ext>
            </a:extLst>
          </p:cNvPr>
          <p:cNvSpPr txBox="1"/>
          <p:nvPr/>
        </p:nvSpPr>
        <p:spPr>
          <a:xfrm>
            <a:off x="734034" y="1170691"/>
            <a:ext cx="772969" cy="307777"/>
          </a:xfrm>
          <a:prstGeom prst="rect">
            <a:avLst/>
          </a:prstGeom>
          <a:noFill/>
        </p:spPr>
        <p:txBody>
          <a:bodyPr wrap="none" rtlCol="0">
            <a:spAutoFit/>
          </a:bodyPr>
          <a:lstStyle/>
          <a:p>
            <a:r>
              <a:rPr lang="cs-CZ" dirty="0" err="1"/>
              <a:t>Humber</a:t>
            </a:r>
            <a:endParaRPr lang="cs-CZ" dirty="0"/>
          </a:p>
        </p:txBody>
      </p:sp>
      <p:sp>
        <p:nvSpPr>
          <p:cNvPr id="6" name="TextovéPole 5">
            <a:extLst>
              <a:ext uri="{FF2B5EF4-FFF2-40B4-BE49-F238E27FC236}">
                <a16:creationId xmlns:a16="http://schemas.microsoft.com/office/drawing/2014/main" id="{1949A844-7754-D11B-7522-F98EE260C455}"/>
              </a:ext>
            </a:extLst>
          </p:cNvPr>
          <p:cNvSpPr txBox="1"/>
          <p:nvPr/>
        </p:nvSpPr>
        <p:spPr>
          <a:xfrm>
            <a:off x="2221610" y="1032991"/>
            <a:ext cx="1787669" cy="307777"/>
          </a:xfrm>
          <a:prstGeom prst="rect">
            <a:avLst/>
          </a:prstGeom>
          <a:noFill/>
        </p:spPr>
        <p:txBody>
          <a:bodyPr wrap="none" rtlCol="0">
            <a:spAutoFit/>
          </a:bodyPr>
          <a:lstStyle/>
          <a:p>
            <a:r>
              <a:rPr lang="cs-CZ" dirty="0"/>
              <a:t>Peri-</a:t>
            </a:r>
            <a:r>
              <a:rPr lang="cs-CZ" dirty="0" err="1"/>
              <a:t>lauretian</a:t>
            </a:r>
            <a:r>
              <a:rPr lang="cs-CZ" dirty="0"/>
              <a:t> </a:t>
            </a:r>
            <a:r>
              <a:rPr lang="cs-CZ" dirty="0" err="1"/>
              <a:t>group</a:t>
            </a:r>
            <a:r>
              <a:rPr lang="cs-CZ" dirty="0"/>
              <a:t> II</a:t>
            </a:r>
          </a:p>
        </p:txBody>
      </p:sp>
      <p:sp>
        <p:nvSpPr>
          <p:cNvPr id="7" name="TextovéPole 6">
            <a:extLst>
              <a:ext uri="{FF2B5EF4-FFF2-40B4-BE49-F238E27FC236}">
                <a16:creationId xmlns:a16="http://schemas.microsoft.com/office/drawing/2014/main" id="{44E058A5-0D11-AE75-2749-0B4047AD66E3}"/>
              </a:ext>
            </a:extLst>
          </p:cNvPr>
          <p:cNvSpPr txBox="1"/>
          <p:nvPr/>
        </p:nvSpPr>
        <p:spPr>
          <a:xfrm>
            <a:off x="4572000" y="1025667"/>
            <a:ext cx="1988045" cy="307777"/>
          </a:xfrm>
          <a:prstGeom prst="rect">
            <a:avLst/>
          </a:prstGeom>
          <a:noFill/>
        </p:spPr>
        <p:txBody>
          <a:bodyPr wrap="none" rtlCol="0">
            <a:spAutoFit/>
          </a:bodyPr>
          <a:lstStyle/>
          <a:p>
            <a:r>
              <a:rPr lang="cs-CZ" dirty="0" err="1"/>
              <a:t>Perigondwanan</a:t>
            </a:r>
            <a:r>
              <a:rPr lang="cs-CZ" dirty="0"/>
              <a:t> </a:t>
            </a:r>
            <a:r>
              <a:rPr lang="cs-CZ" dirty="0" err="1"/>
              <a:t>group</a:t>
            </a:r>
            <a:r>
              <a:rPr lang="cs-CZ" dirty="0"/>
              <a:t> III</a:t>
            </a:r>
          </a:p>
        </p:txBody>
      </p:sp>
      <p:sp>
        <p:nvSpPr>
          <p:cNvPr id="9" name="TextovéPole 8">
            <a:extLst>
              <a:ext uri="{FF2B5EF4-FFF2-40B4-BE49-F238E27FC236}">
                <a16:creationId xmlns:a16="http://schemas.microsoft.com/office/drawing/2014/main" id="{15A88466-E1CB-E967-A924-18ED57414F0D}"/>
              </a:ext>
            </a:extLst>
          </p:cNvPr>
          <p:cNvSpPr txBox="1"/>
          <p:nvPr/>
        </p:nvSpPr>
        <p:spPr>
          <a:xfrm>
            <a:off x="2483768" y="332656"/>
            <a:ext cx="1194558" cy="338554"/>
          </a:xfrm>
          <a:prstGeom prst="rect">
            <a:avLst/>
          </a:prstGeom>
          <a:noFill/>
        </p:spPr>
        <p:txBody>
          <a:bodyPr wrap="none" rtlCol="0">
            <a:spAutoFit/>
          </a:bodyPr>
          <a:lstStyle/>
          <a:p>
            <a:r>
              <a:rPr lang="cs-CZ" sz="1600" dirty="0"/>
              <a:t>Notre Dame</a:t>
            </a:r>
          </a:p>
        </p:txBody>
      </p:sp>
      <p:sp>
        <p:nvSpPr>
          <p:cNvPr id="10" name="TextovéPole 9">
            <a:extLst>
              <a:ext uri="{FF2B5EF4-FFF2-40B4-BE49-F238E27FC236}">
                <a16:creationId xmlns:a16="http://schemas.microsoft.com/office/drawing/2014/main" id="{353565B0-7796-8357-DA60-4596065246E7}"/>
              </a:ext>
            </a:extLst>
          </p:cNvPr>
          <p:cNvSpPr txBox="1"/>
          <p:nvPr/>
        </p:nvSpPr>
        <p:spPr>
          <a:xfrm>
            <a:off x="2331501" y="2197925"/>
            <a:ext cx="2376264" cy="523220"/>
          </a:xfrm>
          <a:prstGeom prst="rect">
            <a:avLst/>
          </a:prstGeom>
          <a:noFill/>
        </p:spPr>
        <p:txBody>
          <a:bodyPr wrap="square">
            <a:spAutoFit/>
          </a:bodyPr>
          <a:lstStyle/>
          <a:p>
            <a:r>
              <a:rPr lang="cs-CZ" dirty="0" err="1"/>
              <a:t>Annieopsquotch</a:t>
            </a:r>
            <a:r>
              <a:rPr lang="cs-CZ" dirty="0"/>
              <a:t> </a:t>
            </a:r>
            <a:r>
              <a:rPr lang="cs-CZ" dirty="0" err="1"/>
              <a:t>accretionary</a:t>
            </a:r>
            <a:endParaRPr lang="cs-CZ" dirty="0"/>
          </a:p>
          <a:p>
            <a:pPr algn="ctr"/>
            <a:r>
              <a:rPr lang="cs-CZ" dirty="0"/>
              <a:t> </a:t>
            </a:r>
            <a:r>
              <a:rPr lang="cs-CZ" dirty="0" err="1"/>
              <a:t>tract</a:t>
            </a:r>
            <a:endParaRPr lang="cs-CZ" dirty="0"/>
          </a:p>
        </p:txBody>
      </p:sp>
    </p:spTree>
    <p:extLst>
      <p:ext uri="{BB962C8B-B14F-4D97-AF65-F5344CB8AC3E}">
        <p14:creationId xmlns:p14="http://schemas.microsoft.com/office/powerpoint/2010/main" val="15340240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B24723C-54C5-DCBB-E393-0A7127F4206F}"/>
              </a:ext>
            </a:extLst>
          </p:cNvPr>
          <p:cNvSpPr txBox="1"/>
          <p:nvPr/>
        </p:nvSpPr>
        <p:spPr>
          <a:xfrm>
            <a:off x="2525606" y="1772816"/>
            <a:ext cx="4092787" cy="584775"/>
          </a:xfrm>
          <a:prstGeom prst="rect">
            <a:avLst/>
          </a:prstGeom>
          <a:solidFill>
            <a:srgbClr val="CCFF99"/>
          </a:solidFill>
        </p:spPr>
        <p:txBody>
          <a:bodyPr wrap="none" rtlCol="0">
            <a:spAutoFit/>
          </a:bodyPr>
          <a:lstStyle/>
          <a:p>
            <a:r>
              <a:rPr lang="cs-CZ" sz="3200" dirty="0"/>
              <a:t>Peri-</a:t>
            </a:r>
            <a:r>
              <a:rPr lang="cs-CZ" sz="3200" dirty="0" err="1"/>
              <a:t>Laurentian</a:t>
            </a:r>
            <a:r>
              <a:rPr lang="cs-CZ" sz="3200" dirty="0"/>
              <a:t> </a:t>
            </a:r>
            <a:r>
              <a:rPr lang="cs-CZ" sz="3200" dirty="0" err="1"/>
              <a:t>domain</a:t>
            </a:r>
            <a:endParaRPr lang="cs-CZ" sz="3200" dirty="0"/>
          </a:p>
        </p:txBody>
      </p:sp>
    </p:spTree>
    <p:extLst>
      <p:ext uri="{BB962C8B-B14F-4D97-AF65-F5344CB8AC3E}">
        <p14:creationId xmlns:p14="http://schemas.microsoft.com/office/powerpoint/2010/main" val="2022842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24C3CDF-1339-A7A0-012A-041DB0D66317}"/>
              </a:ext>
            </a:extLst>
          </p:cNvPr>
          <p:cNvSpPr txBox="1"/>
          <p:nvPr/>
        </p:nvSpPr>
        <p:spPr>
          <a:xfrm>
            <a:off x="143508" y="1772816"/>
            <a:ext cx="8856984" cy="3785652"/>
          </a:xfrm>
          <a:prstGeom prst="rect">
            <a:avLst/>
          </a:prstGeom>
          <a:solidFill>
            <a:schemeClr val="accent5">
              <a:lumMod val="20000"/>
              <a:lumOff val="80000"/>
            </a:schemeClr>
          </a:solidFill>
        </p:spPr>
        <p:txBody>
          <a:bodyPr wrap="square">
            <a:spAutoFit/>
          </a:bodyPr>
          <a:lstStyle/>
          <a:p>
            <a:r>
              <a:rPr lang="en-US" sz="2400" dirty="0"/>
              <a:t>The Trans-Hudson orogeny was the major mountain building event that formed the Precambrian Canadian Shield and the North American Craton (also called </a:t>
            </a:r>
            <a:r>
              <a:rPr lang="en-US" sz="2400" b="1" dirty="0"/>
              <a:t>Laurentia</a:t>
            </a:r>
            <a:r>
              <a:rPr lang="en-US" sz="2400" dirty="0"/>
              <a:t>), forging the initial North American continent. The Trans-Hudson orogen sutured together the </a:t>
            </a:r>
            <a:r>
              <a:rPr lang="en-US" sz="2400" b="1" dirty="0"/>
              <a:t>Hearne-Rae</a:t>
            </a:r>
            <a:r>
              <a:rPr lang="en-US" sz="2400" dirty="0"/>
              <a:t>, </a:t>
            </a:r>
            <a:r>
              <a:rPr lang="cs-CZ" sz="2400" b="1" dirty="0"/>
              <a:t>Slave, </a:t>
            </a:r>
            <a:r>
              <a:rPr lang="en-US" sz="2400" b="1" dirty="0"/>
              <a:t>Wyoming</a:t>
            </a:r>
            <a:r>
              <a:rPr lang="cs-CZ" sz="2400" b="1" dirty="0"/>
              <a:t> and Superior</a:t>
            </a:r>
            <a:r>
              <a:rPr lang="en-US" sz="2400" dirty="0"/>
              <a:t> cratons to form the </a:t>
            </a:r>
            <a:r>
              <a:rPr lang="en-US" sz="2400" dirty="0" err="1"/>
              <a:t>cratonic</a:t>
            </a:r>
            <a:r>
              <a:rPr lang="en-US" sz="2400" dirty="0"/>
              <a:t> core of North America in a network of Paleoproterozoic orogenic belts. The Trans-Hudson orogenic belt developed as a result of closure of the </a:t>
            </a:r>
            <a:r>
              <a:rPr lang="en-US" sz="2400" b="1" dirty="0" err="1"/>
              <a:t>Manikewan</a:t>
            </a:r>
            <a:r>
              <a:rPr lang="en-US" sz="2400" dirty="0"/>
              <a:t> </a:t>
            </a:r>
            <a:r>
              <a:rPr lang="en-US" sz="2400" b="1" dirty="0"/>
              <a:t>Ocean</a:t>
            </a:r>
            <a:r>
              <a:rPr lang="en-US" sz="2400" dirty="0"/>
              <a:t>. </a:t>
            </a:r>
            <a:r>
              <a:rPr lang="en-US" sz="2400" dirty="0" err="1"/>
              <a:t>Manikewan</a:t>
            </a:r>
            <a:r>
              <a:rPr lang="en-US" sz="2400" dirty="0"/>
              <a:t> Ocean opened at approximately 2.1 Ga via rifting of a possible </a:t>
            </a:r>
            <a:r>
              <a:rPr lang="en-US" sz="2400" b="1" dirty="0"/>
              <a:t>Neoarchean supercontinent</a:t>
            </a:r>
            <a:r>
              <a:rPr lang="cs-CZ" sz="2400" b="1" dirty="0"/>
              <a:t> </a:t>
            </a:r>
            <a:r>
              <a:rPr lang="en-US" sz="2400" dirty="0"/>
              <a:t>along the margins of the Hearne and Superior Cratons</a:t>
            </a:r>
            <a:endParaRPr lang="cs-CZ" sz="2400" dirty="0"/>
          </a:p>
        </p:txBody>
      </p:sp>
      <p:sp>
        <p:nvSpPr>
          <p:cNvPr id="4" name="TextovéPole 3">
            <a:extLst>
              <a:ext uri="{FF2B5EF4-FFF2-40B4-BE49-F238E27FC236}">
                <a16:creationId xmlns:a16="http://schemas.microsoft.com/office/drawing/2014/main" id="{06B99D3D-51F9-D134-3B27-95E654433208}"/>
              </a:ext>
            </a:extLst>
          </p:cNvPr>
          <p:cNvSpPr txBox="1"/>
          <p:nvPr/>
        </p:nvSpPr>
        <p:spPr>
          <a:xfrm>
            <a:off x="2123728" y="116632"/>
            <a:ext cx="4641924" cy="584775"/>
          </a:xfrm>
          <a:prstGeom prst="rect">
            <a:avLst/>
          </a:prstGeom>
          <a:noFill/>
        </p:spPr>
        <p:txBody>
          <a:bodyPr wrap="square">
            <a:spAutoFit/>
          </a:bodyPr>
          <a:lstStyle/>
          <a:p>
            <a:r>
              <a:rPr lang="cs-CZ" sz="3200" b="1" dirty="0"/>
              <a:t>Trans-Hudson </a:t>
            </a:r>
            <a:r>
              <a:rPr lang="cs-CZ" sz="3200" b="1" dirty="0" err="1"/>
              <a:t>orogeny</a:t>
            </a:r>
            <a:r>
              <a:rPr lang="cs-CZ" sz="3200" b="1" dirty="0"/>
              <a:t> </a:t>
            </a:r>
          </a:p>
        </p:txBody>
      </p:sp>
    </p:spTree>
    <p:extLst>
      <p:ext uri="{BB962C8B-B14F-4D97-AF65-F5344CB8AC3E}">
        <p14:creationId xmlns:p14="http://schemas.microsoft.com/office/powerpoint/2010/main" val="4215760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94" y="3028200"/>
            <a:ext cx="4104456" cy="312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1251" name="TextovéPole 1"/>
          <p:cNvSpPr txBox="1">
            <a:spLocks noChangeArrowheads="1"/>
          </p:cNvSpPr>
          <p:nvPr/>
        </p:nvSpPr>
        <p:spPr bwMode="auto">
          <a:xfrm>
            <a:off x="215900" y="6322489"/>
            <a:ext cx="4171950" cy="461963"/>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400" b="1" dirty="0"/>
              <a:t>Vznik komplexu Bay </a:t>
            </a:r>
            <a:r>
              <a:rPr lang="cs-CZ" altLang="cs-CZ" sz="2400" b="1" dirty="0" err="1"/>
              <a:t>of</a:t>
            </a:r>
            <a:r>
              <a:rPr lang="cs-CZ" altLang="cs-CZ" sz="2400" b="1" dirty="0"/>
              <a:t> Island</a:t>
            </a:r>
          </a:p>
        </p:txBody>
      </p:sp>
      <p:sp>
        <p:nvSpPr>
          <p:cNvPr id="181252" name="Obdélník 1"/>
          <p:cNvSpPr>
            <a:spLocks noChangeArrowheads="1"/>
          </p:cNvSpPr>
          <p:nvPr/>
        </p:nvSpPr>
        <p:spPr bwMode="auto">
          <a:xfrm>
            <a:off x="139640" y="676660"/>
            <a:ext cx="8784976" cy="2446824"/>
          </a:xfrm>
          <a:prstGeom prst="rect">
            <a:avLst/>
          </a:prstGeom>
          <a:solidFill>
            <a:schemeClr val="accent1">
              <a:lumMod val="20000"/>
              <a:lumOff val="80000"/>
            </a:schemeClr>
          </a:solid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cs-CZ" altLang="cs-CZ" sz="1800" dirty="0">
                <a:solidFill>
                  <a:srgbClr val="000000"/>
                </a:solidFill>
                <a:latin typeface="Arial" panose="020B0604020202020204" pitchFamily="34" charset="0"/>
                <a:cs typeface="Arial" panose="020B0604020202020204" pitchFamily="34" charset="0"/>
              </a:rPr>
              <a:t>V první fázi se od </a:t>
            </a:r>
            <a:r>
              <a:rPr lang="cs-CZ" altLang="cs-CZ" sz="1800" dirty="0" err="1">
                <a:solidFill>
                  <a:srgbClr val="000000"/>
                </a:solidFill>
                <a:latin typeface="Arial" panose="020B0604020202020204" pitchFamily="34" charset="0"/>
                <a:cs typeface="Arial" panose="020B0604020202020204" pitchFamily="34" charset="0"/>
              </a:rPr>
              <a:t>teránu</a:t>
            </a:r>
            <a:r>
              <a:rPr lang="cs-CZ" altLang="cs-CZ" sz="1800" dirty="0">
                <a:solidFill>
                  <a:srgbClr val="000000"/>
                </a:solidFill>
                <a:latin typeface="Arial" panose="020B0604020202020204" pitchFamily="34" charset="0"/>
                <a:cs typeface="Arial" panose="020B0604020202020204" pitchFamily="34" charset="0"/>
              </a:rPr>
              <a:t> </a:t>
            </a:r>
            <a:r>
              <a:rPr lang="cs-CZ" altLang="cs-CZ" sz="1800" dirty="0" err="1">
                <a:solidFill>
                  <a:srgbClr val="000000"/>
                </a:solidFill>
                <a:latin typeface="Arial" panose="020B0604020202020204" pitchFamily="34" charset="0"/>
                <a:cs typeface="Arial" panose="020B0604020202020204" pitchFamily="34" charset="0"/>
              </a:rPr>
              <a:t>Humber</a:t>
            </a:r>
            <a:r>
              <a:rPr lang="cs-CZ" altLang="cs-CZ" sz="1800" dirty="0">
                <a:solidFill>
                  <a:srgbClr val="000000"/>
                </a:solidFill>
                <a:latin typeface="Arial" panose="020B0604020202020204" pitchFamily="34" charset="0"/>
                <a:cs typeface="Arial" panose="020B0604020202020204" pitchFamily="34" charset="0"/>
              </a:rPr>
              <a:t> </a:t>
            </a:r>
            <a:r>
              <a:rPr lang="cs-CZ" altLang="cs-CZ" sz="1800" dirty="0" err="1">
                <a:solidFill>
                  <a:srgbClr val="000000"/>
                </a:solidFill>
                <a:latin typeface="Arial" panose="020B0604020202020204" pitchFamily="34" charset="0"/>
                <a:cs typeface="Arial" panose="020B0604020202020204" pitchFamily="34" charset="0"/>
              </a:rPr>
              <a:t>odděli</a:t>
            </a:r>
            <a:r>
              <a:rPr lang="cs-CZ" altLang="cs-CZ" sz="1800" dirty="0">
                <a:solidFill>
                  <a:srgbClr val="000000"/>
                </a:solidFill>
                <a:latin typeface="Arial" panose="020B0604020202020204" pitchFamily="34" charset="0"/>
                <a:cs typeface="Arial" panose="020B0604020202020204" pitchFamily="34" charset="0"/>
              </a:rPr>
              <a:t> </a:t>
            </a:r>
            <a:r>
              <a:rPr lang="cs-CZ" altLang="cs-CZ" sz="1800" dirty="0" err="1">
                <a:solidFill>
                  <a:srgbClr val="000000"/>
                </a:solidFill>
                <a:latin typeface="Arial" panose="020B0604020202020204" pitchFamily="34" charset="0"/>
                <a:cs typeface="Arial" panose="020B0604020202020204" pitchFamily="34" charset="0"/>
              </a:rPr>
              <a:t>terán</a:t>
            </a:r>
            <a:r>
              <a:rPr lang="cs-CZ" altLang="cs-CZ" sz="1800" dirty="0">
                <a:solidFill>
                  <a:srgbClr val="000000"/>
                </a:solidFill>
                <a:latin typeface="Arial" panose="020B0604020202020204" pitchFamily="34" charset="0"/>
                <a:cs typeface="Arial" panose="020B0604020202020204" pitchFamily="34" charset="0"/>
              </a:rPr>
              <a:t> </a:t>
            </a:r>
            <a:r>
              <a:rPr lang="cs-CZ" altLang="cs-CZ" sz="1800" b="1" dirty="0" err="1">
                <a:solidFill>
                  <a:srgbClr val="000000"/>
                </a:solidFill>
                <a:latin typeface="Arial" panose="020B0604020202020204" pitchFamily="34" charset="0"/>
                <a:cs typeface="Arial" panose="020B0604020202020204" pitchFamily="34" charset="0"/>
              </a:rPr>
              <a:t>Dashwood</a:t>
            </a:r>
            <a:r>
              <a:rPr lang="cs-CZ" altLang="cs-CZ" sz="1800" dirty="0">
                <a:solidFill>
                  <a:srgbClr val="000000"/>
                </a:solidFill>
                <a:latin typeface="Arial" panose="020B0604020202020204" pitchFamily="34" charset="0"/>
                <a:cs typeface="Arial" panose="020B0604020202020204" pitchFamily="34" charset="0"/>
              </a:rPr>
              <a:t>. </a:t>
            </a:r>
            <a:r>
              <a:rPr lang="cs-CZ" altLang="cs-CZ" sz="1800" b="1" dirty="0" err="1">
                <a:solidFill>
                  <a:srgbClr val="000000"/>
                </a:solidFill>
                <a:latin typeface="Arial" panose="020B0604020202020204" pitchFamily="34" charset="0"/>
                <a:cs typeface="Arial" panose="020B0604020202020204" pitchFamily="34" charset="0"/>
              </a:rPr>
              <a:t>Takonská</a:t>
            </a:r>
            <a:r>
              <a:rPr lang="cs-CZ" altLang="cs-CZ" sz="1800" dirty="0">
                <a:solidFill>
                  <a:srgbClr val="000000"/>
                </a:solidFill>
                <a:latin typeface="Arial" panose="020B0604020202020204" pitchFamily="34" charset="0"/>
                <a:cs typeface="Arial" panose="020B0604020202020204" pitchFamily="34" charset="0"/>
              </a:rPr>
              <a:t> orogeneze potom souvisela s </a:t>
            </a:r>
            <a:r>
              <a:rPr lang="cs-CZ" altLang="cs-CZ" sz="1800" dirty="0" err="1">
                <a:solidFill>
                  <a:srgbClr val="000000"/>
                </a:solidFill>
                <a:latin typeface="Arial" panose="020B0604020202020204" pitchFamily="34" charset="0"/>
                <a:cs typeface="Arial" panose="020B0604020202020204" pitchFamily="34" charset="0"/>
              </a:rPr>
              <a:t>uzavíraním</a:t>
            </a:r>
            <a:r>
              <a:rPr lang="cs-CZ" altLang="cs-CZ" sz="1800" dirty="0">
                <a:solidFill>
                  <a:srgbClr val="000000"/>
                </a:solidFill>
                <a:latin typeface="Arial" panose="020B0604020202020204" pitchFamily="34" charset="0"/>
                <a:cs typeface="Arial" panose="020B0604020202020204" pitchFamily="34" charset="0"/>
              </a:rPr>
              <a:t> okrajového oceánu a s kolizí </a:t>
            </a:r>
            <a:r>
              <a:rPr lang="cs-CZ" altLang="cs-CZ" sz="1800" dirty="0" err="1">
                <a:solidFill>
                  <a:srgbClr val="000000"/>
                </a:solidFill>
                <a:latin typeface="Arial" panose="020B0604020202020204" pitchFamily="34" charset="0"/>
                <a:cs typeface="Arial" panose="020B0604020202020204" pitchFamily="34" charset="0"/>
              </a:rPr>
              <a:t>teránu</a:t>
            </a:r>
            <a:r>
              <a:rPr lang="cs-CZ" altLang="cs-CZ" sz="1800" dirty="0">
                <a:solidFill>
                  <a:srgbClr val="000000"/>
                </a:solidFill>
                <a:latin typeface="Arial" panose="020B0604020202020204" pitchFamily="34" charset="0"/>
                <a:cs typeface="Arial" panose="020B0604020202020204" pitchFamily="34" charset="0"/>
              </a:rPr>
              <a:t> </a:t>
            </a:r>
            <a:r>
              <a:rPr lang="cs-CZ" altLang="cs-CZ" sz="1800" dirty="0" err="1">
                <a:solidFill>
                  <a:srgbClr val="000000"/>
                </a:solidFill>
                <a:latin typeface="Arial" panose="020B0604020202020204" pitchFamily="34" charset="0"/>
                <a:cs typeface="Arial" panose="020B0604020202020204" pitchFamily="34" charset="0"/>
              </a:rPr>
              <a:t>Dashwood</a:t>
            </a:r>
            <a:r>
              <a:rPr lang="cs-CZ" altLang="cs-CZ" sz="1800" dirty="0">
                <a:solidFill>
                  <a:srgbClr val="000000"/>
                </a:solidFill>
                <a:latin typeface="Arial" panose="020B0604020202020204" pitchFamily="34" charset="0"/>
                <a:cs typeface="Arial" panose="020B0604020202020204" pitchFamily="34" charset="0"/>
              </a:rPr>
              <a:t> s </a:t>
            </a:r>
            <a:r>
              <a:rPr lang="cs-CZ" altLang="cs-CZ" sz="1800" dirty="0" err="1">
                <a:solidFill>
                  <a:srgbClr val="000000"/>
                </a:solidFill>
                <a:latin typeface="Arial" panose="020B0604020202020204" pitchFamily="34" charset="0"/>
                <a:cs typeface="Arial" panose="020B0604020202020204" pitchFamily="34" charset="0"/>
              </a:rPr>
              <a:t>Humber</a:t>
            </a:r>
            <a:r>
              <a:rPr lang="cs-CZ" altLang="cs-CZ" sz="1800" dirty="0">
                <a:solidFill>
                  <a:srgbClr val="000000"/>
                </a:solidFill>
                <a:latin typeface="Arial" panose="020B0604020202020204" pitchFamily="34" charset="0"/>
                <a:cs typeface="Arial" panose="020B0604020202020204" pitchFamily="34" charset="0"/>
              </a:rPr>
              <a:t> – okrajem </a:t>
            </a:r>
            <a:r>
              <a:rPr lang="cs-CZ" altLang="cs-CZ" sz="1800" dirty="0" err="1">
                <a:solidFill>
                  <a:srgbClr val="000000"/>
                </a:solidFill>
                <a:latin typeface="Arial" panose="020B0604020202020204" pitchFamily="34" charset="0"/>
                <a:cs typeface="Arial" panose="020B0604020202020204" pitchFamily="34" charset="0"/>
              </a:rPr>
              <a:t>Laurentie</a:t>
            </a:r>
            <a:r>
              <a:rPr lang="cs-CZ" altLang="cs-CZ" sz="1800" dirty="0">
                <a:solidFill>
                  <a:srgbClr val="000000"/>
                </a:solidFill>
                <a:latin typeface="Arial" panose="020B0604020202020204" pitchFamily="34" charset="0"/>
                <a:cs typeface="Arial" panose="020B0604020202020204" pitchFamily="34" charset="0"/>
              </a:rPr>
              <a:t>.</a:t>
            </a:r>
          </a:p>
          <a:p>
            <a:pPr>
              <a:spcBef>
                <a:spcPct val="50000"/>
              </a:spcBef>
              <a:buFontTx/>
              <a:buNone/>
            </a:pPr>
            <a:r>
              <a:rPr lang="cs-CZ" altLang="cs-CZ" sz="1800" dirty="0">
                <a:solidFill>
                  <a:srgbClr val="000000"/>
                </a:solidFill>
                <a:latin typeface="Arial" panose="020B0604020202020204" pitchFamily="34" charset="0"/>
                <a:cs typeface="Arial" panose="020B0604020202020204" pitchFamily="34" charset="0"/>
              </a:rPr>
              <a:t>Na kontinentální okraj jsou obdukovány </a:t>
            </a:r>
            <a:r>
              <a:rPr lang="cs-CZ" altLang="cs-CZ" sz="1800" b="1" dirty="0">
                <a:solidFill>
                  <a:srgbClr val="000000"/>
                </a:solidFill>
                <a:latin typeface="Arial" panose="020B0604020202020204" pitchFamily="34" charset="0"/>
                <a:cs typeface="Arial" panose="020B0604020202020204" pitchFamily="34" charset="0"/>
              </a:rPr>
              <a:t>dva typy</a:t>
            </a:r>
            <a:r>
              <a:rPr lang="cs-CZ" altLang="cs-CZ" sz="1800" dirty="0">
                <a:solidFill>
                  <a:srgbClr val="000000"/>
                </a:solidFill>
                <a:latin typeface="Arial" panose="020B0604020202020204" pitchFamily="34" charset="0"/>
                <a:cs typeface="Arial" panose="020B0604020202020204" pitchFamily="34" charset="0"/>
              </a:rPr>
              <a:t> </a:t>
            </a:r>
            <a:r>
              <a:rPr lang="cs-CZ" altLang="cs-CZ" sz="1800" b="1" dirty="0" err="1">
                <a:solidFill>
                  <a:srgbClr val="000000"/>
                </a:solidFill>
                <a:latin typeface="Arial" panose="020B0604020202020204" pitchFamily="34" charset="0"/>
                <a:cs typeface="Arial" panose="020B0604020202020204" pitchFamily="34" charset="0"/>
              </a:rPr>
              <a:t>teránů</a:t>
            </a:r>
            <a:r>
              <a:rPr lang="cs-CZ" altLang="cs-CZ" sz="1800" dirty="0">
                <a:solidFill>
                  <a:srgbClr val="000000"/>
                </a:solidFill>
                <a:latin typeface="Arial" panose="020B0604020202020204" pitchFamily="34" charset="0"/>
                <a:cs typeface="Arial" panose="020B0604020202020204" pitchFamily="34" charset="0"/>
              </a:rPr>
              <a:t> – </a:t>
            </a:r>
            <a:r>
              <a:rPr lang="cs-CZ" altLang="cs-CZ" sz="1800" b="1" dirty="0" err="1">
                <a:solidFill>
                  <a:srgbClr val="000000"/>
                </a:solidFill>
                <a:latin typeface="Arial" panose="020B0604020202020204" pitchFamily="34" charset="0"/>
                <a:cs typeface="Arial" panose="020B0604020202020204" pitchFamily="34" charset="0"/>
              </a:rPr>
              <a:t>Fleur</a:t>
            </a:r>
            <a:r>
              <a:rPr lang="cs-CZ" altLang="cs-CZ" sz="1800" b="1" dirty="0">
                <a:solidFill>
                  <a:srgbClr val="000000"/>
                </a:solidFill>
                <a:latin typeface="Arial" panose="020B0604020202020204" pitchFamily="34" charset="0"/>
                <a:cs typeface="Arial" panose="020B0604020202020204" pitchFamily="34" charset="0"/>
              </a:rPr>
              <a:t> de </a:t>
            </a:r>
            <a:r>
              <a:rPr lang="cs-CZ" altLang="cs-CZ" sz="1800" b="1" dirty="0" err="1">
                <a:solidFill>
                  <a:srgbClr val="000000"/>
                </a:solidFill>
                <a:latin typeface="Arial" panose="020B0604020202020204" pitchFamily="34" charset="0"/>
                <a:cs typeface="Arial" panose="020B0604020202020204" pitchFamily="34" charset="0"/>
              </a:rPr>
              <a:t>Lys</a:t>
            </a:r>
            <a:r>
              <a:rPr lang="cs-CZ" altLang="cs-CZ" sz="1800" dirty="0">
                <a:solidFill>
                  <a:srgbClr val="000000"/>
                </a:solidFill>
                <a:latin typeface="Arial" panose="020B0604020202020204" pitchFamily="34" charset="0"/>
                <a:cs typeface="Arial" panose="020B0604020202020204" pitchFamily="34" charset="0"/>
              </a:rPr>
              <a:t> </a:t>
            </a:r>
            <a:r>
              <a:rPr lang="cs-CZ" altLang="cs-CZ" sz="1800" b="1" dirty="0" err="1">
                <a:solidFill>
                  <a:srgbClr val="000000"/>
                </a:solidFill>
                <a:latin typeface="Arial" panose="020B0604020202020204" pitchFamily="34" charset="0"/>
                <a:cs typeface="Arial" panose="020B0604020202020204" pitchFamily="34" charset="0"/>
              </a:rPr>
              <a:t>Supergroup</a:t>
            </a:r>
            <a:r>
              <a:rPr lang="cs-CZ" altLang="cs-CZ" sz="1800" dirty="0">
                <a:solidFill>
                  <a:srgbClr val="000000"/>
                </a:solidFill>
                <a:latin typeface="Arial" panose="020B0604020202020204" pitchFamily="34" charset="0"/>
                <a:cs typeface="Arial" panose="020B0604020202020204" pitchFamily="34" charset="0"/>
              </a:rPr>
              <a:t> (</a:t>
            </a:r>
            <a:r>
              <a:rPr lang="cs-CZ" altLang="cs-CZ" sz="1800" dirty="0" err="1">
                <a:solidFill>
                  <a:srgbClr val="000000"/>
                </a:solidFill>
                <a:latin typeface="Arial" panose="020B0604020202020204" pitchFamily="34" charset="0"/>
                <a:cs typeface="Arial" panose="020B0604020202020204" pitchFamily="34" charset="0"/>
              </a:rPr>
              <a:t>metapelity</a:t>
            </a:r>
            <a:r>
              <a:rPr lang="cs-CZ" altLang="cs-CZ" sz="1800" dirty="0">
                <a:solidFill>
                  <a:srgbClr val="000000"/>
                </a:solidFill>
                <a:latin typeface="Arial" panose="020B0604020202020204" pitchFamily="34" charset="0"/>
                <a:cs typeface="Arial" panose="020B0604020202020204" pitchFamily="34" charset="0"/>
              </a:rPr>
              <a:t> a </a:t>
            </a:r>
            <a:r>
              <a:rPr lang="cs-CZ" altLang="cs-CZ" sz="1800" dirty="0" err="1">
                <a:solidFill>
                  <a:srgbClr val="000000"/>
                </a:solidFill>
                <a:latin typeface="Arial" panose="020B0604020202020204" pitchFamily="34" charset="0"/>
                <a:cs typeface="Arial" panose="020B0604020202020204" pitchFamily="34" charset="0"/>
              </a:rPr>
              <a:t>meetapsamity</a:t>
            </a:r>
            <a:r>
              <a:rPr lang="cs-CZ" altLang="cs-CZ" sz="1800" dirty="0">
                <a:solidFill>
                  <a:srgbClr val="000000"/>
                </a:solidFill>
                <a:latin typeface="Arial" panose="020B0604020202020204" pitchFamily="34" charset="0"/>
                <a:cs typeface="Arial" panose="020B0604020202020204" pitchFamily="34" charset="0"/>
              </a:rPr>
              <a:t> interpretované jako </a:t>
            </a:r>
            <a:r>
              <a:rPr lang="cs-CZ" altLang="cs-CZ" sz="1800" b="1" dirty="0">
                <a:solidFill>
                  <a:srgbClr val="000000"/>
                </a:solidFill>
                <a:latin typeface="Arial" panose="020B0604020202020204" pitchFamily="34" charset="0"/>
                <a:cs typeface="Arial" panose="020B0604020202020204" pitchFamily="34" charset="0"/>
              </a:rPr>
              <a:t>sedimenty</a:t>
            </a:r>
            <a:r>
              <a:rPr lang="cs-CZ" altLang="cs-CZ" sz="1800" dirty="0">
                <a:solidFill>
                  <a:srgbClr val="000000"/>
                </a:solidFill>
                <a:latin typeface="Arial" panose="020B0604020202020204" pitchFamily="34" charset="0"/>
                <a:cs typeface="Arial" panose="020B0604020202020204" pitchFamily="34" charset="0"/>
              </a:rPr>
              <a:t> kontinentálního svahu na </a:t>
            </a:r>
            <a:r>
              <a:rPr lang="cs-CZ" altLang="cs-CZ" sz="1800" dirty="0" err="1">
                <a:solidFill>
                  <a:srgbClr val="000000"/>
                </a:solidFill>
                <a:latin typeface="Arial" panose="020B0604020202020204" pitchFamily="34" charset="0"/>
                <a:cs typeface="Arial" panose="020B0604020202020204" pitchFamily="34" charset="0"/>
              </a:rPr>
              <a:t>jv</a:t>
            </a:r>
            <a:r>
              <a:rPr lang="cs-CZ" altLang="cs-CZ" sz="1800" dirty="0">
                <a:solidFill>
                  <a:srgbClr val="000000"/>
                </a:solidFill>
                <a:latin typeface="Arial" panose="020B0604020202020204" pitchFamily="34" charset="0"/>
                <a:cs typeface="Arial" panose="020B0604020202020204" pitchFamily="34" charset="0"/>
              </a:rPr>
              <a:t> od  karbonátové sedimentace + </a:t>
            </a:r>
            <a:r>
              <a:rPr lang="cs-CZ" altLang="cs-CZ" sz="1800" b="1" dirty="0" err="1">
                <a:solidFill>
                  <a:srgbClr val="000000"/>
                </a:solidFill>
                <a:latin typeface="Arial" panose="020B0604020202020204" pitchFamily="34" charset="0"/>
                <a:cs typeface="Arial" panose="020B0604020202020204" pitchFamily="34" charset="0"/>
              </a:rPr>
              <a:t>ofiolity</a:t>
            </a:r>
            <a:r>
              <a:rPr lang="cs-CZ" altLang="cs-CZ" sz="1800" dirty="0">
                <a:solidFill>
                  <a:srgbClr val="000000"/>
                </a:solidFill>
                <a:latin typeface="Arial" panose="020B0604020202020204" pitchFamily="34" charset="0"/>
                <a:cs typeface="Arial" panose="020B0604020202020204" pitchFamily="34" charset="0"/>
              </a:rPr>
              <a:t>) a </a:t>
            </a:r>
            <a:r>
              <a:rPr lang="cs-CZ" altLang="cs-CZ" sz="1800" b="1" dirty="0">
                <a:solidFill>
                  <a:srgbClr val="000000"/>
                </a:solidFill>
                <a:latin typeface="Arial" panose="020B0604020202020204" pitchFamily="34" charset="0"/>
                <a:cs typeface="Arial" panose="020B0604020202020204" pitchFamily="34" charset="0"/>
              </a:rPr>
              <a:t>velké alochtony</a:t>
            </a:r>
            <a:r>
              <a:rPr lang="cs-CZ" altLang="cs-CZ" sz="1800" dirty="0">
                <a:solidFill>
                  <a:srgbClr val="000000"/>
                </a:solidFill>
                <a:latin typeface="Arial" panose="020B0604020202020204" pitchFamily="34" charset="0"/>
                <a:cs typeface="Arial" panose="020B0604020202020204" pitchFamily="34" charset="0"/>
              </a:rPr>
              <a:t> obsahující </a:t>
            </a:r>
            <a:r>
              <a:rPr lang="cs-CZ" altLang="cs-CZ" sz="1800" b="1" dirty="0" err="1">
                <a:solidFill>
                  <a:srgbClr val="000000"/>
                </a:solidFill>
                <a:latin typeface="Arial" panose="020B0604020202020204" pitchFamily="34" charset="0"/>
                <a:cs typeface="Arial" panose="020B0604020202020204" pitchFamily="34" charset="0"/>
              </a:rPr>
              <a:t>ofiolity</a:t>
            </a:r>
            <a:r>
              <a:rPr lang="cs-CZ" altLang="cs-CZ" sz="1800" dirty="0">
                <a:solidFill>
                  <a:srgbClr val="000000"/>
                </a:solidFill>
                <a:latin typeface="Arial" panose="020B0604020202020204" pitchFamily="34" charset="0"/>
                <a:cs typeface="Arial" panose="020B0604020202020204" pitchFamily="34" charset="0"/>
              </a:rPr>
              <a:t> jako jsou </a:t>
            </a:r>
            <a:r>
              <a:rPr lang="cs-CZ" altLang="cs-CZ" sz="1800" b="1" dirty="0" err="1">
                <a:solidFill>
                  <a:srgbClr val="000000"/>
                </a:solidFill>
                <a:latin typeface="Arial" panose="020B0604020202020204" pitchFamily="34" charset="0"/>
                <a:cs typeface="Arial" panose="020B0604020202020204" pitchFamily="34" charset="0"/>
              </a:rPr>
              <a:t>Bay</a:t>
            </a:r>
            <a:r>
              <a:rPr lang="cs-CZ" altLang="cs-CZ" sz="1800" b="1" dirty="0">
                <a:solidFill>
                  <a:srgbClr val="000000"/>
                </a:solidFill>
                <a:latin typeface="Arial" panose="020B0604020202020204" pitchFamily="34" charset="0"/>
                <a:cs typeface="Arial" panose="020B0604020202020204" pitchFamily="34" charset="0"/>
              </a:rPr>
              <a:t> </a:t>
            </a:r>
            <a:r>
              <a:rPr lang="cs-CZ" altLang="cs-CZ" sz="1800" b="1" dirty="0" err="1">
                <a:solidFill>
                  <a:srgbClr val="000000"/>
                </a:solidFill>
                <a:latin typeface="Arial" panose="020B0604020202020204" pitchFamily="34" charset="0"/>
                <a:cs typeface="Arial" panose="020B0604020202020204" pitchFamily="34" charset="0"/>
              </a:rPr>
              <a:t>of</a:t>
            </a:r>
            <a:r>
              <a:rPr lang="cs-CZ" altLang="cs-CZ" sz="1800" b="1" dirty="0">
                <a:solidFill>
                  <a:srgbClr val="000000"/>
                </a:solidFill>
                <a:latin typeface="Arial" panose="020B0604020202020204" pitchFamily="34" charset="0"/>
                <a:cs typeface="Arial" panose="020B0604020202020204" pitchFamily="34" charset="0"/>
              </a:rPr>
              <a:t> Island </a:t>
            </a:r>
            <a:r>
              <a:rPr lang="cs-CZ" altLang="cs-CZ" sz="1800" b="1" dirty="0" err="1">
                <a:solidFill>
                  <a:srgbClr val="000000"/>
                </a:solidFill>
                <a:latin typeface="Arial" panose="020B0604020202020204" pitchFamily="34" charset="0"/>
                <a:cs typeface="Arial" panose="020B0604020202020204" pitchFamily="34" charset="0"/>
              </a:rPr>
              <a:t>Complex</a:t>
            </a:r>
            <a:r>
              <a:rPr lang="cs-CZ" altLang="cs-CZ" sz="1800" b="1" dirty="0">
                <a:solidFill>
                  <a:srgbClr val="000000"/>
                </a:solidFill>
                <a:latin typeface="Arial" panose="020B0604020202020204" pitchFamily="34" charset="0"/>
                <a:cs typeface="Arial" panose="020B0604020202020204" pitchFamily="34" charset="0"/>
              </a:rPr>
              <a:t> </a:t>
            </a:r>
            <a:r>
              <a:rPr lang="cs-CZ" altLang="cs-CZ" sz="1800" dirty="0">
                <a:solidFill>
                  <a:srgbClr val="000000"/>
                </a:solidFill>
                <a:latin typeface="Arial" panose="020B0604020202020204" pitchFamily="34" charset="0"/>
                <a:cs typeface="Arial" panose="020B0604020202020204" pitchFamily="34" charset="0"/>
              </a:rPr>
              <a:t> nebo </a:t>
            </a:r>
            <a:r>
              <a:rPr lang="cs-CZ" altLang="cs-CZ" sz="1800" b="1" dirty="0" err="1">
                <a:solidFill>
                  <a:srgbClr val="000000"/>
                </a:solidFill>
                <a:latin typeface="Arial" panose="020B0604020202020204" pitchFamily="34" charset="0"/>
                <a:cs typeface="Arial" panose="020B0604020202020204" pitchFamily="34" charset="0"/>
              </a:rPr>
              <a:t>Baie</a:t>
            </a:r>
            <a:r>
              <a:rPr lang="cs-CZ" altLang="cs-CZ" sz="1800" b="1" dirty="0">
                <a:solidFill>
                  <a:srgbClr val="000000"/>
                </a:solidFill>
                <a:latin typeface="Arial" panose="020B0604020202020204" pitchFamily="34" charset="0"/>
                <a:cs typeface="Arial" panose="020B0604020202020204" pitchFamily="34" charset="0"/>
              </a:rPr>
              <a:t> Verte </a:t>
            </a:r>
            <a:r>
              <a:rPr lang="cs-CZ" altLang="cs-CZ" sz="1800" dirty="0" err="1">
                <a:solidFill>
                  <a:srgbClr val="000000"/>
                </a:solidFill>
                <a:latin typeface="Arial" panose="020B0604020202020204" pitchFamily="34" charset="0"/>
                <a:cs typeface="Arial" panose="020B0604020202020204" pitchFamily="34" charset="0"/>
              </a:rPr>
              <a:t>oceanic</a:t>
            </a:r>
            <a:r>
              <a:rPr lang="cs-CZ" altLang="cs-CZ" sz="1800" dirty="0">
                <a:solidFill>
                  <a:srgbClr val="000000"/>
                </a:solidFill>
                <a:latin typeface="Arial" panose="020B0604020202020204" pitchFamily="34" charset="0"/>
                <a:cs typeface="Arial" panose="020B0604020202020204" pitchFamily="34" charset="0"/>
              </a:rPr>
              <a:t> </a:t>
            </a:r>
            <a:r>
              <a:rPr lang="cs-CZ" altLang="cs-CZ" sz="1800" dirty="0" err="1">
                <a:solidFill>
                  <a:srgbClr val="000000"/>
                </a:solidFill>
                <a:latin typeface="Arial" panose="020B0604020202020204" pitchFamily="34" charset="0"/>
                <a:cs typeface="Arial" panose="020B0604020202020204" pitchFamily="34" charset="0"/>
              </a:rPr>
              <a:t>tract</a:t>
            </a:r>
            <a:r>
              <a:rPr lang="cs-CZ" altLang="cs-CZ" sz="1800" dirty="0">
                <a:solidFill>
                  <a:srgbClr val="000000"/>
                </a:solidFill>
                <a:latin typeface="Arial" panose="020B0604020202020204" pitchFamily="34" charset="0"/>
                <a:cs typeface="Arial" panose="020B0604020202020204" pitchFamily="34" charset="0"/>
              </a:rPr>
              <a:t>), který byly obdukovány v </a:t>
            </a:r>
            <a:r>
              <a:rPr lang="cs-CZ" altLang="cs-CZ" sz="1800" dirty="0" err="1">
                <a:solidFill>
                  <a:srgbClr val="000000"/>
                </a:solidFill>
                <a:latin typeface="Arial" panose="020B0604020202020204" pitchFamily="34" charset="0"/>
                <a:cs typeface="Arial" panose="020B0604020202020204" pitchFamily="34" charset="0"/>
              </a:rPr>
              <a:t>llanvirnu</a:t>
            </a:r>
            <a:r>
              <a:rPr lang="cs-CZ" altLang="cs-CZ" sz="1800" dirty="0">
                <a:solidFill>
                  <a:srgbClr val="000000"/>
                </a:solidFill>
                <a:latin typeface="Arial" panose="020B0604020202020204" pitchFamily="34" charset="0"/>
                <a:cs typeface="Arial" panose="020B0604020202020204" pitchFamily="34" charset="0"/>
              </a:rPr>
              <a:t>.</a:t>
            </a:r>
            <a:endParaRPr lang="cs-CZ" altLang="cs-CZ" sz="1800" dirty="0">
              <a:solidFill>
                <a:srgbClr val="000000"/>
              </a:solidFill>
              <a:cs typeface="Times New Roman" panose="02020603050405020304" pitchFamily="18" charset="0"/>
            </a:endParaRPr>
          </a:p>
        </p:txBody>
      </p:sp>
      <p:graphicFrame>
        <p:nvGraphicFramePr>
          <p:cNvPr id="6" name="Object 3"/>
          <p:cNvGraphicFramePr>
            <a:graphicFrameLocks noChangeAspect="1"/>
          </p:cNvGraphicFramePr>
          <p:nvPr>
            <p:extLst>
              <p:ext uri="{D42A27DB-BD31-4B8C-83A1-F6EECF244321}">
                <p14:modId xmlns:p14="http://schemas.microsoft.com/office/powerpoint/2010/main" val="3441531346"/>
              </p:ext>
            </p:extLst>
          </p:nvPr>
        </p:nvGraphicFramePr>
        <p:xfrm>
          <a:off x="4801824" y="3802182"/>
          <a:ext cx="4104456" cy="2954545"/>
        </p:xfrm>
        <a:graphic>
          <a:graphicData uri="http://schemas.openxmlformats.org/presentationml/2006/ole">
            <mc:AlternateContent xmlns:mc="http://schemas.openxmlformats.org/markup-compatibility/2006">
              <mc:Choice xmlns:v="urn:schemas-microsoft-com:vml" Requires="v">
                <p:oleObj spid="_x0000_s1027" name="Fotografie" r:id="rId6" imgW="6020640" imgH="4334480" progId="MSPhotoEd.3">
                  <p:embed/>
                </p:oleObj>
              </mc:Choice>
              <mc:Fallback>
                <p:oleObj name="Fotografie" r:id="rId6" imgW="6020640" imgH="4334480" progId="MSPhotoEd.3">
                  <p:embed/>
                  <p:pic>
                    <p:nvPicPr>
                      <p:cNvPr id="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1824" y="3802182"/>
                        <a:ext cx="4104456" cy="2954545"/>
                      </a:xfrm>
                      <a:prstGeom prst="rect">
                        <a:avLst/>
                      </a:prstGeom>
                      <a:noFill/>
                      <a:ln>
                        <a:noFill/>
                      </a:ln>
                      <a:effectLst/>
                    </p:spPr>
                  </p:pic>
                </p:oleObj>
              </mc:Fallback>
            </mc:AlternateContent>
          </a:graphicData>
        </a:graphic>
      </p:graphicFrame>
      <p:sp>
        <p:nvSpPr>
          <p:cNvPr id="3" name="TextovéPole 2"/>
          <p:cNvSpPr txBox="1"/>
          <p:nvPr/>
        </p:nvSpPr>
        <p:spPr>
          <a:xfrm>
            <a:off x="2941197" y="-14311"/>
            <a:ext cx="2829557" cy="523220"/>
          </a:xfrm>
          <a:prstGeom prst="rect">
            <a:avLst/>
          </a:prstGeom>
          <a:noFill/>
        </p:spPr>
        <p:txBody>
          <a:bodyPr wrap="none" rtlCol="0">
            <a:spAutoFit/>
          </a:bodyPr>
          <a:lstStyle/>
          <a:p>
            <a:r>
              <a:rPr lang="cs-CZ" sz="2800" b="1" dirty="0"/>
              <a:t>Notre Dame </a:t>
            </a:r>
            <a:r>
              <a:rPr lang="cs-CZ" sz="2800" b="1" dirty="0" err="1"/>
              <a:t>zone</a:t>
            </a:r>
            <a:endParaRPr lang="cs-CZ" sz="2800" b="1" dirty="0"/>
          </a:p>
        </p:txBody>
      </p:sp>
      <p:pic>
        <p:nvPicPr>
          <p:cNvPr id="5" name="Zvuk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783"/>
    </mc:Choice>
    <mc:Fallback xmlns="">
      <p:transition spd="slow" advTm="57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8EC12FE-5C61-62DE-7182-AF7B171C8BD9}"/>
              </a:ext>
            </a:extLst>
          </p:cNvPr>
          <p:cNvPicPr>
            <a:picLocks noChangeAspect="1"/>
          </p:cNvPicPr>
          <p:nvPr/>
        </p:nvPicPr>
        <p:blipFill>
          <a:blip r:embed="rId2"/>
          <a:stretch>
            <a:fillRect/>
          </a:stretch>
        </p:blipFill>
        <p:spPr>
          <a:xfrm>
            <a:off x="179512" y="2420888"/>
            <a:ext cx="8028384" cy="4181745"/>
          </a:xfrm>
          <a:prstGeom prst="rect">
            <a:avLst/>
          </a:prstGeom>
        </p:spPr>
      </p:pic>
      <p:pic>
        <p:nvPicPr>
          <p:cNvPr id="4" name="Obrázek 3">
            <a:extLst>
              <a:ext uri="{FF2B5EF4-FFF2-40B4-BE49-F238E27FC236}">
                <a16:creationId xmlns:a16="http://schemas.microsoft.com/office/drawing/2014/main" id="{0D462E55-D707-6857-9D61-F3F3A5344E6D}"/>
              </a:ext>
            </a:extLst>
          </p:cNvPr>
          <p:cNvPicPr>
            <a:picLocks noChangeAspect="1"/>
          </p:cNvPicPr>
          <p:nvPr/>
        </p:nvPicPr>
        <p:blipFill>
          <a:blip r:embed="rId3"/>
          <a:stretch>
            <a:fillRect/>
          </a:stretch>
        </p:blipFill>
        <p:spPr>
          <a:xfrm>
            <a:off x="1979712" y="-243408"/>
            <a:ext cx="7268589" cy="1924319"/>
          </a:xfrm>
          <a:prstGeom prst="rect">
            <a:avLst/>
          </a:prstGeom>
        </p:spPr>
      </p:pic>
      <p:sp>
        <p:nvSpPr>
          <p:cNvPr id="5" name="TextovéPole 4">
            <a:extLst>
              <a:ext uri="{FF2B5EF4-FFF2-40B4-BE49-F238E27FC236}">
                <a16:creationId xmlns:a16="http://schemas.microsoft.com/office/drawing/2014/main" id="{3290C969-8388-BECA-BB0B-CF568D4E1FE3}"/>
              </a:ext>
            </a:extLst>
          </p:cNvPr>
          <p:cNvSpPr txBox="1"/>
          <p:nvPr/>
        </p:nvSpPr>
        <p:spPr>
          <a:xfrm>
            <a:off x="149780" y="1758512"/>
            <a:ext cx="2029723" cy="584775"/>
          </a:xfrm>
          <a:prstGeom prst="rect">
            <a:avLst/>
          </a:prstGeom>
          <a:noFill/>
        </p:spPr>
        <p:txBody>
          <a:bodyPr wrap="none" rtlCol="0">
            <a:spAutoFit/>
          </a:bodyPr>
          <a:lstStyle/>
          <a:p>
            <a:r>
              <a:rPr lang="cs-CZ" sz="1600" b="1" dirty="0" err="1"/>
              <a:t>Ofiolity</a:t>
            </a:r>
            <a:r>
              <a:rPr lang="cs-CZ" sz="1600" b="1" dirty="0"/>
              <a:t> nasunuté na </a:t>
            </a:r>
          </a:p>
          <a:p>
            <a:r>
              <a:rPr lang="cs-CZ" sz="1600" b="1" dirty="0" err="1"/>
              <a:t>Humber</a:t>
            </a:r>
            <a:endParaRPr lang="cs-CZ" sz="1600" b="1" dirty="0"/>
          </a:p>
        </p:txBody>
      </p:sp>
    </p:spTree>
    <p:extLst>
      <p:ext uri="{BB962C8B-B14F-4D97-AF65-F5344CB8AC3E}">
        <p14:creationId xmlns:p14="http://schemas.microsoft.com/office/powerpoint/2010/main" val="1854661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80B3D03-4EC3-E22A-F740-B55C61F1625C}"/>
              </a:ext>
            </a:extLst>
          </p:cNvPr>
          <p:cNvPicPr>
            <a:picLocks noChangeAspect="1"/>
          </p:cNvPicPr>
          <p:nvPr/>
        </p:nvPicPr>
        <p:blipFill>
          <a:blip r:embed="rId3"/>
          <a:stretch>
            <a:fillRect/>
          </a:stretch>
        </p:blipFill>
        <p:spPr>
          <a:xfrm>
            <a:off x="179512" y="6631"/>
            <a:ext cx="7560840" cy="4968552"/>
          </a:xfrm>
          <a:prstGeom prst="rect">
            <a:avLst/>
          </a:prstGeom>
        </p:spPr>
      </p:pic>
      <p:sp>
        <p:nvSpPr>
          <p:cNvPr id="5" name="TextovéPole 4">
            <a:extLst>
              <a:ext uri="{FF2B5EF4-FFF2-40B4-BE49-F238E27FC236}">
                <a16:creationId xmlns:a16="http://schemas.microsoft.com/office/drawing/2014/main" id="{57EFF5ED-6E12-F03F-F0F4-10F0392E0FDB}"/>
              </a:ext>
            </a:extLst>
          </p:cNvPr>
          <p:cNvSpPr txBox="1"/>
          <p:nvPr/>
        </p:nvSpPr>
        <p:spPr>
          <a:xfrm>
            <a:off x="0" y="5085184"/>
            <a:ext cx="9144000" cy="1600438"/>
          </a:xfrm>
          <a:prstGeom prst="rect">
            <a:avLst/>
          </a:prstGeom>
          <a:noFill/>
        </p:spPr>
        <p:txBody>
          <a:bodyPr wrap="square">
            <a:spAutoFit/>
          </a:bodyPr>
          <a:lstStyle/>
          <a:p>
            <a:r>
              <a:rPr lang="en-US" dirty="0"/>
              <a:t>Fig. 1. Generalized geologic map of the distribution of major rock units in Western Newfoundland including </a:t>
            </a:r>
            <a:r>
              <a:rPr lang="en-US" b="1" dirty="0"/>
              <a:t>Humber Zone </a:t>
            </a:r>
            <a:r>
              <a:rPr lang="en-US" dirty="0"/>
              <a:t>to the west and </a:t>
            </a:r>
            <a:r>
              <a:rPr lang="en-US" b="1" dirty="0"/>
              <a:t>Notre Dame Subzone </a:t>
            </a:r>
            <a:r>
              <a:rPr lang="en-US" dirty="0"/>
              <a:t>to the east, that are approximately separated by the Baie </a:t>
            </a:r>
            <a:r>
              <a:rPr lang="en-US" dirty="0" err="1"/>
              <a:t>Verte</a:t>
            </a:r>
            <a:r>
              <a:rPr lang="en-US" dirty="0"/>
              <a:t> Line (modified from Dewey and Casey, 2021). The eastern edge of the Notre Dame Subzone is bounded by </a:t>
            </a:r>
            <a:r>
              <a:rPr lang="en-US" b="1" dirty="0"/>
              <a:t>the Red Indian Line </a:t>
            </a:r>
            <a:r>
              <a:rPr lang="en-US" dirty="0"/>
              <a:t>interpreted to be the </a:t>
            </a:r>
            <a:r>
              <a:rPr lang="en-US" b="1" dirty="0"/>
              <a:t>boundary between peri-Laurentia and peri-Gondwana terrane </a:t>
            </a:r>
            <a:r>
              <a:rPr lang="en-US" dirty="0"/>
              <a:t>accreted to Laurentia (also see Fig. 2 inset). The allochthonous </a:t>
            </a:r>
            <a:r>
              <a:rPr lang="en-US" b="1" dirty="0"/>
              <a:t>‘‘forearc” Bay of Islands Complex (BOIC) and Coastal Complex (CC) ophiolitic </a:t>
            </a:r>
            <a:r>
              <a:rPr lang="en-US" b="1" dirty="0" err="1"/>
              <a:t>klippen</a:t>
            </a:r>
            <a:r>
              <a:rPr lang="en-US" b="1" dirty="0"/>
              <a:t> </a:t>
            </a:r>
            <a:r>
              <a:rPr lang="en-US" dirty="0"/>
              <a:t>in the Humber Zone were originally contiguous with the Notre Dame Subzone before isolated by tectonism and erosion in the allochthons of the Humber Zone. </a:t>
            </a:r>
            <a:endParaRPr lang="cs-CZ" dirty="0"/>
          </a:p>
        </p:txBody>
      </p:sp>
    </p:spTree>
    <p:extLst>
      <p:ext uri="{BB962C8B-B14F-4D97-AF65-F5344CB8AC3E}">
        <p14:creationId xmlns:p14="http://schemas.microsoft.com/office/powerpoint/2010/main" val="2487074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Schematic tectonic evolution of the closure of the Taconic sea-way and...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00089"/>
            <a:ext cx="7272808" cy="605782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300192" y="5805264"/>
            <a:ext cx="2559547" cy="307777"/>
          </a:xfrm>
          <a:prstGeom prst="rect">
            <a:avLst/>
          </a:prstGeom>
          <a:noFill/>
        </p:spPr>
        <p:txBody>
          <a:bodyPr wrap="none" rtlCol="0">
            <a:spAutoFit/>
          </a:bodyPr>
          <a:lstStyle/>
          <a:p>
            <a:r>
              <a:rPr lang="cs-CZ" dirty="0"/>
              <a:t>BVOT – </a:t>
            </a:r>
            <a:r>
              <a:rPr lang="cs-CZ" dirty="0" err="1"/>
              <a:t>Baie</a:t>
            </a:r>
            <a:r>
              <a:rPr lang="cs-CZ" dirty="0"/>
              <a:t> Verte </a:t>
            </a:r>
            <a:r>
              <a:rPr lang="cs-CZ" dirty="0" err="1"/>
              <a:t>oceanic</a:t>
            </a:r>
            <a:r>
              <a:rPr lang="cs-CZ" dirty="0"/>
              <a:t> </a:t>
            </a:r>
            <a:r>
              <a:rPr lang="cs-CZ" dirty="0" err="1"/>
              <a:t>tract</a:t>
            </a: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8662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3140D51-FB62-4283-8E03-DAD8088B67ED}"/>
              </a:ext>
            </a:extLst>
          </p:cNvPr>
          <p:cNvPicPr>
            <a:picLocks noChangeAspect="1"/>
          </p:cNvPicPr>
          <p:nvPr/>
        </p:nvPicPr>
        <p:blipFill>
          <a:blip r:embed="rId2"/>
          <a:stretch>
            <a:fillRect/>
          </a:stretch>
        </p:blipFill>
        <p:spPr>
          <a:xfrm>
            <a:off x="645059" y="0"/>
            <a:ext cx="7853881" cy="6858000"/>
          </a:xfrm>
          <a:prstGeom prst="rect">
            <a:avLst/>
          </a:prstGeom>
        </p:spPr>
      </p:pic>
      <p:sp>
        <p:nvSpPr>
          <p:cNvPr id="4" name="TextovéPole 3">
            <a:extLst>
              <a:ext uri="{FF2B5EF4-FFF2-40B4-BE49-F238E27FC236}">
                <a16:creationId xmlns:a16="http://schemas.microsoft.com/office/drawing/2014/main" id="{956FA69C-DB25-4A00-74DD-4523E612CA22}"/>
              </a:ext>
            </a:extLst>
          </p:cNvPr>
          <p:cNvSpPr txBox="1"/>
          <p:nvPr/>
        </p:nvSpPr>
        <p:spPr>
          <a:xfrm>
            <a:off x="5076056" y="3717032"/>
            <a:ext cx="4572000" cy="307777"/>
          </a:xfrm>
          <a:prstGeom prst="rect">
            <a:avLst/>
          </a:prstGeom>
          <a:noFill/>
        </p:spPr>
        <p:txBody>
          <a:bodyPr wrap="square">
            <a:spAutoFit/>
          </a:bodyPr>
          <a:lstStyle/>
          <a:p>
            <a:r>
              <a:rPr lang="cs-CZ" dirty="0" err="1"/>
              <a:t>Annieopsquotch</a:t>
            </a:r>
            <a:r>
              <a:rPr lang="cs-CZ" dirty="0"/>
              <a:t> </a:t>
            </a:r>
            <a:r>
              <a:rPr lang="cs-CZ" dirty="0" err="1"/>
              <a:t>accretionary</a:t>
            </a:r>
            <a:r>
              <a:rPr lang="cs-CZ" dirty="0"/>
              <a:t> </a:t>
            </a:r>
            <a:r>
              <a:rPr lang="cs-CZ" dirty="0" err="1"/>
              <a:t>tract</a:t>
            </a:r>
            <a:r>
              <a:rPr lang="cs-CZ" dirty="0"/>
              <a:t> (AAT)</a:t>
            </a:r>
          </a:p>
        </p:txBody>
      </p:sp>
    </p:spTree>
    <p:extLst>
      <p:ext uri="{BB962C8B-B14F-4D97-AF65-F5344CB8AC3E}">
        <p14:creationId xmlns:p14="http://schemas.microsoft.com/office/powerpoint/2010/main" val="4282841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591685"/>
            <a:ext cx="9001000" cy="5876930"/>
          </a:xfrm>
          <a:prstGeom prst="rect">
            <a:avLst/>
          </a:prstGeom>
        </p:spPr>
        <p:txBody>
          <a:bodyPr wrap="square">
            <a:spAutoFit/>
          </a:bodyPr>
          <a:lstStyle/>
          <a:p>
            <a:pPr>
              <a:lnSpc>
                <a:spcPct val="107000"/>
              </a:lnSpc>
              <a:spcAft>
                <a:spcPts val="800"/>
              </a:spcAft>
            </a:pPr>
            <a:r>
              <a:rPr lang="cs-CZ" sz="1600" dirty="0" err="1">
                <a:latin typeface="Calibri" panose="020F0502020204030204" pitchFamily="34" charset="0"/>
                <a:ea typeface="Calibri" panose="020F0502020204030204" pitchFamily="34" charset="0"/>
                <a:cs typeface="Times New Roman" panose="02020603050405020304" pitchFamily="18" charset="0"/>
              </a:rPr>
              <a:t>Figure</a:t>
            </a:r>
            <a:r>
              <a:rPr lang="cs-CZ" sz="1600" dirty="0">
                <a:latin typeface="Calibri" panose="020F0502020204030204" pitchFamily="34" charset="0"/>
                <a:ea typeface="Calibri" panose="020F0502020204030204" pitchFamily="34" charset="0"/>
                <a:cs typeface="Times New Roman" panose="02020603050405020304" pitchFamily="18" charset="0"/>
              </a:rPr>
              <a:t> 11. </a:t>
            </a:r>
            <a:r>
              <a:rPr lang="cs-CZ" sz="1600" dirty="0" err="1">
                <a:latin typeface="Calibri" panose="020F0502020204030204" pitchFamily="34" charset="0"/>
                <a:ea typeface="Calibri" panose="020F0502020204030204" pitchFamily="34" charset="0"/>
                <a:cs typeface="Times New Roman" panose="02020603050405020304" pitchFamily="18" charset="0"/>
              </a:rPr>
              <a:t>Schematic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tectonic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evolution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closure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Taconic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sea-way</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Notre Dame </a:t>
            </a:r>
            <a:r>
              <a:rPr lang="cs-CZ" sz="1600" dirty="0" err="1">
                <a:latin typeface="Calibri" panose="020F0502020204030204" pitchFamily="34" charset="0"/>
                <a:ea typeface="Calibri" panose="020F0502020204030204" pitchFamily="34" charset="0"/>
                <a:cs typeface="Times New Roman" panose="02020603050405020304" pitchFamily="18" charset="0"/>
              </a:rPr>
              <a:t>arc-Laurentia</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collision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between</a:t>
            </a:r>
            <a:r>
              <a:rPr lang="cs-CZ" sz="1600" dirty="0">
                <a:latin typeface="Calibri" panose="020F0502020204030204" pitchFamily="34" charset="0"/>
                <a:ea typeface="Calibri" panose="020F0502020204030204" pitchFamily="34" charset="0"/>
                <a:cs typeface="Times New Roman" panose="02020603050405020304" pitchFamily="18" charset="0"/>
              </a:rPr>
              <a:t> 490 and 456 </a:t>
            </a:r>
            <a:r>
              <a:rPr lang="cs-CZ" sz="1600" dirty="0" err="1">
                <a:latin typeface="Calibri" panose="020F0502020204030204" pitchFamily="34" charset="0"/>
                <a:ea typeface="Calibri" panose="020F0502020204030204" pitchFamily="34" charset="0"/>
                <a:cs typeface="Times New Roman" panose="02020603050405020304" pitchFamily="18" charset="0"/>
              </a:rPr>
              <a:t>Ma</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b="1" dirty="0">
                <a:latin typeface="Calibri" panose="020F0502020204030204" pitchFamily="34" charset="0"/>
                <a:ea typeface="Calibri" panose="020F0502020204030204" pitchFamily="34" charset="0"/>
                <a:cs typeface="Times New Roman" panose="02020603050405020304" pitchFamily="18" charset="0"/>
              </a:rPr>
              <a:t>A</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Initiation</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of</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eastdirected</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subduction</a:t>
            </a:r>
            <a:r>
              <a:rPr lang="cs-CZ" sz="1600" dirty="0">
                <a:latin typeface="Calibri" panose="020F0502020204030204" pitchFamily="34" charset="0"/>
                <a:ea typeface="Calibri" panose="020F0502020204030204" pitchFamily="34" charset="0"/>
                <a:cs typeface="Times New Roman" panose="02020603050405020304" pitchFamily="18" charset="0"/>
              </a:rPr>
              <a:t> in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Taconic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sea-way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at</a:t>
            </a:r>
            <a:r>
              <a:rPr lang="cs-CZ" sz="1600" dirty="0">
                <a:latin typeface="Calibri" panose="020F0502020204030204" pitchFamily="34" charset="0"/>
                <a:ea typeface="Calibri" panose="020F0502020204030204" pitchFamily="34" charset="0"/>
                <a:cs typeface="Times New Roman" panose="02020603050405020304" pitchFamily="18" charset="0"/>
              </a:rPr>
              <a:t> ca. 490 </a:t>
            </a:r>
            <a:r>
              <a:rPr lang="cs-CZ" sz="1600" dirty="0" err="1">
                <a:latin typeface="Calibri" panose="020F0502020204030204" pitchFamily="34" charset="0"/>
                <a:ea typeface="Calibri" panose="020F0502020204030204" pitchFamily="34" charset="0"/>
                <a:cs typeface="Times New Roman" panose="02020603050405020304" pitchFamily="18" charset="0"/>
              </a:rPr>
              <a:t>Ma</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which</a:t>
            </a:r>
            <a:r>
              <a:rPr lang="cs-CZ" sz="1600" dirty="0">
                <a:latin typeface="Calibri" panose="020F0502020204030204" pitchFamily="34" charset="0"/>
                <a:ea typeface="Calibri" panose="020F0502020204030204" pitchFamily="34" charset="0"/>
                <a:cs typeface="Times New Roman" panose="02020603050405020304" pitchFamily="18" charset="0"/>
              </a:rPr>
              <a:t> led to </a:t>
            </a:r>
            <a:r>
              <a:rPr lang="cs-CZ" sz="1600" dirty="0" err="1">
                <a:latin typeface="Calibri" panose="020F0502020204030204" pitchFamily="34" charset="0"/>
                <a:ea typeface="Calibri" panose="020F0502020204030204" pitchFamily="34" charset="0"/>
                <a:cs typeface="Times New Roman" panose="02020603050405020304" pitchFamily="18" charset="0"/>
              </a:rPr>
              <a:t>suprasubduction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zone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spreading</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formation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boninitic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ophiolites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Baie</a:t>
            </a:r>
            <a:r>
              <a:rPr lang="cs-CZ" sz="1600" dirty="0">
                <a:latin typeface="Calibri" panose="020F0502020204030204" pitchFamily="34" charset="0"/>
                <a:ea typeface="Calibri" panose="020F0502020204030204" pitchFamily="34" charset="0"/>
                <a:cs typeface="Times New Roman" panose="02020603050405020304" pitchFamily="18" charset="0"/>
              </a:rPr>
              <a:t> Verte </a:t>
            </a:r>
            <a:r>
              <a:rPr lang="cs-CZ" sz="1600" dirty="0" err="1">
                <a:latin typeface="Calibri" panose="020F0502020204030204" pitchFamily="34" charset="0"/>
                <a:ea typeface="Calibri" panose="020F0502020204030204" pitchFamily="34" charset="0"/>
                <a:cs typeface="Times New Roman" panose="02020603050405020304" pitchFamily="18" charset="0"/>
              </a:rPr>
              <a:t>oceanic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tract</a:t>
            </a:r>
            <a:r>
              <a:rPr lang="cs-CZ" sz="1600" dirty="0">
                <a:latin typeface="Calibri" panose="020F0502020204030204" pitchFamily="34" charset="0"/>
                <a:ea typeface="Calibri" panose="020F0502020204030204" pitchFamily="34" charset="0"/>
                <a:cs typeface="Times New Roman" panose="02020603050405020304" pitchFamily="18" charset="0"/>
              </a:rPr>
              <a:t> (BVOT) and </a:t>
            </a:r>
            <a:r>
              <a:rPr lang="cs-CZ" sz="1600" b="1" dirty="0" err="1">
                <a:latin typeface="Calibri" panose="020F0502020204030204" pitchFamily="34" charset="0"/>
                <a:ea typeface="Calibri" panose="020F0502020204030204" pitchFamily="34" charset="0"/>
                <a:cs typeface="Times New Roman" panose="02020603050405020304" pitchFamily="18" charset="0"/>
              </a:rPr>
              <a:t>first</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phase</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of</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the</a:t>
            </a:r>
            <a:r>
              <a:rPr lang="cs-CZ" sz="1600" b="1" dirty="0">
                <a:latin typeface="Calibri" panose="020F0502020204030204" pitchFamily="34" charset="0"/>
                <a:ea typeface="Calibri" panose="020F0502020204030204" pitchFamily="34" charset="0"/>
                <a:cs typeface="Times New Roman" panose="02020603050405020304" pitchFamily="18" charset="0"/>
              </a:rPr>
              <a:t> Notre Dame </a:t>
            </a:r>
            <a:r>
              <a:rPr lang="cs-CZ" sz="1600" b="1" dirty="0" err="1">
                <a:latin typeface="Calibri" panose="020F0502020204030204" pitchFamily="34" charset="0"/>
                <a:ea typeface="Calibri" panose="020F0502020204030204" pitchFamily="34" charset="0"/>
                <a:cs typeface="Times New Roman" panose="02020603050405020304" pitchFamily="18" charset="0"/>
              </a:rPr>
              <a:t>arc</a:t>
            </a:r>
            <a:r>
              <a:rPr lang="cs-CZ" sz="1600" dirty="0">
                <a:latin typeface="Calibri" panose="020F0502020204030204" pitchFamily="34" charset="0"/>
                <a:ea typeface="Calibri" panose="020F0502020204030204" pitchFamily="34" charset="0"/>
                <a:cs typeface="Times New Roman" panose="02020603050405020304" pitchFamily="18" charset="0"/>
              </a:rPr>
              <a:t> (489-476 </a:t>
            </a:r>
            <a:r>
              <a:rPr lang="cs-CZ" sz="1600" dirty="0" err="1">
                <a:latin typeface="Calibri" panose="020F0502020204030204" pitchFamily="34" charset="0"/>
                <a:ea typeface="Calibri" panose="020F0502020204030204" pitchFamily="34" charset="0"/>
                <a:cs typeface="Times New Roman" panose="02020603050405020304" pitchFamily="18" charset="0"/>
              </a:rPr>
              <a:t>Ma</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BVOT </a:t>
            </a:r>
            <a:r>
              <a:rPr lang="cs-CZ" sz="1600" dirty="0" err="1">
                <a:latin typeface="Calibri" panose="020F0502020204030204" pitchFamily="34" charset="0"/>
                <a:ea typeface="Calibri" panose="020F0502020204030204" pitchFamily="34" charset="0"/>
                <a:cs typeface="Times New Roman" panose="02020603050405020304" pitchFamily="18" charset="0"/>
              </a:rPr>
              <a:t>became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basement</a:t>
            </a:r>
            <a:r>
              <a:rPr lang="cs-CZ" sz="1600" dirty="0">
                <a:latin typeface="Calibri" panose="020F0502020204030204" pitchFamily="34" charset="0"/>
                <a:ea typeface="Calibri" panose="020F0502020204030204" pitchFamily="34" charset="0"/>
                <a:cs typeface="Times New Roman" panose="02020603050405020304" pitchFamily="18" charset="0"/>
              </a:rPr>
              <a:t> to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forearc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basin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attached</a:t>
            </a:r>
            <a:r>
              <a:rPr lang="cs-CZ" sz="1600" dirty="0">
                <a:latin typeface="Calibri" panose="020F0502020204030204" pitchFamily="34" charset="0"/>
                <a:ea typeface="Calibri" panose="020F0502020204030204" pitchFamily="34" charset="0"/>
                <a:cs typeface="Times New Roman" panose="02020603050405020304" pitchFamily="18" charset="0"/>
              </a:rPr>
              <a:t> to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Notre Dame </a:t>
            </a:r>
            <a:r>
              <a:rPr lang="cs-CZ" sz="1600" dirty="0" err="1">
                <a:latin typeface="Calibri" panose="020F0502020204030204" pitchFamily="34" charset="0"/>
                <a:ea typeface="Calibri" panose="020F0502020204030204" pitchFamily="34" charset="0"/>
                <a:cs typeface="Times New Roman" panose="02020603050405020304" pitchFamily="18" charset="0"/>
              </a:rPr>
              <a:t>arc</a:t>
            </a:r>
            <a:r>
              <a:rPr lang="cs-CZ" sz="1600" dirty="0">
                <a:latin typeface="Calibri" panose="020F0502020204030204" pitchFamily="34" charset="0"/>
                <a:ea typeface="Calibri" panose="020F0502020204030204" pitchFamily="34" charset="0"/>
                <a:cs typeface="Times New Roman" panose="02020603050405020304" pitchFamily="18" charset="0"/>
              </a:rPr>
              <a:t>, as </a:t>
            </a:r>
            <a:r>
              <a:rPr lang="cs-CZ" sz="1600" dirty="0" err="1">
                <a:latin typeface="Calibri" panose="020F0502020204030204" pitchFamily="34" charset="0"/>
                <a:ea typeface="Calibri" panose="020F0502020204030204" pitchFamily="34" charset="0"/>
                <a:cs typeface="Times New Roman" panose="02020603050405020304" pitchFamily="18" charset="0"/>
              </a:rPr>
              <a:t>indicated</a:t>
            </a:r>
            <a:r>
              <a:rPr lang="cs-CZ" sz="1600" dirty="0">
                <a:latin typeface="Calibri" panose="020F0502020204030204" pitchFamily="34" charset="0"/>
                <a:ea typeface="Calibri" panose="020F0502020204030204" pitchFamily="34" charset="0"/>
                <a:cs typeface="Times New Roman" panose="02020603050405020304" pitchFamily="18" charset="0"/>
              </a:rPr>
              <a:t> by </a:t>
            </a:r>
            <a:r>
              <a:rPr lang="cs-CZ" sz="1600" dirty="0" err="1">
                <a:latin typeface="Calibri" panose="020F0502020204030204" pitchFamily="34" charset="0"/>
                <a:ea typeface="Calibri" panose="020F0502020204030204" pitchFamily="34" charset="0"/>
                <a:cs typeface="Times New Roman" panose="02020603050405020304" pitchFamily="18" charset="0"/>
              </a:rPr>
              <a:t>ample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continental</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arc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fragments</a:t>
            </a:r>
            <a:r>
              <a:rPr lang="cs-CZ" sz="1600" dirty="0">
                <a:latin typeface="Calibri" panose="020F0502020204030204" pitchFamily="34" charset="0"/>
                <a:ea typeface="Calibri" panose="020F0502020204030204" pitchFamily="34" charset="0"/>
                <a:cs typeface="Times New Roman" panose="02020603050405020304" pitchFamily="18" charset="0"/>
              </a:rPr>
              <a:t> in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basal</a:t>
            </a:r>
            <a:r>
              <a:rPr lang="cs-CZ" sz="1600" dirty="0">
                <a:latin typeface="Calibri" panose="020F0502020204030204" pitchFamily="34" charset="0"/>
                <a:ea typeface="Calibri" panose="020F0502020204030204" pitchFamily="34" charset="0"/>
                <a:cs typeface="Times New Roman" panose="02020603050405020304" pitchFamily="18" charset="0"/>
              </a:rPr>
              <a:t> part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Flat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Water</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Pond</a:t>
            </a:r>
            <a:r>
              <a:rPr lang="cs-CZ" sz="1600" dirty="0">
                <a:latin typeface="Calibri" panose="020F0502020204030204" pitchFamily="34" charset="0"/>
                <a:ea typeface="Calibri" panose="020F0502020204030204" pitchFamily="34" charset="0"/>
                <a:cs typeface="Times New Roman" panose="02020603050405020304" pitchFamily="18" charset="0"/>
              </a:rPr>
              <a:t>/</a:t>
            </a:r>
            <a:r>
              <a:rPr lang="cs-CZ" sz="1600" dirty="0" err="1">
                <a:latin typeface="Calibri" panose="020F0502020204030204" pitchFamily="34" charset="0"/>
                <a:ea typeface="Calibri" panose="020F0502020204030204" pitchFamily="34" charset="0"/>
                <a:cs typeface="Times New Roman" panose="02020603050405020304" pitchFamily="18" charset="0"/>
              </a:rPr>
              <a:t>Snooks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Arm</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groups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deposited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above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BVOT (</a:t>
            </a:r>
            <a:r>
              <a:rPr lang="cs-CZ" sz="1600" dirty="0" err="1">
                <a:latin typeface="Calibri" panose="020F0502020204030204" pitchFamily="34" charset="0"/>
                <a:ea typeface="Calibri" panose="020F0502020204030204" pitchFamily="34" charset="0"/>
                <a:cs typeface="Times New Roman" panose="02020603050405020304" pitchFamily="18" charset="0"/>
              </a:rPr>
              <a:t>Skulski</a:t>
            </a:r>
            <a:r>
              <a:rPr lang="cs-CZ" sz="1600" dirty="0">
                <a:latin typeface="Calibri" panose="020F0502020204030204" pitchFamily="34" charset="0"/>
                <a:ea typeface="Calibri" panose="020F0502020204030204" pitchFamily="34" charset="0"/>
                <a:cs typeface="Times New Roman" panose="02020603050405020304" pitchFamily="18" charset="0"/>
              </a:rPr>
              <a:t> et al. 2010). These </a:t>
            </a:r>
            <a:r>
              <a:rPr lang="cs-CZ" sz="1600" dirty="0" err="1">
                <a:latin typeface="Calibri" panose="020F0502020204030204" pitchFamily="34" charset="0"/>
                <a:ea typeface="Calibri" panose="020F0502020204030204" pitchFamily="34" charset="0"/>
                <a:cs typeface="Times New Roman" panose="02020603050405020304" pitchFamily="18" charset="0"/>
              </a:rPr>
              <a:t>figures</a:t>
            </a:r>
            <a:r>
              <a:rPr lang="cs-CZ" sz="1600" dirty="0">
                <a:latin typeface="Calibri" panose="020F0502020204030204" pitchFamily="34" charset="0"/>
                <a:ea typeface="Calibri" panose="020F0502020204030204" pitchFamily="34" charset="0"/>
                <a:cs typeface="Times New Roman" panose="02020603050405020304" pitchFamily="18" charset="0"/>
              </a:rPr>
              <a:t> are a </a:t>
            </a:r>
            <a:r>
              <a:rPr lang="cs-CZ" sz="1600" dirty="0" err="1">
                <a:latin typeface="Calibri" panose="020F0502020204030204" pitchFamily="34" charset="0"/>
                <a:ea typeface="Calibri" panose="020F0502020204030204" pitchFamily="34" charset="0"/>
                <a:cs typeface="Times New Roman" panose="02020603050405020304" pitchFamily="18" charset="0"/>
              </a:rPr>
              <a:t>continuation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Figure</a:t>
            </a:r>
            <a:r>
              <a:rPr lang="cs-CZ" sz="1600" dirty="0">
                <a:latin typeface="Calibri" panose="020F0502020204030204" pitchFamily="34" charset="0"/>
                <a:ea typeface="Calibri" panose="020F0502020204030204" pitchFamily="34" charset="0"/>
                <a:cs typeface="Times New Roman" panose="02020603050405020304" pitchFamily="18" charset="0"/>
              </a:rPr>
              <a:t> 9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van </a:t>
            </a:r>
            <a:r>
              <a:rPr lang="cs-CZ" sz="1600" dirty="0" err="1">
                <a:latin typeface="Calibri" panose="020F0502020204030204" pitchFamily="34" charset="0"/>
                <a:ea typeface="Calibri" panose="020F0502020204030204" pitchFamily="34" charset="0"/>
                <a:cs typeface="Times New Roman" panose="02020603050405020304" pitchFamily="18" charset="0"/>
              </a:rPr>
              <a:t>Staal</a:t>
            </a:r>
            <a:r>
              <a:rPr lang="cs-CZ" sz="1600" dirty="0">
                <a:latin typeface="Calibri" panose="020F0502020204030204" pitchFamily="34" charset="0"/>
                <a:ea typeface="Calibri" panose="020F0502020204030204" pitchFamily="34" charset="0"/>
                <a:cs typeface="Times New Roman" panose="02020603050405020304" pitchFamily="18" charset="0"/>
              </a:rPr>
              <a:t> et al. (2013), </a:t>
            </a:r>
            <a:r>
              <a:rPr lang="cs-CZ" sz="1600" dirty="0" err="1">
                <a:latin typeface="Calibri" panose="020F0502020204030204" pitchFamily="34" charset="0"/>
                <a:ea typeface="Calibri" panose="020F0502020204030204" pitchFamily="34" charset="0"/>
                <a:cs typeface="Times New Roman" panose="02020603050405020304" pitchFamily="18" charset="0"/>
              </a:rPr>
              <a:t>which</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illustrated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progressive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hyperextension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Humber</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margin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with</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exhumation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lithospheric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continental</a:t>
            </a:r>
            <a:r>
              <a:rPr lang="cs-CZ" sz="1600" dirty="0">
                <a:latin typeface="Calibri" panose="020F0502020204030204" pitchFamily="34" charset="0"/>
                <a:ea typeface="Calibri" panose="020F0502020204030204" pitchFamily="34" charset="0"/>
                <a:cs typeface="Times New Roman" panose="02020603050405020304" pitchFamily="18" charset="0"/>
              </a:rPr>
              <a:t> mantle </a:t>
            </a:r>
            <a:r>
              <a:rPr lang="cs-CZ" sz="1600" dirty="0" err="1">
                <a:latin typeface="Calibri" panose="020F0502020204030204" pitchFamily="34" charset="0"/>
                <a:ea typeface="Calibri" panose="020F0502020204030204" pitchFamily="34" charset="0"/>
                <a:cs typeface="Times New Roman" panose="02020603050405020304" pitchFamily="18" charset="0"/>
              </a:rPr>
              <a:t>onto</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seafloor</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subsequent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spreading</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that</a:t>
            </a:r>
            <a:r>
              <a:rPr lang="cs-CZ" sz="1600" dirty="0">
                <a:latin typeface="Calibri" panose="020F0502020204030204" pitchFamily="34" charset="0"/>
                <a:ea typeface="Calibri" panose="020F0502020204030204" pitchFamily="34" charset="0"/>
                <a:cs typeface="Times New Roman" panose="02020603050405020304" pitchFamily="18" charset="0"/>
              </a:rPr>
              <a:t> led to </a:t>
            </a:r>
            <a:r>
              <a:rPr lang="cs-CZ" sz="1600" dirty="0" err="1">
                <a:latin typeface="Calibri" panose="020F0502020204030204" pitchFamily="34" charset="0"/>
                <a:ea typeface="Calibri" panose="020F0502020204030204" pitchFamily="34" charset="0"/>
                <a:cs typeface="Times New Roman" panose="02020603050405020304" pitchFamily="18" charset="0"/>
              </a:rPr>
              <a:t>formation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oceanic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Taconic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sea-way</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isolation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Dashwoods.</a:t>
            </a:r>
            <a:r>
              <a:rPr lang="cs-CZ" sz="1600" b="1" dirty="0" err="1">
                <a:latin typeface="Calibri" panose="020F0502020204030204" pitchFamily="34" charset="0"/>
                <a:ea typeface="Calibri" panose="020F0502020204030204" pitchFamily="34" charset="0"/>
                <a:cs typeface="Times New Roman" panose="02020603050405020304" pitchFamily="18" charset="0"/>
              </a:rPr>
              <a:t>B</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b="1" dirty="0">
                <a:latin typeface="Calibri" panose="020F0502020204030204" pitchFamily="34" charset="0"/>
                <a:ea typeface="Calibri" panose="020F0502020204030204" pitchFamily="34" charset="0"/>
                <a:cs typeface="Times New Roman" panose="02020603050405020304" pitchFamily="18" charset="0"/>
              </a:rPr>
              <a:t>Start </a:t>
            </a:r>
            <a:r>
              <a:rPr lang="cs-CZ" sz="1600" b="1" dirty="0" err="1">
                <a:latin typeface="Calibri" panose="020F0502020204030204" pitchFamily="34" charset="0"/>
                <a:ea typeface="Calibri" panose="020F0502020204030204" pitchFamily="34" charset="0"/>
                <a:cs typeface="Times New Roman" panose="02020603050405020304" pitchFamily="18" charset="0"/>
              </a:rPr>
              <a:t>of</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the</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Taconic</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collision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Entrance</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partial</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escape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former</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extensional</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allochthons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Rattling</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Brook</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allochthon</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transitional</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oceanic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crust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Birchy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Complex</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hyperextended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Humber</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margin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Laurentia</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into</a:t>
            </a:r>
            <a:r>
              <a:rPr lang="cs-CZ" sz="1600" dirty="0">
                <a:latin typeface="Calibri" panose="020F0502020204030204" pitchFamily="34" charset="0"/>
                <a:ea typeface="Calibri" panose="020F0502020204030204" pitchFamily="34" charset="0"/>
                <a:cs typeface="Times New Roman" panose="02020603050405020304" pitchFamily="18" charset="0"/>
              </a:rPr>
              <a:t> a </a:t>
            </a:r>
            <a:r>
              <a:rPr lang="cs-CZ" sz="1600" dirty="0" err="1">
                <a:latin typeface="Calibri" panose="020F0502020204030204" pitchFamily="34" charset="0"/>
                <a:ea typeface="Calibri" panose="020F0502020204030204" pitchFamily="34" charset="0"/>
                <a:cs typeface="Times New Roman" panose="02020603050405020304" pitchFamily="18" charset="0"/>
              </a:rPr>
              <a:t>progressively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widening</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subduction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channel</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hanging</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wall</a:t>
            </a:r>
            <a:r>
              <a:rPr lang="cs-CZ" sz="1600" dirty="0">
                <a:latin typeface="Calibri" panose="020F0502020204030204" pitchFamily="34" charset="0"/>
                <a:ea typeface="Calibri" panose="020F0502020204030204" pitchFamily="34" charset="0"/>
                <a:cs typeface="Times New Roman" panose="02020603050405020304" pitchFamily="18" charset="0"/>
              </a:rPr>
              <a:t> lid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subduction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channel</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is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partially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obducted</a:t>
            </a:r>
            <a:r>
              <a:rPr lang="cs-CZ" sz="1600" dirty="0">
                <a:latin typeface="Calibri" panose="020F0502020204030204" pitchFamily="34" charset="0"/>
                <a:ea typeface="Calibri" panose="020F0502020204030204" pitchFamily="34" charset="0"/>
                <a:cs typeface="Times New Roman" panose="02020603050405020304" pitchFamily="18" charset="0"/>
              </a:rPr>
              <a:t> BVOT. </a:t>
            </a:r>
            <a:r>
              <a:rPr lang="cs-CZ" sz="1600" dirty="0" err="1">
                <a:latin typeface="Calibri" panose="020F0502020204030204" pitchFamily="34" charset="0"/>
                <a:ea typeface="Calibri" panose="020F0502020204030204" pitchFamily="34" charset="0"/>
                <a:cs typeface="Times New Roman" panose="02020603050405020304" pitchFamily="18" charset="0"/>
              </a:rPr>
              <a:t>Progressive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steepening</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down-going</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Humber</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margin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slab</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caused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arc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magmatism</a:t>
            </a:r>
            <a:r>
              <a:rPr lang="cs-CZ" sz="1600" dirty="0">
                <a:latin typeface="Calibri" panose="020F0502020204030204" pitchFamily="34" charset="0"/>
                <a:ea typeface="Calibri" panose="020F0502020204030204" pitchFamily="34" charset="0"/>
                <a:cs typeface="Times New Roman" panose="02020603050405020304" pitchFamily="18" charset="0"/>
              </a:rPr>
              <a:t> to </a:t>
            </a:r>
            <a:r>
              <a:rPr lang="cs-CZ" sz="1600" dirty="0" err="1">
                <a:latin typeface="Calibri" panose="020F0502020204030204" pitchFamily="34" charset="0"/>
                <a:ea typeface="Calibri" panose="020F0502020204030204" pitchFamily="34" charset="0"/>
                <a:cs typeface="Times New Roman" panose="02020603050405020304" pitchFamily="18" charset="0"/>
              </a:rPr>
              <a:t>locally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migrate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onto</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BVOT, </a:t>
            </a:r>
            <a:r>
              <a:rPr lang="cs-CZ" sz="1600" dirty="0" err="1">
                <a:latin typeface="Calibri" panose="020F0502020204030204" pitchFamily="34" charset="0"/>
                <a:ea typeface="Calibri" panose="020F0502020204030204" pitchFamily="34" charset="0"/>
                <a:cs typeface="Times New Roman" panose="02020603050405020304" pitchFamily="18" charset="0"/>
              </a:rPr>
              <a:t>forming</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476-467 </a:t>
            </a:r>
            <a:r>
              <a:rPr lang="cs-CZ" sz="1600" dirty="0" err="1">
                <a:latin typeface="Calibri" panose="020F0502020204030204" pitchFamily="34" charset="0"/>
                <a:ea typeface="Calibri" panose="020F0502020204030204" pitchFamily="34" charset="0"/>
                <a:cs typeface="Times New Roman" panose="02020603050405020304" pitchFamily="18" charset="0"/>
              </a:rPr>
              <a:t>Ma</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extensional</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Snooks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Arm</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arc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Onset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collision</a:t>
            </a:r>
            <a:r>
              <a:rPr lang="cs-CZ" sz="1600" dirty="0">
                <a:latin typeface="Calibri" panose="020F0502020204030204" pitchFamily="34" charset="0"/>
                <a:ea typeface="Calibri" panose="020F0502020204030204" pitchFamily="34" charset="0"/>
                <a:cs typeface="Times New Roman" panose="02020603050405020304" pitchFamily="18" charset="0"/>
              </a:rPr>
              <a:t> had </a:t>
            </a:r>
            <a:r>
              <a:rPr lang="cs-CZ" sz="1600" dirty="0" err="1">
                <a:latin typeface="Calibri" panose="020F0502020204030204" pitchFamily="34" charset="0"/>
                <a:ea typeface="Calibri" panose="020F0502020204030204" pitchFamily="34" charset="0"/>
                <a:cs typeface="Times New Roman" panose="02020603050405020304" pitchFamily="18" charset="0"/>
              </a:rPr>
              <a:t>initiated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west-directed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subduction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east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Dashwoods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outside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picture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forming</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suprasubduction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zone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Annieopsquotch</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ophiolite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belt</a:t>
            </a:r>
            <a:r>
              <a:rPr lang="cs-CZ" sz="1600" dirty="0">
                <a:latin typeface="Calibri" panose="020F0502020204030204" pitchFamily="34" charset="0"/>
                <a:ea typeface="Calibri" panose="020F0502020204030204" pitchFamily="34" charset="0"/>
                <a:cs typeface="Times New Roman" panose="02020603050405020304" pitchFamily="18" charset="0"/>
              </a:rPr>
              <a:t> (AOB, van </a:t>
            </a:r>
            <a:r>
              <a:rPr lang="cs-CZ" sz="1600" dirty="0" err="1">
                <a:latin typeface="Calibri" panose="020F0502020204030204" pitchFamily="34" charset="0"/>
                <a:ea typeface="Calibri" panose="020F0502020204030204" pitchFamily="34" charset="0"/>
                <a:cs typeface="Times New Roman" panose="02020603050405020304" pitchFamily="18" charset="0"/>
              </a:rPr>
              <a:t>Staal</a:t>
            </a:r>
            <a:r>
              <a:rPr lang="cs-CZ" sz="1600" dirty="0">
                <a:latin typeface="Calibri" panose="020F0502020204030204" pitchFamily="34" charset="0"/>
                <a:ea typeface="Calibri" panose="020F0502020204030204" pitchFamily="34" charset="0"/>
                <a:cs typeface="Times New Roman" panose="02020603050405020304" pitchFamily="18" charset="0"/>
              </a:rPr>
              <a:t> et al. 2007). </a:t>
            </a:r>
            <a:r>
              <a:rPr lang="cs-CZ" sz="1600" b="1" dirty="0">
                <a:latin typeface="Calibri" panose="020F0502020204030204" pitchFamily="34" charset="0"/>
                <a:ea typeface="Calibri" panose="020F0502020204030204" pitchFamily="34" charset="0"/>
                <a:cs typeface="Times New Roman" panose="02020603050405020304" pitchFamily="18" charset="0"/>
              </a:rPr>
              <a:t>C</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Further</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steepening</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of</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the</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down-going</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slab</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fullscale</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collision</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between</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b="1" dirty="0" err="1">
                <a:latin typeface="Calibri" panose="020F0502020204030204" pitchFamily="34" charset="0"/>
                <a:ea typeface="Calibri" panose="020F0502020204030204" pitchFamily="34" charset="0"/>
                <a:cs typeface="Times New Roman" panose="02020603050405020304" pitchFamily="18" charset="0"/>
              </a:rPr>
              <a:t>Dashwoods</a:t>
            </a:r>
            <a:r>
              <a:rPr lang="cs-CZ" sz="1600" b="1" dirty="0">
                <a:latin typeface="Calibri" panose="020F0502020204030204" pitchFamily="34" charset="0"/>
                <a:ea typeface="Calibri" panose="020F0502020204030204" pitchFamily="34" charset="0"/>
                <a:cs typeface="Times New Roman" panose="02020603050405020304" pitchFamily="18" charset="0"/>
              </a:rPr>
              <a:t> and </a:t>
            </a:r>
            <a:r>
              <a:rPr lang="cs-CZ" sz="1600" b="1" dirty="0" err="1">
                <a:latin typeface="Calibri" panose="020F0502020204030204" pitchFamily="34" charset="0"/>
                <a:ea typeface="Calibri" panose="020F0502020204030204" pitchFamily="34" charset="0"/>
                <a:cs typeface="Times New Roman" panose="02020603050405020304" pitchFamily="18" charset="0"/>
              </a:rPr>
              <a:t>Humber</a:t>
            </a:r>
            <a:r>
              <a:rPr lang="cs-CZ" sz="1600" b="1"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margin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obduction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BVOT </a:t>
            </a:r>
            <a:r>
              <a:rPr lang="cs-CZ" sz="1600" dirty="0" err="1">
                <a:latin typeface="Calibri" panose="020F0502020204030204" pitchFamily="34" charset="0"/>
                <a:ea typeface="Calibri" panose="020F0502020204030204" pitchFamily="34" charset="0"/>
                <a:cs typeface="Times New Roman" panose="02020603050405020304" pitchFamily="18" charset="0"/>
              </a:rPr>
              <a:t>onto</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margin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platform</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further</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escape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Rattling</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Brook</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allochthon</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Birchy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Complex</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above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closure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temperature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for</a:t>
            </a:r>
            <a:r>
              <a:rPr lang="cs-CZ" sz="1600" dirty="0">
                <a:latin typeface="Calibri" panose="020F0502020204030204" pitchFamily="34" charset="0"/>
                <a:ea typeface="Calibri" panose="020F0502020204030204" pitchFamily="34" charset="0"/>
                <a:cs typeface="Times New Roman" panose="02020603050405020304" pitchFamily="18" charset="0"/>
              </a:rPr>
              <a:t> argon </a:t>
            </a:r>
            <a:r>
              <a:rPr lang="cs-CZ" sz="1600" dirty="0" err="1">
                <a:latin typeface="Calibri" panose="020F0502020204030204" pitchFamily="34" charset="0"/>
                <a:ea typeface="Calibri" panose="020F0502020204030204" pitchFamily="34" charset="0"/>
                <a:cs typeface="Times New Roman" panose="02020603050405020304" pitchFamily="18" charset="0"/>
              </a:rPr>
              <a:t>diffusion</a:t>
            </a:r>
            <a:r>
              <a:rPr lang="cs-CZ" sz="1600" dirty="0">
                <a:latin typeface="Calibri" panose="020F0502020204030204" pitchFamily="34" charset="0"/>
                <a:ea typeface="Calibri" panose="020F0502020204030204" pitchFamily="34" charset="0"/>
                <a:cs typeface="Times New Roman" panose="02020603050405020304" pitchFamily="18" charset="0"/>
              </a:rPr>
              <a:t> in </a:t>
            </a:r>
            <a:r>
              <a:rPr lang="cs-CZ" sz="1600" dirty="0" err="1">
                <a:latin typeface="Calibri" panose="020F0502020204030204" pitchFamily="34" charset="0"/>
                <a:ea typeface="Calibri" panose="020F0502020204030204" pitchFamily="34" charset="0"/>
                <a:cs typeface="Times New Roman" panose="02020603050405020304" pitchFamily="18" charset="0"/>
              </a:rPr>
              <a:t>white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mica</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Magmatism</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following</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influx</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asthenosphere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after</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slab</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break-off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took</a:t>
            </a:r>
            <a:r>
              <a:rPr lang="cs-CZ" sz="1600" dirty="0">
                <a:latin typeface="Calibri" panose="020F0502020204030204" pitchFamily="34" charset="0"/>
                <a:ea typeface="Calibri" panose="020F0502020204030204" pitchFamily="34" charset="0"/>
                <a:cs typeface="Times New Roman" panose="02020603050405020304" pitchFamily="18" charset="0"/>
              </a:rPr>
              <a:t> place in </a:t>
            </a:r>
            <a:r>
              <a:rPr lang="cs-CZ" sz="1600" dirty="0" err="1">
                <a:latin typeface="Calibri" panose="020F0502020204030204" pitchFamily="34" charset="0"/>
                <a:ea typeface="Calibri" panose="020F0502020204030204" pitchFamily="34" charset="0"/>
                <a:cs typeface="Times New Roman" panose="02020603050405020304" pitchFamily="18" charset="0"/>
              </a:rPr>
              <a:t>Dashwoods</a:t>
            </a:r>
            <a:r>
              <a:rPr lang="cs-CZ" sz="1600" dirty="0">
                <a:latin typeface="Calibri" panose="020F0502020204030204" pitchFamily="34" charset="0"/>
                <a:ea typeface="Calibri" panose="020F0502020204030204" pitchFamily="34" charset="0"/>
                <a:cs typeface="Times New Roman" panose="02020603050405020304" pitchFamily="18" charset="0"/>
              </a:rPr>
              <a:t> and </a:t>
            </a:r>
            <a:r>
              <a:rPr lang="cs-CZ" sz="1600" dirty="0" err="1">
                <a:latin typeface="Calibri" panose="020F0502020204030204" pitchFamily="34" charset="0"/>
                <a:ea typeface="Calibri" panose="020F0502020204030204" pitchFamily="34" charset="0"/>
                <a:cs typeface="Times New Roman" panose="02020603050405020304" pitchFamily="18" charset="0"/>
              </a:rPr>
              <a:t>locally</a:t>
            </a:r>
            <a:r>
              <a:rPr lang="cs-CZ" sz="1600" dirty="0">
                <a:latin typeface="Calibri" panose="020F0502020204030204" pitchFamily="34" charset="0"/>
                <a:ea typeface="Calibri" panose="020F0502020204030204" pitchFamily="34" charset="0"/>
                <a:cs typeface="Times New Roman" panose="02020603050405020304" pitchFamily="18" charset="0"/>
              </a:rPr>
              <a:t> in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obducted</a:t>
            </a:r>
            <a:r>
              <a:rPr lang="cs-CZ" sz="1600" dirty="0">
                <a:latin typeface="Calibri" panose="020F0502020204030204" pitchFamily="34" charset="0"/>
                <a:ea typeface="Calibri" panose="020F0502020204030204" pitchFamily="34" charset="0"/>
                <a:cs typeface="Times New Roman" panose="02020603050405020304" pitchFamily="18" charset="0"/>
              </a:rPr>
              <a:t> BVOT. </a:t>
            </a:r>
            <a:r>
              <a:rPr lang="cs-CZ" sz="1600" dirty="0" err="1">
                <a:latin typeface="Calibri" panose="020F0502020204030204" pitchFamily="34" charset="0"/>
                <a:ea typeface="Calibri" panose="020F0502020204030204" pitchFamily="34" charset="0"/>
                <a:cs typeface="Times New Roman" panose="02020603050405020304" pitchFamily="18" charset="0"/>
              </a:rPr>
              <a:t>Westdirected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subduction</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east</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of</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Dashwoods</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formed</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the</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Annieopsquotch</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accretionary</a:t>
            </a:r>
            <a:r>
              <a:rPr lang="cs-CZ" sz="1600" dirty="0">
                <a:latin typeface="Calibri" panose="020F0502020204030204" pitchFamily="34" charset="0"/>
                <a:ea typeface="Calibri" panose="020F0502020204030204" pitchFamily="34" charset="0"/>
                <a:cs typeface="Times New Roman" panose="02020603050405020304" pitchFamily="18" charset="0"/>
              </a:rPr>
              <a:t> </a:t>
            </a:r>
            <a:r>
              <a:rPr lang="cs-CZ" sz="1600" dirty="0" err="1">
                <a:latin typeface="Calibri" panose="020F0502020204030204" pitchFamily="34" charset="0"/>
                <a:ea typeface="Calibri" panose="020F0502020204030204" pitchFamily="34" charset="0"/>
                <a:cs typeface="Times New Roman" panose="02020603050405020304" pitchFamily="18" charset="0"/>
              </a:rPr>
              <a:t>tract</a:t>
            </a:r>
            <a:r>
              <a:rPr lang="cs-CZ" sz="1600" dirty="0">
                <a:latin typeface="Calibri" panose="020F0502020204030204" pitchFamily="34" charset="0"/>
                <a:ea typeface="Calibri" panose="020F0502020204030204" pitchFamily="34" charset="0"/>
                <a:cs typeface="Times New Roman" panose="02020603050405020304" pitchFamily="18" charset="0"/>
              </a:rPr>
              <a:t> (AAT).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74703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BE6A7755-8BD3-D3E5-6B3E-B35AEBA8C3EC}"/>
              </a:ext>
            </a:extLst>
          </p:cNvPr>
          <p:cNvSpPr txBox="1"/>
          <p:nvPr/>
        </p:nvSpPr>
        <p:spPr>
          <a:xfrm>
            <a:off x="2699792" y="2060848"/>
            <a:ext cx="4248472" cy="954107"/>
          </a:xfrm>
          <a:prstGeom prst="rect">
            <a:avLst/>
          </a:prstGeom>
          <a:solidFill>
            <a:schemeClr val="accent6">
              <a:lumMod val="20000"/>
              <a:lumOff val="80000"/>
            </a:schemeClr>
          </a:solidFill>
        </p:spPr>
        <p:txBody>
          <a:bodyPr wrap="square" rtlCol="0">
            <a:spAutoFit/>
          </a:bodyPr>
          <a:lstStyle/>
          <a:p>
            <a:pPr algn="ctr"/>
            <a:r>
              <a:rPr lang="cs-CZ" sz="3200" b="1" dirty="0" err="1"/>
              <a:t>Perigondwana</a:t>
            </a:r>
            <a:r>
              <a:rPr lang="cs-CZ" sz="3200" b="1" dirty="0"/>
              <a:t> </a:t>
            </a:r>
            <a:r>
              <a:rPr lang="cs-CZ" sz="3200" b="1" dirty="0" err="1"/>
              <a:t>domain</a:t>
            </a:r>
            <a:endParaRPr lang="cs-CZ" sz="3200" b="1" dirty="0"/>
          </a:p>
          <a:p>
            <a:pPr algn="ctr"/>
            <a:r>
              <a:rPr lang="cs-CZ" sz="2400" b="1" dirty="0" err="1"/>
              <a:t>Ganderia</a:t>
            </a:r>
            <a:r>
              <a:rPr lang="cs-CZ" sz="2400" b="1" dirty="0"/>
              <a:t>, </a:t>
            </a:r>
            <a:r>
              <a:rPr lang="cs-CZ" sz="2400" b="1" dirty="0" err="1"/>
              <a:t>Avalonia</a:t>
            </a:r>
            <a:r>
              <a:rPr lang="cs-CZ" sz="2400" b="1" dirty="0"/>
              <a:t>, </a:t>
            </a:r>
            <a:r>
              <a:rPr lang="cs-CZ" sz="2400" b="1" dirty="0" err="1"/>
              <a:t>Meguma</a:t>
            </a:r>
            <a:endParaRPr lang="cs-CZ" sz="2400" b="1" dirty="0"/>
          </a:p>
        </p:txBody>
      </p:sp>
    </p:spTree>
    <p:extLst>
      <p:ext uri="{BB962C8B-B14F-4D97-AF65-F5344CB8AC3E}">
        <p14:creationId xmlns:p14="http://schemas.microsoft.com/office/powerpoint/2010/main" val="14347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The Record of Ordovician Arc–Arc and Arc–Continent Collisions in the  Canadian Appalachians During the Closure of Iapetus | SpringerL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32656"/>
            <a:ext cx="8352928" cy="6354192"/>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87824" y="27835"/>
            <a:ext cx="1689886" cy="584775"/>
          </a:xfrm>
          <a:prstGeom prst="rect">
            <a:avLst/>
          </a:prstGeom>
        </p:spPr>
        <p:txBody>
          <a:bodyPr wrap="none">
            <a:spAutoFit/>
          </a:bodyPr>
          <a:lstStyle/>
          <a:p>
            <a:r>
              <a:rPr lang="cs-CZ" sz="3200" dirty="0" err="1"/>
              <a:t>Ganderia</a:t>
            </a:r>
            <a:endParaRPr lang="cs-CZ" sz="3200" dirty="0"/>
          </a:p>
        </p:txBody>
      </p:sp>
      <p:sp>
        <p:nvSpPr>
          <p:cNvPr id="6" name="Obdélník 5"/>
          <p:cNvSpPr/>
          <p:nvPr/>
        </p:nvSpPr>
        <p:spPr>
          <a:xfrm>
            <a:off x="107504" y="645794"/>
            <a:ext cx="8928992" cy="5262979"/>
          </a:xfrm>
          <a:prstGeom prst="rect">
            <a:avLst/>
          </a:prstGeom>
          <a:solidFill>
            <a:schemeClr val="accent1">
              <a:lumMod val="20000"/>
              <a:lumOff val="80000"/>
            </a:schemeClr>
          </a:solidFill>
        </p:spPr>
        <p:txBody>
          <a:bodyPr wrap="square">
            <a:spAutoFit/>
          </a:bodyPr>
          <a:lstStyle/>
          <a:p>
            <a:r>
              <a:rPr lang="cs-CZ" sz="2400" b="1" dirty="0" err="1"/>
              <a:t>Ganderie</a:t>
            </a:r>
            <a:r>
              <a:rPr lang="cs-CZ" sz="2400" b="1" dirty="0"/>
              <a:t> </a:t>
            </a:r>
            <a:r>
              <a:rPr lang="cs-CZ" sz="2400" dirty="0"/>
              <a:t>zahrnuje</a:t>
            </a:r>
            <a:r>
              <a:rPr lang="cs-CZ" sz="2400" b="1" dirty="0"/>
              <a:t> </a:t>
            </a:r>
            <a:r>
              <a:rPr lang="cs-CZ" sz="2400" b="1" dirty="0" err="1"/>
              <a:t>terány</a:t>
            </a:r>
            <a:r>
              <a:rPr lang="cs-CZ" sz="2400" b="1" dirty="0"/>
              <a:t> </a:t>
            </a:r>
            <a:r>
              <a:rPr lang="cs-CZ" sz="2400" b="1" dirty="0" err="1"/>
              <a:t>Gander</a:t>
            </a:r>
            <a:r>
              <a:rPr lang="cs-CZ" sz="2400" b="1" dirty="0"/>
              <a:t> </a:t>
            </a:r>
            <a:r>
              <a:rPr lang="cs-CZ" sz="2400" dirty="0"/>
              <a:t>s</a:t>
            </a:r>
            <a:r>
              <a:rPr lang="cs-CZ" sz="2400" b="1" dirty="0"/>
              <a:t> </a:t>
            </a:r>
            <a:r>
              <a:rPr lang="cs-CZ" sz="2400" dirty="0" err="1"/>
              <a:t>perigonwanskými</a:t>
            </a:r>
            <a:r>
              <a:rPr lang="cs-CZ" sz="2400" dirty="0"/>
              <a:t> </a:t>
            </a:r>
            <a:r>
              <a:rPr lang="cs-CZ" sz="2400" dirty="0" err="1"/>
              <a:t>terány</a:t>
            </a:r>
            <a:r>
              <a:rPr lang="cs-CZ" sz="2400" dirty="0"/>
              <a:t> </a:t>
            </a:r>
            <a:r>
              <a:rPr lang="cs-CZ" sz="2400" b="1" dirty="0" err="1"/>
              <a:t>Iapetu</a:t>
            </a:r>
            <a:r>
              <a:rPr lang="cs-CZ" sz="2400" dirty="0"/>
              <a:t>. </a:t>
            </a:r>
            <a:r>
              <a:rPr lang="cs-CZ" sz="2400" dirty="0" err="1"/>
              <a:t>Terány</a:t>
            </a:r>
            <a:r>
              <a:rPr lang="cs-CZ" sz="2400" dirty="0"/>
              <a:t> </a:t>
            </a:r>
            <a:r>
              <a:rPr lang="cs-CZ" sz="2400" b="1" dirty="0" err="1"/>
              <a:t>Ganderu</a:t>
            </a:r>
            <a:r>
              <a:rPr lang="cs-CZ" sz="2400" dirty="0"/>
              <a:t> jsou tvořeny </a:t>
            </a:r>
            <a:r>
              <a:rPr lang="cs-CZ" sz="2400" b="1" dirty="0" err="1"/>
              <a:t>metasedimenty</a:t>
            </a:r>
            <a:r>
              <a:rPr lang="cs-CZ" sz="2400" dirty="0"/>
              <a:t> a horninami </a:t>
            </a:r>
            <a:r>
              <a:rPr lang="cs-CZ" sz="2400" b="1" dirty="0"/>
              <a:t>magmatického oblouku </a:t>
            </a:r>
            <a:r>
              <a:rPr lang="cs-CZ" sz="2400" dirty="0"/>
              <a:t>uloženými na </a:t>
            </a:r>
            <a:r>
              <a:rPr lang="cs-CZ" sz="2400" dirty="0" err="1"/>
              <a:t>paleoproterozoickém-mesoproterozoickém</a:t>
            </a:r>
            <a:r>
              <a:rPr lang="cs-CZ" sz="2400" dirty="0"/>
              <a:t> </a:t>
            </a:r>
            <a:r>
              <a:rPr lang="cs-CZ" sz="2400" dirty="0" err="1"/>
              <a:t>basementu</a:t>
            </a:r>
            <a:r>
              <a:rPr lang="cs-CZ" sz="2400" dirty="0"/>
              <a:t>, které se oddělily od </a:t>
            </a:r>
            <a:r>
              <a:rPr lang="cs-CZ" sz="2400" b="1" dirty="0" err="1"/>
              <a:t>Gondwany</a:t>
            </a:r>
            <a:r>
              <a:rPr lang="cs-CZ" sz="2400" dirty="0"/>
              <a:t> na začátku paleozoika.</a:t>
            </a:r>
          </a:p>
          <a:p>
            <a:r>
              <a:rPr lang="cs-CZ" sz="2400" dirty="0"/>
              <a:t>Během dalšího vývoje </a:t>
            </a:r>
            <a:r>
              <a:rPr lang="cs-CZ" sz="2400" dirty="0" err="1"/>
              <a:t>rifting</a:t>
            </a:r>
            <a:r>
              <a:rPr lang="cs-CZ" sz="2400" dirty="0"/>
              <a:t> nejprve oddělil fragment od okraje </a:t>
            </a:r>
            <a:r>
              <a:rPr lang="cs-CZ" sz="2400" dirty="0" err="1"/>
              <a:t>Ganderu</a:t>
            </a:r>
            <a:r>
              <a:rPr lang="cs-CZ" sz="2400" dirty="0"/>
              <a:t> a vznikl na něm vulkanický oblouk </a:t>
            </a:r>
            <a:r>
              <a:rPr lang="cs-CZ" sz="2400" b="1" dirty="0" err="1"/>
              <a:t>Penobscot</a:t>
            </a:r>
            <a:r>
              <a:rPr lang="cs-CZ" sz="2400" dirty="0"/>
              <a:t> a mezi </a:t>
            </a:r>
            <a:r>
              <a:rPr lang="cs-CZ" sz="2400" dirty="0" err="1"/>
              <a:t>Ganderem</a:t>
            </a:r>
            <a:r>
              <a:rPr lang="cs-CZ" sz="2400" dirty="0"/>
              <a:t> a odděleným </a:t>
            </a:r>
            <a:r>
              <a:rPr lang="cs-CZ" sz="2400" b="1" dirty="0"/>
              <a:t>vulkanickým obloukem</a:t>
            </a:r>
            <a:r>
              <a:rPr lang="cs-CZ" sz="2400" dirty="0"/>
              <a:t> </a:t>
            </a:r>
            <a:r>
              <a:rPr lang="cs-CZ" sz="2400" b="1" dirty="0" err="1"/>
              <a:t>Penobscot</a:t>
            </a:r>
            <a:r>
              <a:rPr lang="cs-CZ" sz="2400" dirty="0"/>
              <a:t> vznikla  </a:t>
            </a:r>
            <a:r>
              <a:rPr lang="cs-CZ" sz="2400" dirty="0" err="1"/>
              <a:t>zaobloukovou</a:t>
            </a:r>
            <a:r>
              <a:rPr lang="cs-CZ" sz="2400" dirty="0"/>
              <a:t> pánev (~515–485 </a:t>
            </a:r>
            <a:r>
              <a:rPr lang="cs-CZ" sz="2400" dirty="0" err="1"/>
              <a:t>Ma</a:t>
            </a:r>
            <a:r>
              <a:rPr lang="cs-CZ" sz="2400" dirty="0"/>
              <a:t>), která byla uzavřena po </a:t>
            </a:r>
            <a:r>
              <a:rPr lang="cs-CZ" sz="2400" b="1" dirty="0" err="1"/>
              <a:t>penobscotské</a:t>
            </a:r>
            <a:r>
              <a:rPr lang="cs-CZ" sz="2400" dirty="0"/>
              <a:t> </a:t>
            </a:r>
            <a:r>
              <a:rPr lang="cs-CZ" sz="2400" b="1" dirty="0"/>
              <a:t>orogenezi</a:t>
            </a:r>
            <a:r>
              <a:rPr lang="cs-CZ" sz="2400" dirty="0"/>
              <a:t> na počátku ordoviku~485 </a:t>
            </a:r>
            <a:r>
              <a:rPr lang="cs-CZ" sz="2400" dirty="0" err="1"/>
              <a:t>Ma</a:t>
            </a:r>
            <a:r>
              <a:rPr lang="cs-CZ" sz="2400" dirty="0"/>
              <a:t> . Pokračující subdukce potom na okraji </a:t>
            </a:r>
            <a:r>
              <a:rPr lang="cs-CZ" sz="2400" b="1" dirty="0" err="1"/>
              <a:t>Ganderie</a:t>
            </a:r>
            <a:r>
              <a:rPr lang="cs-CZ" sz="2400" dirty="0"/>
              <a:t> vytvořila oblouk </a:t>
            </a:r>
            <a:r>
              <a:rPr lang="cs-CZ" sz="2400" b="1" dirty="0" err="1"/>
              <a:t>Popelogan</a:t>
            </a:r>
            <a:r>
              <a:rPr lang="cs-CZ" sz="2400" b="1" dirty="0"/>
              <a:t>-Victoria</a:t>
            </a:r>
            <a:r>
              <a:rPr lang="cs-CZ" sz="2400" dirty="0"/>
              <a:t> a za ním </a:t>
            </a:r>
            <a:r>
              <a:rPr lang="cs-CZ" sz="2400" dirty="0" err="1"/>
              <a:t>zaobloukovou</a:t>
            </a:r>
            <a:r>
              <a:rPr lang="cs-CZ" sz="2400" dirty="0"/>
              <a:t> pánev~478 and 450 </a:t>
            </a:r>
            <a:r>
              <a:rPr lang="cs-CZ" sz="2400" dirty="0" err="1"/>
              <a:t>Ma</a:t>
            </a:r>
            <a:r>
              <a:rPr lang="cs-CZ" sz="2400" dirty="0"/>
              <a:t>. K uzavření </a:t>
            </a:r>
            <a:r>
              <a:rPr lang="cs-CZ" sz="2400" dirty="0" err="1"/>
              <a:t>zaobloukové</a:t>
            </a:r>
            <a:r>
              <a:rPr lang="cs-CZ" sz="2400" dirty="0"/>
              <a:t> pánve i oceánu </a:t>
            </a:r>
            <a:r>
              <a:rPr lang="cs-CZ" sz="2400" b="1" dirty="0" err="1"/>
              <a:t>Iapetus</a:t>
            </a:r>
            <a:r>
              <a:rPr lang="cs-CZ" sz="2400" dirty="0"/>
              <a:t> došlo </a:t>
            </a:r>
            <a:r>
              <a:rPr lang="cs-CZ" sz="2400" b="1" dirty="0"/>
              <a:t>kolizí </a:t>
            </a:r>
            <a:r>
              <a:rPr lang="cs-CZ" sz="2400" b="1" dirty="0" err="1"/>
              <a:t>Ganderie</a:t>
            </a:r>
            <a:r>
              <a:rPr lang="cs-CZ" sz="2400" b="1" dirty="0"/>
              <a:t> s </a:t>
            </a:r>
            <a:r>
              <a:rPr lang="cs-CZ" sz="2400" b="1" dirty="0" err="1"/>
              <a:t>Laurentii</a:t>
            </a:r>
            <a:r>
              <a:rPr lang="cs-CZ" sz="2400" b="1" dirty="0"/>
              <a:t> </a:t>
            </a:r>
            <a:r>
              <a:rPr lang="cs-CZ" sz="2400" dirty="0"/>
              <a:t>během </a:t>
            </a:r>
            <a:r>
              <a:rPr lang="cs-CZ" sz="2400" b="1" dirty="0"/>
              <a:t>salinické</a:t>
            </a:r>
            <a:r>
              <a:rPr lang="cs-CZ" sz="2400" dirty="0"/>
              <a:t> fáze na počátku </a:t>
            </a:r>
            <a:r>
              <a:rPr lang="cs-CZ" sz="2400" b="1" dirty="0"/>
              <a:t>siluru</a:t>
            </a:r>
            <a:r>
              <a:rPr lang="cs-CZ" sz="2400" dirty="0"/>
              <a:t>.</a:t>
            </a:r>
          </a:p>
        </p:txBody>
      </p:sp>
      <p:pic>
        <p:nvPicPr>
          <p:cNvPr id="8" name="Zvu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7636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251520" y="116632"/>
            <a:ext cx="4896544" cy="6631470"/>
          </a:xfrm>
          <a:prstGeom prst="rect">
            <a:avLst/>
          </a:prstGeom>
        </p:spPr>
      </p:pic>
      <p:sp>
        <p:nvSpPr>
          <p:cNvPr id="3" name="Obdélník 2"/>
          <p:cNvSpPr/>
          <p:nvPr/>
        </p:nvSpPr>
        <p:spPr>
          <a:xfrm>
            <a:off x="5218634" y="0"/>
            <a:ext cx="3222104" cy="3108543"/>
          </a:xfrm>
          <a:prstGeom prst="rect">
            <a:avLst/>
          </a:prstGeom>
        </p:spPr>
        <p:txBody>
          <a:bodyPr wrap="square">
            <a:spAutoFit/>
          </a:bodyPr>
          <a:lstStyle/>
          <a:p>
            <a:r>
              <a:rPr lang="cs-CZ" dirty="0" err="1"/>
              <a:t>Fig</a:t>
            </a:r>
            <a:r>
              <a:rPr lang="cs-CZ" dirty="0"/>
              <a:t>. 3. </a:t>
            </a:r>
            <a:r>
              <a:rPr lang="cs-CZ" dirty="0" err="1"/>
              <a:t>Tectonic</a:t>
            </a:r>
            <a:r>
              <a:rPr lang="cs-CZ" dirty="0"/>
              <a:t> model </a:t>
            </a:r>
            <a:r>
              <a:rPr lang="cs-CZ" dirty="0" err="1"/>
              <a:t>for</a:t>
            </a:r>
            <a:r>
              <a:rPr lang="cs-CZ" dirty="0"/>
              <a:t> </a:t>
            </a:r>
            <a:r>
              <a:rPr lang="cs-CZ" dirty="0" err="1"/>
              <a:t>the</a:t>
            </a:r>
            <a:r>
              <a:rPr lang="cs-CZ" dirty="0"/>
              <a:t> </a:t>
            </a:r>
            <a:r>
              <a:rPr lang="cs-CZ" dirty="0" err="1"/>
              <a:t>evolution</a:t>
            </a:r>
            <a:r>
              <a:rPr lang="cs-CZ" dirty="0"/>
              <a:t> </a:t>
            </a:r>
            <a:r>
              <a:rPr lang="cs-CZ" dirty="0" err="1"/>
              <a:t>of</a:t>
            </a:r>
            <a:r>
              <a:rPr lang="cs-CZ" dirty="0"/>
              <a:t> </a:t>
            </a:r>
            <a:r>
              <a:rPr lang="cs-CZ" dirty="0" err="1"/>
              <a:t>the</a:t>
            </a:r>
            <a:r>
              <a:rPr lang="cs-CZ" dirty="0"/>
              <a:t> </a:t>
            </a:r>
            <a:r>
              <a:rPr lang="cs-CZ" dirty="0" err="1"/>
              <a:t>Penobscot</a:t>
            </a:r>
            <a:r>
              <a:rPr lang="cs-CZ" dirty="0"/>
              <a:t> </a:t>
            </a:r>
            <a:r>
              <a:rPr lang="cs-CZ" dirty="0" err="1"/>
              <a:t>arc-backarc</a:t>
            </a:r>
            <a:r>
              <a:rPr lang="cs-CZ" dirty="0"/>
              <a:t> </a:t>
            </a:r>
            <a:r>
              <a:rPr lang="cs-CZ" dirty="0" err="1"/>
              <a:t>system</a:t>
            </a:r>
            <a:r>
              <a:rPr lang="cs-CZ" dirty="0"/>
              <a:t> and </a:t>
            </a:r>
            <a:r>
              <a:rPr lang="cs-CZ" dirty="0" err="1"/>
              <a:t>associated</a:t>
            </a:r>
            <a:r>
              <a:rPr lang="cs-CZ" dirty="0"/>
              <a:t> </a:t>
            </a:r>
            <a:r>
              <a:rPr lang="cs-CZ" dirty="0" err="1"/>
              <a:t>opening</a:t>
            </a:r>
            <a:r>
              <a:rPr lang="cs-CZ" dirty="0"/>
              <a:t> </a:t>
            </a:r>
            <a:r>
              <a:rPr lang="cs-CZ" dirty="0" err="1"/>
              <a:t>of</a:t>
            </a:r>
            <a:r>
              <a:rPr lang="cs-CZ" dirty="0"/>
              <a:t> </a:t>
            </a:r>
            <a:r>
              <a:rPr lang="cs-CZ" dirty="0" err="1"/>
              <a:t>the</a:t>
            </a:r>
            <a:r>
              <a:rPr lang="cs-CZ" dirty="0"/>
              <a:t> </a:t>
            </a:r>
            <a:r>
              <a:rPr lang="cs-CZ" dirty="0" err="1"/>
              <a:t>Rheic</a:t>
            </a:r>
            <a:r>
              <a:rPr lang="cs-CZ" dirty="0"/>
              <a:t> </a:t>
            </a:r>
            <a:r>
              <a:rPr lang="cs-CZ" dirty="0" err="1"/>
              <a:t>Ocean</a:t>
            </a:r>
            <a:r>
              <a:rPr lang="cs-CZ" dirty="0"/>
              <a:t> </a:t>
            </a:r>
            <a:r>
              <a:rPr lang="cs-CZ" dirty="0" err="1"/>
              <a:t>between</a:t>
            </a:r>
            <a:r>
              <a:rPr lang="cs-CZ" dirty="0"/>
              <a:t> 515 and 478 </a:t>
            </a:r>
            <a:r>
              <a:rPr lang="cs-CZ" dirty="0" err="1"/>
              <a:t>Ma</a:t>
            </a:r>
            <a:r>
              <a:rPr lang="cs-CZ" dirty="0"/>
              <a:t> </a:t>
            </a:r>
            <a:r>
              <a:rPr lang="cs-CZ" dirty="0" err="1"/>
              <a:t>modified</a:t>
            </a:r>
            <a:r>
              <a:rPr lang="cs-CZ" dirty="0"/>
              <a:t> </a:t>
            </a:r>
            <a:r>
              <a:rPr lang="cs-CZ" dirty="0" err="1"/>
              <a:t>from</a:t>
            </a:r>
            <a:r>
              <a:rPr lang="cs-CZ" dirty="0"/>
              <a:t> van </a:t>
            </a:r>
            <a:r>
              <a:rPr lang="cs-CZ" dirty="0" err="1"/>
              <a:t>Staal</a:t>
            </a:r>
            <a:r>
              <a:rPr lang="cs-CZ" dirty="0"/>
              <a:t> and </a:t>
            </a:r>
            <a:r>
              <a:rPr lang="cs-CZ" dirty="0" err="1"/>
              <a:t>Barr</a:t>
            </a:r>
            <a:r>
              <a:rPr lang="cs-CZ" dirty="0"/>
              <a:t> (2012).. AST: </a:t>
            </a:r>
            <a:r>
              <a:rPr lang="cs-CZ" dirty="0" err="1"/>
              <a:t>Aspy</a:t>
            </a:r>
            <a:r>
              <a:rPr lang="cs-CZ" dirty="0"/>
              <a:t> </a:t>
            </a:r>
            <a:r>
              <a:rPr lang="cs-CZ" dirty="0" err="1"/>
              <a:t>terrane</a:t>
            </a:r>
            <a:r>
              <a:rPr lang="cs-CZ" dirty="0"/>
              <a:t>; AT: </a:t>
            </a:r>
            <a:r>
              <a:rPr lang="cs-CZ" dirty="0" err="1"/>
              <a:t>Annidale</a:t>
            </a:r>
            <a:r>
              <a:rPr lang="cs-CZ" dirty="0"/>
              <a:t> </a:t>
            </a:r>
            <a:r>
              <a:rPr lang="cs-CZ" dirty="0" err="1"/>
              <a:t>terrane</a:t>
            </a:r>
            <a:r>
              <a:rPr lang="cs-CZ" dirty="0"/>
              <a:t>; BHT: </a:t>
            </a:r>
            <a:r>
              <a:rPr lang="cs-CZ" dirty="0" err="1"/>
              <a:t>Bronson</a:t>
            </a:r>
            <a:r>
              <a:rPr lang="cs-CZ" dirty="0"/>
              <a:t> </a:t>
            </a:r>
            <a:r>
              <a:rPr lang="cs-CZ" dirty="0" err="1"/>
              <a:t>Hill</a:t>
            </a:r>
            <a:r>
              <a:rPr lang="cs-CZ" dirty="0"/>
              <a:t> </a:t>
            </a:r>
            <a:r>
              <a:rPr lang="cs-CZ" dirty="0" err="1"/>
              <a:t>terrane</a:t>
            </a:r>
            <a:r>
              <a:rPr lang="cs-CZ" dirty="0"/>
              <a:t>; BOT: </a:t>
            </a:r>
            <a:r>
              <a:rPr lang="cs-CZ" dirty="0" err="1"/>
              <a:t>Bras</a:t>
            </a:r>
            <a:r>
              <a:rPr lang="cs-CZ" dirty="0"/>
              <a:t> </a:t>
            </a:r>
            <a:r>
              <a:rPr lang="cs-CZ" dirty="0" err="1"/>
              <a:t>d’Or</a:t>
            </a:r>
            <a:r>
              <a:rPr lang="cs-CZ" dirty="0"/>
              <a:t> </a:t>
            </a:r>
            <a:r>
              <a:rPr lang="cs-CZ" dirty="0" err="1"/>
              <a:t>terrane</a:t>
            </a:r>
            <a:r>
              <a:rPr lang="cs-CZ" dirty="0"/>
              <a:t>; BT: </a:t>
            </a:r>
            <a:r>
              <a:rPr lang="cs-CZ" dirty="0" err="1"/>
              <a:t>Brookville</a:t>
            </a:r>
            <a:r>
              <a:rPr lang="cs-CZ" dirty="0"/>
              <a:t> </a:t>
            </a:r>
            <a:r>
              <a:rPr lang="cs-CZ" dirty="0" err="1"/>
              <a:t>Terrane</a:t>
            </a:r>
            <a:r>
              <a:rPr lang="cs-CZ" dirty="0"/>
              <a:t>; </a:t>
            </a:r>
            <a:r>
              <a:rPr lang="cs-CZ" dirty="0" err="1"/>
              <a:t>Bhigh</a:t>
            </a:r>
            <a:r>
              <a:rPr lang="cs-CZ" dirty="0"/>
              <a:t>: </a:t>
            </a:r>
            <a:r>
              <a:rPr lang="cs-CZ" dirty="0" err="1"/>
              <a:t>basement</a:t>
            </a:r>
            <a:r>
              <a:rPr lang="cs-CZ" dirty="0"/>
              <a:t> </a:t>
            </a:r>
            <a:r>
              <a:rPr lang="cs-CZ" dirty="0" err="1"/>
              <a:t>high</a:t>
            </a:r>
            <a:r>
              <a:rPr lang="cs-CZ" dirty="0"/>
              <a:t>; </a:t>
            </a:r>
            <a:r>
              <a:rPr lang="cs-CZ" dirty="0" err="1"/>
              <a:t>Ellsw</a:t>
            </a:r>
            <a:r>
              <a:rPr lang="cs-CZ" dirty="0"/>
              <a:t>. </a:t>
            </a:r>
            <a:r>
              <a:rPr lang="cs-CZ" dirty="0" err="1"/>
              <a:t>Sch</a:t>
            </a:r>
            <a:r>
              <a:rPr lang="cs-CZ" dirty="0"/>
              <a:t>.: </a:t>
            </a:r>
            <a:r>
              <a:rPr lang="cs-CZ" dirty="0" err="1"/>
              <a:t>Ellsworth</a:t>
            </a:r>
            <a:r>
              <a:rPr lang="cs-CZ" dirty="0"/>
              <a:t> </a:t>
            </a:r>
            <a:r>
              <a:rPr lang="cs-CZ" dirty="0" err="1"/>
              <a:t>schist</a:t>
            </a:r>
            <a:r>
              <a:rPr lang="cs-CZ" dirty="0"/>
              <a:t>; ET: </a:t>
            </a:r>
            <a:r>
              <a:rPr lang="cs-CZ" dirty="0" err="1"/>
              <a:t>Exploits</a:t>
            </a:r>
            <a:r>
              <a:rPr lang="cs-CZ" dirty="0"/>
              <a:t> </a:t>
            </a:r>
            <a:r>
              <a:rPr lang="cs-CZ" dirty="0" err="1"/>
              <a:t>terrane</a:t>
            </a:r>
            <a:r>
              <a:rPr lang="cs-CZ" dirty="0"/>
              <a:t>; GT: </a:t>
            </a:r>
            <a:r>
              <a:rPr lang="cs-CZ" dirty="0" err="1"/>
              <a:t>Gander</a:t>
            </a:r>
            <a:r>
              <a:rPr lang="cs-CZ" dirty="0"/>
              <a:t> </a:t>
            </a:r>
            <a:r>
              <a:rPr lang="cs-CZ" dirty="0" err="1"/>
              <a:t>terrane</a:t>
            </a:r>
            <a:r>
              <a:rPr lang="cs-CZ" dirty="0"/>
              <a:t>; GMT: Grand </a:t>
            </a:r>
            <a:r>
              <a:rPr lang="cs-CZ" dirty="0" err="1"/>
              <a:t>Manan</a:t>
            </a:r>
            <a:r>
              <a:rPr lang="cs-CZ" dirty="0"/>
              <a:t> </a:t>
            </a:r>
            <a:r>
              <a:rPr lang="cs-CZ" dirty="0" err="1"/>
              <a:t>terrane</a:t>
            </a:r>
            <a:r>
              <a:rPr lang="cs-CZ" dirty="0"/>
              <a:t>; HFT: </a:t>
            </a:r>
            <a:r>
              <a:rPr lang="cs-CZ" dirty="0" err="1"/>
              <a:t>Hermitage</a:t>
            </a:r>
            <a:r>
              <a:rPr lang="cs-CZ" dirty="0"/>
              <a:t> </a:t>
            </a:r>
            <a:r>
              <a:rPr lang="cs-CZ" dirty="0" err="1"/>
              <a:t>Flexure</a:t>
            </a:r>
            <a:r>
              <a:rPr lang="cs-CZ" dirty="0"/>
              <a:t> </a:t>
            </a:r>
            <a:r>
              <a:rPr lang="cs-CZ" dirty="0" err="1"/>
              <a:t>terrane</a:t>
            </a:r>
            <a:r>
              <a:rPr lang="cs-CZ" dirty="0"/>
              <a:t>; IT: </a:t>
            </a:r>
            <a:r>
              <a:rPr lang="cs-CZ" dirty="0" err="1"/>
              <a:t>Isleboro</a:t>
            </a:r>
            <a:r>
              <a:rPr lang="cs-CZ" dirty="0"/>
              <a:t> </a:t>
            </a:r>
            <a:r>
              <a:rPr lang="cs-CZ" dirty="0" err="1"/>
              <a:t>terrane</a:t>
            </a:r>
            <a:r>
              <a:rPr lang="cs-CZ" dirty="0"/>
              <a:t>; MT: </a:t>
            </a:r>
            <a:r>
              <a:rPr lang="cs-CZ" dirty="0" err="1"/>
              <a:t>Miramichi</a:t>
            </a:r>
            <a:r>
              <a:rPr lang="cs-CZ" dirty="0"/>
              <a:t> </a:t>
            </a:r>
            <a:r>
              <a:rPr lang="cs-CZ" dirty="0" err="1"/>
              <a:t>terrane</a:t>
            </a:r>
            <a:r>
              <a:rPr lang="cs-CZ" dirty="0"/>
              <a:t>; </a:t>
            </a:r>
            <a:r>
              <a:rPr lang="cs-CZ" dirty="0" err="1"/>
              <a:t>rarc</a:t>
            </a:r>
            <a:r>
              <a:rPr lang="cs-CZ" dirty="0"/>
              <a:t>: </a:t>
            </a:r>
            <a:r>
              <a:rPr lang="cs-CZ" dirty="0" err="1"/>
              <a:t>remnant</a:t>
            </a:r>
            <a:r>
              <a:rPr lang="cs-CZ" dirty="0"/>
              <a:t> </a:t>
            </a:r>
            <a:r>
              <a:rPr lang="cs-CZ" dirty="0" err="1"/>
              <a:t>arc</a:t>
            </a:r>
            <a:r>
              <a:rPr lang="cs-CZ" dirty="0"/>
              <a:t>; SCT: St. </a:t>
            </a:r>
            <a:r>
              <a:rPr lang="cs-CZ" dirty="0" err="1"/>
              <a:t>Croix</a:t>
            </a:r>
            <a:r>
              <a:rPr lang="cs-CZ" dirty="0"/>
              <a:t> </a:t>
            </a:r>
            <a:r>
              <a:rPr lang="cs-CZ" dirty="0" err="1"/>
              <a:t>terrane</a:t>
            </a:r>
            <a:r>
              <a:rPr lang="cs-CZ" dirty="0"/>
              <a:t>.</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
        <p:nvSpPr>
          <p:cNvPr id="6" name="TextovéPole 5">
            <a:extLst>
              <a:ext uri="{FF2B5EF4-FFF2-40B4-BE49-F238E27FC236}">
                <a16:creationId xmlns:a16="http://schemas.microsoft.com/office/drawing/2014/main" id="{90461CC0-B3A9-0AFD-C4EF-CDE3609764B1}"/>
              </a:ext>
            </a:extLst>
          </p:cNvPr>
          <p:cNvSpPr txBox="1"/>
          <p:nvPr/>
        </p:nvSpPr>
        <p:spPr>
          <a:xfrm>
            <a:off x="5218634" y="3429000"/>
            <a:ext cx="3817862" cy="2862322"/>
          </a:xfrm>
          <a:prstGeom prst="rect">
            <a:avLst/>
          </a:prstGeom>
          <a:noFill/>
        </p:spPr>
        <p:txBody>
          <a:bodyPr wrap="square">
            <a:spAutoFit/>
          </a:bodyPr>
          <a:lstStyle/>
          <a:p>
            <a:r>
              <a:rPr lang="en-US" sz="1800" dirty="0"/>
              <a:t>Deposition of the Gander Zone in the </a:t>
            </a:r>
            <a:r>
              <a:rPr lang="en-US" sz="1800" dirty="0" err="1"/>
              <a:t>metaclastic</a:t>
            </a:r>
            <a:r>
              <a:rPr lang="en-US" sz="1800" dirty="0"/>
              <a:t>-dominated terranes was followed by an orogenic episode or episodes, known as </a:t>
            </a:r>
            <a:r>
              <a:rPr lang="en-US" sz="1800" b="1" dirty="0" err="1"/>
              <a:t>Penobscottian</a:t>
            </a:r>
            <a:r>
              <a:rPr lang="en-US" sz="1800" dirty="0"/>
              <a:t>, Cambrian arc to </a:t>
            </a:r>
            <a:r>
              <a:rPr lang="en-US" sz="1800" dirty="0" err="1"/>
              <a:t>backarc</a:t>
            </a:r>
            <a:r>
              <a:rPr lang="en-US" sz="1800" dirty="0"/>
              <a:t> igneous rocks termed the </a:t>
            </a:r>
            <a:r>
              <a:rPr lang="en-US" sz="1800" b="1" dirty="0"/>
              <a:t>Penobscot arc </a:t>
            </a:r>
            <a:r>
              <a:rPr lang="en-US" sz="1800" dirty="0"/>
              <a:t>which resulted in </a:t>
            </a:r>
            <a:r>
              <a:rPr lang="en-US" sz="1800" b="1" dirty="0"/>
              <a:t>emplacement</a:t>
            </a:r>
            <a:r>
              <a:rPr lang="en-US" sz="1800" dirty="0"/>
              <a:t> of Penobscot arc ophiolitic and rift-related rocks </a:t>
            </a:r>
            <a:r>
              <a:rPr lang="en-US" sz="1800" b="1" dirty="0"/>
              <a:t>above Gander zone </a:t>
            </a:r>
            <a:r>
              <a:rPr lang="en-US" sz="1800" dirty="0"/>
              <a:t>during the </a:t>
            </a:r>
            <a:r>
              <a:rPr lang="en-US" sz="1800" b="1" dirty="0"/>
              <a:t>Early</a:t>
            </a:r>
            <a:r>
              <a:rPr lang="en-US" sz="1800" dirty="0"/>
              <a:t> </a:t>
            </a:r>
            <a:r>
              <a:rPr lang="en-US" sz="1800" b="1" dirty="0"/>
              <a:t>Ordovician</a:t>
            </a:r>
            <a:r>
              <a:rPr lang="en-US" sz="1800" dirty="0"/>
              <a:t> </a:t>
            </a:r>
            <a:endParaRPr lang="cs-CZ" sz="1800" dirty="0"/>
          </a:p>
        </p:txBody>
      </p:sp>
    </p:spTree>
    <p:extLst>
      <p:ext uri="{BB962C8B-B14F-4D97-AF65-F5344CB8AC3E}">
        <p14:creationId xmlns:p14="http://schemas.microsoft.com/office/powerpoint/2010/main" val="186218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0" y="303596"/>
            <a:ext cx="4122930" cy="6250808"/>
          </a:xfrm>
          <a:prstGeom prst="rect">
            <a:avLst/>
          </a:prstGeom>
        </p:spPr>
      </p:pic>
      <p:sp>
        <p:nvSpPr>
          <p:cNvPr id="3" name="Obdélník 2"/>
          <p:cNvSpPr/>
          <p:nvPr/>
        </p:nvSpPr>
        <p:spPr>
          <a:xfrm>
            <a:off x="3988151" y="117693"/>
            <a:ext cx="5155849" cy="6740307"/>
          </a:xfrm>
          <a:prstGeom prst="rect">
            <a:avLst/>
          </a:prstGeom>
        </p:spPr>
        <p:txBody>
          <a:bodyPr wrap="square">
            <a:spAutoFit/>
          </a:bodyPr>
          <a:lstStyle/>
          <a:p>
            <a:pPr eaLnBrk="0" fontAlgn="base" hangingPunct="0">
              <a:spcBef>
                <a:spcPct val="0"/>
              </a:spcBef>
              <a:spcAft>
                <a:spcPct val="0"/>
              </a:spcAft>
            </a:pPr>
            <a:r>
              <a:rPr lang="cs-CZ" sz="1600" dirty="0">
                <a:solidFill>
                  <a:srgbClr val="000000"/>
                </a:solidFill>
              </a:rPr>
              <a:t>Fig.2. </a:t>
            </a:r>
            <a:r>
              <a:rPr lang="cs-CZ" sz="1600" dirty="0" err="1">
                <a:solidFill>
                  <a:srgbClr val="000000"/>
                </a:solidFill>
              </a:rPr>
              <a:t>Series</a:t>
            </a:r>
            <a:r>
              <a:rPr lang="cs-CZ" sz="1600" dirty="0">
                <a:solidFill>
                  <a:srgbClr val="000000"/>
                </a:solidFill>
              </a:rPr>
              <a:t> </a:t>
            </a:r>
            <a:r>
              <a:rPr lang="cs-CZ" sz="1600" dirty="0" err="1">
                <a:solidFill>
                  <a:srgbClr val="000000"/>
                </a:solidFill>
              </a:rPr>
              <a:t>of</a:t>
            </a:r>
            <a:r>
              <a:rPr lang="cs-CZ" sz="1600" dirty="0">
                <a:solidFill>
                  <a:srgbClr val="000000"/>
                </a:solidFill>
              </a:rPr>
              <a:t> </a:t>
            </a:r>
            <a:r>
              <a:rPr lang="cs-CZ" sz="1600" dirty="0" err="1">
                <a:solidFill>
                  <a:srgbClr val="000000"/>
                </a:solidFill>
              </a:rPr>
              <a:t>cartoons</a:t>
            </a:r>
            <a:r>
              <a:rPr lang="cs-CZ" sz="1600" dirty="0">
                <a:solidFill>
                  <a:srgbClr val="000000"/>
                </a:solidFill>
              </a:rPr>
              <a:t> </a:t>
            </a:r>
            <a:r>
              <a:rPr lang="cs-CZ" sz="1600" dirty="0" err="1">
                <a:solidFill>
                  <a:srgbClr val="000000"/>
                </a:solidFill>
              </a:rPr>
              <a:t>illustrating</a:t>
            </a:r>
            <a:r>
              <a:rPr lang="cs-CZ" sz="1600" dirty="0">
                <a:solidFill>
                  <a:srgbClr val="000000"/>
                </a:solidFill>
              </a:rPr>
              <a:t> a map </a:t>
            </a:r>
            <a:r>
              <a:rPr lang="cs-CZ" sz="1600" dirty="0" err="1">
                <a:solidFill>
                  <a:srgbClr val="000000"/>
                </a:solidFill>
              </a:rPr>
              <a:t>view</a:t>
            </a:r>
            <a:r>
              <a:rPr lang="cs-CZ" sz="1600" dirty="0">
                <a:solidFill>
                  <a:srgbClr val="000000"/>
                </a:solidFill>
              </a:rPr>
              <a:t> </a:t>
            </a:r>
            <a:r>
              <a:rPr lang="cs-CZ" sz="1600" dirty="0" err="1">
                <a:solidFill>
                  <a:srgbClr val="000000"/>
                </a:solidFill>
              </a:rPr>
              <a:t>of</a:t>
            </a:r>
            <a:r>
              <a:rPr lang="cs-CZ" sz="1600" dirty="0">
                <a:solidFill>
                  <a:srgbClr val="000000"/>
                </a:solidFill>
              </a:rPr>
              <a:t> </a:t>
            </a:r>
            <a:r>
              <a:rPr lang="cs-CZ" sz="1600" dirty="0" err="1">
                <a:solidFill>
                  <a:srgbClr val="000000"/>
                </a:solidFill>
              </a:rPr>
              <a:t>the</a:t>
            </a:r>
            <a:r>
              <a:rPr lang="cs-CZ" sz="1600" dirty="0">
                <a:solidFill>
                  <a:srgbClr val="000000"/>
                </a:solidFill>
              </a:rPr>
              <a:t> </a:t>
            </a:r>
            <a:r>
              <a:rPr lang="cs-CZ" sz="1600" dirty="0" err="1">
                <a:solidFill>
                  <a:srgbClr val="000000"/>
                </a:solidFill>
              </a:rPr>
              <a:t>geological</a:t>
            </a:r>
            <a:r>
              <a:rPr lang="cs-CZ" sz="1600" dirty="0">
                <a:solidFill>
                  <a:srgbClr val="000000"/>
                </a:solidFill>
              </a:rPr>
              <a:t> </a:t>
            </a:r>
            <a:r>
              <a:rPr lang="cs-CZ" sz="1600" dirty="0" err="1">
                <a:solidFill>
                  <a:srgbClr val="000000"/>
                </a:solidFill>
              </a:rPr>
              <a:t>evolution</a:t>
            </a:r>
            <a:r>
              <a:rPr lang="cs-CZ" sz="1600" dirty="0">
                <a:solidFill>
                  <a:srgbClr val="000000"/>
                </a:solidFill>
              </a:rPr>
              <a:t> </a:t>
            </a:r>
            <a:r>
              <a:rPr lang="cs-CZ" sz="1600" dirty="0" err="1">
                <a:solidFill>
                  <a:srgbClr val="000000"/>
                </a:solidFill>
              </a:rPr>
              <a:t>of</a:t>
            </a:r>
            <a:r>
              <a:rPr lang="cs-CZ" sz="1600" dirty="0">
                <a:solidFill>
                  <a:srgbClr val="000000"/>
                </a:solidFill>
              </a:rPr>
              <a:t> </a:t>
            </a:r>
            <a:r>
              <a:rPr lang="cs-CZ" sz="1600" dirty="0" err="1">
                <a:solidFill>
                  <a:srgbClr val="000000"/>
                </a:solidFill>
              </a:rPr>
              <a:t>the</a:t>
            </a:r>
            <a:r>
              <a:rPr lang="cs-CZ" sz="1600" dirty="0">
                <a:solidFill>
                  <a:srgbClr val="000000"/>
                </a:solidFill>
              </a:rPr>
              <a:t> THO, </a:t>
            </a:r>
            <a:r>
              <a:rPr lang="cs-CZ" sz="1600" dirty="0" err="1">
                <a:solidFill>
                  <a:srgbClr val="000000"/>
                </a:solidFill>
              </a:rPr>
              <a:t>with</a:t>
            </a:r>
            <a:r>
              <a:rPr lang="cs-CZ" sz="1600" dirty="0">
                <a:solidFill>
                  <a:srgbClr val="000000"/>
                </a:solidFill>
              </a:rPr>
              <a:t> </a:t>
            </a:r>
            <a:r>
              <a:rPr lang="cs-CZ" sz="1600" dirty="0" err="1">
                <a:solidFill>
                  <a:srgbClr val="000000"/>
                </a:solidFill>
              </a:rPr>
              <a:t>the</a:t>
            </a:r>
            <a:r>
              <a:rPr lang="cs-CZ" sz="1600" dirty="0">
                <a:solidFill>
                  <a:srgbClr val="000000"/>
                </a:solidFill>
              </a:rPr>
              <a:t> </a:t>
            </a:r>
            <a:r>
              <a:rPr lang="cs-CZ" sz="1600" dirty="0" err="1">
                <a:solidFill>
                  <a:srgbClr val="000000"/>
                </a:solidFill>
              </a:rPr>
              <a:t>main</a:t>
            </a:r>
            <a:r>
              <a:rPr lang="cs-CZ" sz="1600" dirty="0">
                <a:solidFill>
                  <a:srgbClr val="000000"/>
                </a:solidFill>
              </a:rPr>
              <a:t> </a:t>
            </a:r>
            <a:r>
              <a:rPr lang="cs-CZ" sz="1600" dirty="0" err="1">
                <a:solidFill>
                  <a:srgbClr val="000000"/>
                </a:solidFill>
              </a:rPr>
              <a:t>tectonic</a:t>
            </a:r>
            <a:endParaRPr lang="cs-CZ" sz="1600" dirty="0">
              <a:solidFill>
                <a:srgbClr val="000000"/>
              </a:solidFill>
            </a:endParaRPr>
          </a:p>
          <a:p>
            <a:pPr eaLnBrk="0" fontAlgn="base" hangingPunct="0">
              <a:spcBef>
                <a:spcPct val="0"/>
              </a:spcBef>
              <a:spcAft>
                <a:spcPct val="0"/>
              </a:spcAft>
            </a:pPr>
            <a:r>
              <a:rPr lang="cs-CZ" sz="1600" dirty="0" err="1">
                <a:solidFill>
                  <a:srgbClr val="000000"/>
                </a:solidFill>
              </a:rPr>
              <a:t>elements</a:t>
            </a:r>
            <a:r>
              <a:rPr lang="cs-CZ" sz="1600" dirty="0">
                <a:solidFill>
                  <a:srgbClr val="000000"/>
                </a:solidFill>
              </a:rPr>
              <a:t> </a:t>
            </a:r>
            <a:r>
              <a:rPr lang="cs-CZ" sz="1600" dirty="0" err="1">
                <a:solidFill>
                  <a:srgbClr val="000000"/>
                </a:solidFill>
              </a:rPr>
              <a:t>shown</a:t>
            </a:r>
            <a:r>
              <a:rPr lang="cs-CZ" sz="1600" dirty="0">
                <a:solidFill>
                  <a:srgbClr val="000000"/>
                </a:solidFill>
              </a:rPr>
              <a:t>: (a) </a:t>
            </a:r>
            <a:r>
              <a:rPr lang="cs-CZ" sz="1600" dirty="0" err="1">
                <a:solidFill>
                  <a:srgbClr val="000000"/>
                </a:solidFill>
              </a:rPr>
              <a:t>main</a:t>
            </a:r>
            <a:r>
              <a:rPr lang="cs-CZ" sz="1600" dirty="0">
                <a:solidFill>
                  <a:srgbClr val="000000"/>
                </a:solidFill>
              </a:rPr>
              <a:t> </a:t>
            </a:r>
            <a:r>
              <a:rPr lang="cs-CZ" sz="1600" dirty="0" err="1">
                <a:solidFill>
                  <a:srgbClr val="000000"/>
                </a:solidFill>
              </a:rPr>
              <a:t>lithotectonic</a:t>
            </a:r>
            <a:r>
              <a:rPr lang="cs-CZ" sz="1600" dirty="0">
                <a:solidFill>
                  <a:srgbClr val="000000"/>
                </a:solidFill>
              </a:rPr>
              <a:t> </a:t>
            </a:r>
            <a:r>
              <a:rPr lang="cs-CZ" sz="1600" dirty="0" err="1">
                <a:solidFill>
                  <a:srgbClr val="000000"/>
                </a:solidFill>
              </a:rPr>
              <a:t>elements</a:t>
            </a:r>
            <a:r>
              <a:rPr lang="cs-CZ" sz="1600" dirty="0">
                <a:solidFill>
                  <a:srgbClr val="000000"/>
                </a:solidFill>
              </a:rPr>
              <a:t> </a:t>
            </a:r>
            <a:r>
              <a:rPr lang="cs-CZ" sz="1600" dirty="0" err="1">
                <a:solidFill>
                  <a:srgbClr val="000000"/>
                </a:solidFill>
              </a:rPr>
              <a:t>during</a:t>
            </a:r>
            <a:r>
              <a:rPr lang="cs-CZ" sz="1600" dirty="0">
                <a:solidFill>
                  <a:srgbClr val="000000"/>
                </a:solidFill>
              </a:rPr>
              <a:t> </a:t>
            </a:r>
            <a:r>
              <a:rPr lang="cs-CZ" sz="1600" dirty="0" err="1">
                <a:solidFill>
                  <a:srgbClr val="000000"/>
                </a:solidFill>
              </a:rPr>
              <a:t>the</a:t>
            </a:r>
            <a:r>
              <a:rPr lang="cs-CZ" sz="1600" dirty="0">
                <a:solidFill>
                  <a:srgbClr val="000000"/>
                </a:solidFill>
              </a:rPr>
              <a:t> interval 1.98–1.92 </a:t>
            </a:r>
            <a:r>
              <a:rPr lang="cs-CZ" sz="1600" dirty="0" err="1">
                <a:solidFill>
                  <a:srgbClr val="000000"/>
                </a:solidFill>
              </a:rPr>
              <a:t>Ga</a:t>
            </a:r>
            <a:r>
              <a:rPr lang="cs-CZ" sz="1600" dirty="0">
                <a:solidFill>
                  <a:srgbClr val="000000"/>
                </a:solidFill>
              </a:rPr>
              <a:t>, prior to </a:t>
            </a:r>
            <a:r>
              <a:rPr lang="cs-CZ" sz="1600" dirty="0" err="1">
                <a:solidFill>
                  <a:srgbClr val="000000"/>
                </a:solidFill>
              </a:rPr>
              <a:t>the</a:t>
            </a:r>
            <a:r>
              <a:rPr lang="cs-CZ" sz="1600" dirty="0">
                <a:solidFill>
                  <a:srgbClr val="000000"/>
                </a:solidFill>
              </a:rPr>
              <a:t> </a:t>
            </a:r>
            <a:r>
              <a:rPr lang="cs-CZ" sz="1600" dirty="0" err="1">
                <a:solidFill>
                  <a:srgbClr val="000000"/>
                </a:solidFill>
              </a:rPr>
              <a:t>onset</a:t>
            </a:r>
            <a:r>
              <a:rPr lang="cs-CZ" sz="1600" dirty="0">
                <a:solidFill>
                  <a:srgbClr val="000000"/>
                </a:solidFill>
              </a:rPr>
              <a:t> </a:t>
            </a:r>
            <a:r>
              <a:rPr lang="cs-CZ" sz="1600" dirty="0" err="1">
                <a:solidFill>
                  <a:srgbClr val="000000"/>
                </a:solidFill>
              </a:rPr>
              <a:t>of</a:t>
            </a:r>
            <a:r>
              <a:rPr lang="cs-CZ" sz="1600" dirty="0">
                <a:solidFill>
                  <a:srgbClr val="000000"/>
                </a:solidFill>
              </a:rPr>
              <a:t> </a:t>
            </a:r>
            <a:r>
              <a:rPr lang="cs-CZ" sz="1600" dirty="0" err="1">
                <a:solidFill>
                  <a:srgbClr val="000000"/>
                </a:solidFill>
              </a:rPr>
              <a:t>convergence</a:t>
            </a:r>
            <a:r>
              <a:rPr lang="cs-CZ" sz="1600" dirty="0">
                <a:solidFill>
                  <a:srgbClr val="000000"/>
                </a:solidFill>
              </a:rPr>
              <a:t>;(b) </a:t>
            </a:r>
            <a:r>
              <a:rPr lang="cs-CZ" sz="1600" dirty="0" err="1">
                <a:solidFill>
                  <a:srgbClr val="000000"/>
                </a:solidFill>
              </a:rPr>
              <a:t>the</a:t>
            </a:r>
            <a:r>
              <a:rPr lang="cs-CZ" sz="1600" dirty="0">
                <a:solidFill>
                  <a:srgbClr val="000000"/>
                </a:solidFill>
              </a:rPr>
              <a:t> interval 1.92–1.89 </a:t>
            </a:r>
            <a:r>
              <a:rPr lang="cs-CZ" sz="1600" dirty="0" err="1">
                <a:solidFill>
                  <a:srgbClr val="000000"/>
                </a:solidFill>
              </a:rPr>
              <a:t>Ga</a:t>
            </a:r>
            <a:r>
              <a:rPr lang="cs-CZ" sz="1600" dirty="0">
                <a:solidFill>
                  <a:srgbClr val="000000"/>
                </a:solidFill>
              </a:rPr>
              <a:t>; (c) </a:t>
            </a:r>
            <a:r>
              <a:rPr lang="cs-CZ" sz="1600" dirty="0" err="1">
                <a:solidFill>
                  <a:srgbClr val="000000"/>
                </a:solidFill>
              </a:rPr>
              <a:t>the</a:t>
            </a:r>
            <a:r>
              <a:rPr lang="cs-CZ" sz="1600" dirty="0">
                <a:solidFill>
                  <a:srgbClr val="000000"/>
                </a:solidFill>
              </a:rPr>
              <a:t> interval 1.88–1.865 </a:t>
            </a:r>
            <a:r>
              <a:rPr lang="cs-CZ" sz="1600" dirty="0" err="1">
                <a:solidFill>
                  <a:srgbClr val="000000"/>
                </a:solidFill>
              </a:rPr>
              <a:t>Ga</a:t>
            </a:r>
            <a:r>
              <a:rPr lang="cs-CZ" sz="1600" dirty="0">
                <a:solidFill>
                  <a:srgbClr val="000000"/>
                </a:solidFill>
              </a:rPr>
              <a:t>; (d) </a:t>
            </a:r>
            <a:r>
              <a:rPr lang="cs-CZ" sz="1600" dirty="0" err="1">
                <a:solidFill>
                  <a:srgbClr val="000000"/>
                </a:solidFill>
              </a:rPr>
              <a:t>the</a:t>
            </a:r>
            <a:r>
              <a:rPr lang="cs-CZ" sz="1600" dirty="0">
                <a:solidFill>
                  <a:srgbClr val="000000"/>
                </a:solidFill>
              </a:rPr>
              <a:t> interval 1.865–1.85 </a:t>
            </a:r>
            <a:r>
              <a:rPr lang="cs-CZ" sz="1600" dirty="0" err="1">
                <a:solidFill>
                  <a:srgbClr val="000000"/>
                </a:solidFill>
              </a:rPr>
              <a:t>Ga</a:t>
            </a:r>
            <a:r>
              <a:rPr lang="cs-CZ" sz="1600" dirty="0">
                <a:solidFill>
                  <a:srgbClr val="000000"/>
                </a:solidFill>
              </a:rPr>
              <a:t>; (e) </a:t>
            </a:r>
            <a:r>
              <a:rPr lang="cs-CZ" sz="1600" dirty="0" err="1">
                <a:solidFill>
                  <a:srgbClr val="000000"/>
                </a:solidFill>
              </a:rPr>
              <a:t>the</a:t>
            </a:r>
            <a:r>
              <a:rPr lang="cs-CZ" sz="1600" dirty="0">
                <a:solidFill>
                  <a:srgbClr val="000000"/>
                </a:solidFill>
              </a:rPr>
              <a:t> interval 1.85–1.83 </a:t>
            </a:r>
            <a:r>
              <a:rPr lang="cs-CZ" sz="1600" dirty="0" err="1">
                <a:solidFill>
                  <a:srgbClr val="000000"/>
                </a:solidFill>
              </a:rPr>
              <a:t>Ga</a:t>
            </a:r>
            <a:r>
              <a:rPr lang="cs-CZ" sz="1600" dirty="0">
                <a:solidFill>
                  <a:srgbClr val="000000"/>
                </a:solidFill>
              </a:rPr>
              <a:t>; and (f) </a:t>
            </a:r>
            <a:r>
              <a:rPr lang="cs-CZ" sz="1600" dirty="0" err="1">
                <a:solidFill>
                  <a:srgbClr val="000000"/>
                </a:solidFill>
              </a:rPr>
              <a:t>the</a:t>
            </a:r>
            <a:r>
              <a:rPr lang="cs-CZ" sz="1600" dirty="0">
                <a:solidFill>
                  <a:srgbClr val="000000"/>
                </a:solidFill>
              </a:rPr>
              <a:t> interval 1.83–1.80 </a:t>
            </a:r>
            <a:r>
              <a:rPr lang="cs-CZ" sz="1600" dirty="0" err="1">
                <a:solidFill>
                  <a:srgbClr val="000000"/>
                </a:solidFill>
              </a:rPr>
              <a:t>Ga</a:t>
            </a:r>
            <a:r>
              <a:rPr lang="cs-CZ" sz="1600" dirty="0">
                <a:solidFill>
                  <a:srgbClr val="000000"/>
                </a:solidFill>
              </a:rPr>
              <a:t>. </a:t>
            </a:r>
            <a:r>
              <a:rPr lang="cs-CZ" sz="1600" dirty="0" err="1">
                <a:solidFill>
                  <a:srgbClr val="000000"/>
                </a:solidFill>
              </a:rPr>
              <a:t>The</a:t>
            </a:r>
            <a:r>
              <a:rPr lang="cs-CZ" sz="1600" dirty="0">
                <a:solidFill>
                  <a:srgbClr val="000000"/>
                </a:solidFill>
              </a:rPr>
              <a:t> blue </a:t>
            </a:r>
            <a:r>
              <a:rPr lang="cs-CZ" sz="1600" dirty="0" err="1">
                <a:solidFill>
                  <a:srgbClr val="000000"/>
                </a:solidFill>
              </a:rPr>
              <a:t>coloured</a:t>
            </a:r>
            <a:r>
              <a:rPr lang="cs-CZ" sz="1600" dirty="0">
                <a:solidFill>
                  <a:srgbClr val="000000"/>
                </a:solidFill>
              </a:rPr>
              <a:t> </a:t>
            </a:r>
            <a:r>
              <a:rPr lang="cs-CZ" sz="1600" dirty="0" err="1">
                <a:solidFill>
                  <a:srgbClr val="000000"/>
                </a:solidFill>
              </a:rPr>
              <a:t>hashed</a:t>
            </a:r>
            <a:r>
              <a:rPr lang="cs-CZ" sz="1600" dirty="0">
                <a:solidFill>
                  <a:srgbClr val="000000"/>
                </a:solidFill>
              </a:rPr>
              <a:t> lines </a:t>
            </a:r>
            <a:r>
              <a:rPr lang="cs-CZ" sz="1600" dirty="0" err="1">
                <a:solidFill>
                  <a:srgbClr val="000000"/>
                </a:solidFill>
              </a:rPr>
              <a:t>represent</a:t>
            </a:r>
            <a:r>
              <a:rPr lang="cs-CZ" sz="1600" dirty="0">
                <a:solidFill>
                  <a:srgbClr val="000000"/>
                </a:solidFill>
              </a:rPr>
              <a:t> </a:t>
            </a:r>
            <a:r>
              <a:rPr lang="cs-CZ" sz="1600" dirty="0" err="1">
                <a:solidFill>
                  <a:srgbClr val="000000"/>
                </a:solidFill>
              </a:rPr>
              <a:t>possible</a:t>
            </a:r>
            <a:r>
              <a:rPr lang="cs-CZ" sz="1600" dirty="0">
                <a:solidFill>
                  <a:srgbClr val="000000"/>
                </a:solidFill>
              </a:rPr>
              <a:t> </a:t>
            </a:r>
            <a:r>
              <a:rPr lang="cs-CZ" sz="1600" dirty="0" err="1">
                <a:solidFill>
                  <a:srgbClr val="000000"/>
                </a:solidFill>
              </a:rPr>
              <a:t>extensions</a:t>
            </a:r>
            <a:r>
              <a:rPr lang="cs-CZ" sz="1600" dirty="0">
                <a:solidFill>
                  <a:srgbClr val="000000"/>
                </a:solidFill>
              </a:rPr>
              <a:t> </a:t>
            </a:r>
            <a:r>
              <a:rPr lang="cs-CZ" sz="1600" dirty="0" err="1">
                <a:solidFill>
                  <a:srgbClr val="000000"/>
                </a:solidFill>
              </a:rPr>
              <a:t>of</a:t>
            </a:r>
            <a:r>
              <a:rPr lang="cs-CZ" sz="1600" dirty="0">
                <a:solidFill>
                  <a:srgbClr val="000000"/>
                </a:solidFill>
              </a:rPr>
              <a:t> </a:t>
            </a:r>
            <a:r>
              <a:rPr lang="cs-CZ" sz="1600" dirty="0" err="1">
                <a:solidFill>
                  <a:srgbClr val="000000"/>
                </a:solidFill>
              </a:rPr>
              <a:t>the</a:t>
            </a:r>
            <a:r>
              <a:rPr lang="cs-CZ" sz="1600" dirty="0">
                <a:solidFill>
                  <a:srgbClr val="000000"/>
                </a:solidFill>
              </a:rPr>
              <a:t> Superior </a:t>
            </a:r>
            <a:r>
              <a:rPr lang="cs-CZ" sz="1600" dirty="0" err="1">
                <a:solidFill>
                  <a:srgbClr val="000000"/>
                </a:solidFill>
              </a:rPr>
              <a:t>Craton</a:t>
            </a:r>
            <a:r>
              <a:rPr lang="cs-CZ" sz="1600" dirty="0">
                <a:solidFill>
                  <a:srgbClr val="000000"/>
                </a:solidFill>
              </a:rPr>
              <a:t> </a:t>
            </a:r>
            <a:r>
              <a:rPr lang="cs-CZ" sz="1600" dirty="0" err="1">
                <a:solidFill>
                  <a:srgbClr val="000000"/>
                </a:solidFill>
              </a:rPr>
              <a:t>at</a:t>
            </a:r>
            <a:r>
              <a:rPr lang="cs-CZ" sz="1600" dirty="0">
                <a:solidFill>
                  <a:srgbClr val="000000"/>
                </a:solidFill>
              </a:rPr>
              <a:t> </a:t>
            </a:r>
            <a:r>
              <a:rPr lang="cs-CZ" sz="1600" dirty="0" err="1">
                <a:solidFill>
                  <a:srgbClr val="000000"/>
                </a:solidFill>
              </a:rPr>
              <a:t>Moho</a:t>
            </a:r>
            <a:r>
              <a:rPr lang="cs-CZ" sz="1600" dirty="0">
                <a:solidFill>
                  <a:srgbClr val="000000"/>
                </a:solidFill>
              </a:rPr>
              <a:t>. </a:t>
            </a:r>
            <a:r>
              <a:rPr lang="cs-CZ" sz="1600" dirty="0" err="1">
                <a:solidFill>
                  <a:srgbClr val="000000"/>
                </a:solidFill>
              </a:rPr>
              <a:t>Although</a:t>
            </a:r>
            <a:r>
              <a:rPr lang="cs-CZ" sz="1600" dirty="0">
                <a:solidFill>
                  <a:srgbClr val="000000"/>
                </a:solidFill>
              </a:rPr>
              <a:t> not </a:t>
            </a:r>
            <a:r>
              <a:rPr lang="cs-CZ" sz="1600" dirty="0" err="1">
                <a:solidFill>
                  <a:srgbClr val="000000"/>
                </a:solidFill>
              </a:rPr>
              <a:t>discussed</a:t>
            </a:r>
            <a:r>
              <a:rPr lang="cs-CZ" sz="1600" dirty="0">
                <a:solidFill>
                  <a:srgbClr val="000000"/>
                </a:solidFill>
              </a:rPr>
              <a:t> in text, </a:t>
            </a:r>
            <a:r>
              <a:rPr lang="cs-CZ" sz="1600" dirty="0" err="1">
                <a:solidFill>
                  <a:srgbClr val="000000"/>
                </a:solidFill>
              </a:rPr>
              <a:t>evolution</a:t>
            </a:r>
            <a:r>
              <a:rPr lang="cs-CZ" sz="1600" dirty="0">
                <a:solidFill>
                  <a:srgbClr val="000000"/>
                </a:solidFill>
              </a:rPr>
              <a:t> </a:t>
            </a:r>
            <a:r>
              <a:rPr lang="cs-CZ" sz="1600" dirty="0" err="1">
                <a:solidFill>
                  <a:srgbClr val="000000"/>
                </a:solidFill>
              </a:rPr>
              <a:t>of</a:t>
            </a:r>
            <a:r>
              <a:rPr lang="cs-CZ" sz="1600" dirty="0">
                <a:solidFill>
                  <a:srgbClr val="000000"/>
                </a:solidFill>
              </a:rPr>
              <a:t> </a:t>
            </a:r>
            <a:r>
              <a:rPr lang="cs-CZ" sz="1600" dirty="0" err="1">
                <a:solidFill>
                  <a:srgbClr val="000000"/>
                </a:solidFill>
              </a:rPr>
              <a:t>North</a:t>
            </a:r>
            <a:r>
              <a:rPr lang="cs-CZ" sz="1600" dirty="0">
                <a:solidFill>
                  <a:srgbClr val="000000"/>
                </a:solidFill>
              </a:rPr>
              <a:t> </a:t>
            </a:r>
            <a:r>
              <a:rPr lang="cs-CZ" sz="1600" dirty="0" err="1">
                <a:solidFill>
                  <a:srgbClr val="000000"/>
                </a:solidFill>
              </a:rPr>
              <a:t>Atlantic</a:t>
            </a:r>
            <a:r>
              <a:rPr lang="cs-CZ" sz="1600" dirty="0">
                <a:solidFill>
                  <a:srgbClr val="000000"/>
                </a:solidFill>
              </a:rPr>
              <a:t> </a:t>
            </a:r>
            <a:r>
              <a:rPr lang="cs-CZ" sz="1600" dirty="0" err="1">
                <a:solidFill>
                  <a:srgbClr val="000000"/>
                </a:solidFill>
              </a:rPr>
              <a:t>Craton</a:t>
            </a:r>
            <a:r>
              <a:rPr lang="cs-CZ" sz="1600" dirty="0">
                <a:solidFill>
                  <a:srgbClr val="000000"/>
                </a:solidFill>
              </a:rPr>
              <a:t> (</a:t>
            </a:r>
            <a:r>
              <a:rPr lang="cs-CZ" sz="1600" dirty="0" err="1">
                <a:solidFill>
                  <a:srgbClr val="000000"/>
                </a:solidFill>
              </a:rPr>
              <a:t>shown</a:t>
            </a:r>
            <a:r>
              <a:rPr lang="cs-CZ" sz="1600" dirty="0">
                <a:solidFill>
                  <a:srgbClr val="000000"/>
                </a:solidFill>
              </a:rPr>
              <a:t> </a:t>
            </a:r>
            <a:r>
              <a:rPr lang="cs-CZ" sz="1600" dirty="0" err="1">
                <a:solidFill>
                  <a:srgbClr val="000000"/>
                </a:solidFill>
              </a:rPr>
              <a:t>here</a:t>
            </a:r>
            <a:r>
              <a:rPr lang="cs-CZ" sz="1600" dirty="0">
                <a:solidFill>
                  <a:srgbClr val="000000"/>
                </a:solidFill>
              </a:rPr>
              <a:t> to </a:t>
            </a:r>
            <a:r>
              <a:rPr lang="cs-CZ" sz="1600" dirty="0" err="1">
                <a:solidFill>
                  <a:srgbClr val="000000"/>
                </a:solidFill>
              </a:rPr>
              <a:t>include</a:t>
            </a:r>
            <a:r>
              <a:rPr lang="cs-CZ" sz="1600" dirty="0">
                <a:solidFill>
                  <a:srgbClr val="000000"/>
                </a:solidFill>
              </a:rPr>
              <a:t> </a:t>
            </a:r>
            <a:r>
              <a:rPr lang="cs-CZ" sz="1600" dirty="0" err="1">
                <a:solidFill>
                  <a:srgbClr val="000000"/>
                </a:solidFill>
              </a:rPr>
              <a:t>Archaean</a:t>
            </a:r>
            <a:r>
              <a:rPr lang="cs-CZ" sz="1600" dirty="0">
                <a:solidFill>
                  <a:srgbClr val="000000"/>
                </a:solidFill>
              </a:rPr>
              <a:t> </a:t>
            </a:r>
            <a:r>
              <a:rPr lang="cs-CZ" sz="1600" dirty="0" err="1">
                <a:solidFill>
                  <a:srgbClr val="000000"/>
                </a:solidFill>
              </a:rPr>
              <a:t>basement</a:t>
            </a:r>
            <a:r>
              <a:rPr lang="cs-CZ" sz="1600" dirty="0">
                <a:solidFill>
                  <a:srgbClr val="000000"/>
                </a:solidFill>
              </a:rPr>
              <a:t> </a:t>
            </a:r>
            <a:r>
              <a:rPr lang="cs-CZ" sz="1600" dirty="0" err="1">
                <a:solidFill>
                  <a:srgbClr val="000000"/>
                </a:solidFill>
              </a:rPr>
              <a:t>rocks</a:t>
            </a:r>
            <a:r>
              <a:rPr lang="cs-CZ" sz="1600" dirty="0">
                <a:solidFill>
                  <a:srgbClr val="000000"/>
                </a:solidFill>
              </a:rPr>
              <a:t> and </a:t>
            </a:r>
            <a:r>
              <a:rPr lang="cs-CZ" sz="1600" dirty="0" err="1">
                <a:solidFill>
                  <a:srgbClr val="000000"/>
                </a:solidFill>
              </a:rPr>
              <a:t>their</a:t>
            </a:r>
            <a:r>
              <a:rPr lang="cs-CZ" sz="1600" dirty="0">
                <a:solidFill>
                  <a:srgbClr val="000000"/>
                </a:solidFill>
              </a:rPr>
              <a:t> </a:t>
            </a:r>
            <a:r>
              <a:rPr lang="cs-CZ" sz="1600" dirty="0" err="1">
                <a:solidFill>
                  <a:srgbClr val="000000"/>
                </a:solidFill>
              </a:rPr>
              <a:t>cover</a:t>
            </a:r>
            <a:r>
              <a:rPr lang="cs-CZ" sz="1600" dirty="0">
                <a:solidFill>
                  <a:srgbClr val="000000"/>
                </a:solidFill>
              </a:rPr>
              <a:t> on </a:t>
            </a:r>
            <a:r>
              <a:rPr lang="cs-CZ" sz="1600" dirty="0" err="1">
                <a:solidFill>
                  <a:srgbClr val="000000"/>
                </a:solidFill>
              </a:rPr>
              <a:t>Hall</a:t>
            </a:r>
            <a:r>
              <a:rPr lang="cs-CZ" sz="1600" dirty="0">
                <a:solidFill>
                  <a:srgbClr val="000000"/>
                </a:solidFill>
              </a:rPr>
              <a:t> and </a:t>
            </a:r>
            <a:r>
              <a:rPr lang="cs-CZ" sz="1600" dirty="0" err="1">
                <a:solidFill>
                  <a:srgbClr val="000000"/>
                </a:solidFill>
              </a:rPr>
              <a:t>Cumberland</a:t>
            </a:r>
            <a:r>
              <a:rPr lang="cs-CZ" sz="1600" dirty="0">
                <a:solidFill>
                  <a:srgbClr val="000000"/>
                </a:solidFill>
              </a:rPr>
              <a:t> </a:t>
            </a:r>
            <a:r>
              <a:rPr lang="cs-CZ" sz="1600" dirty="0" err="1">
                <a:solidFill>
                  <a:srgbClr val="000000"/>
                </a:solidFill>
              </a:rPr>
              <a:t>peninsulas</a:t>
            </a:r>
            <a:r>
              <a:rPr lang="cs-CZ" sz="1600" dirty="0">
                <a:solidFill>
                  <a:srgbClr val="000000"/>
                </a:solidFill>
              </a:rPr>
              <a:t> on Baffin Island (</a:t>
            </a:r>
            <a:r>
              <a:rPr lang="cs-CZ" sz="1600" dirty="0" err="1">
                <a:solidFill>
                  <a:srgbClr val="000000"/>
                </a:solidFill>
              </a:rPr>
              <a:t>e.g</a:t>
            </a:r>
            <a:r>
              <a:rPr lang="cs-CZ" sz="1600" dirty="0">
                <a:solidFill>
                  <a:srgbClr val="000000"/>
                </a:solidFill>
              </a:rPr>
              <a:t>. </a:t>
            </a:r>
            <a:r>
              <a:rPr lang="cs-CZ" sz="1600" dirty="0" err="1">
                <a:solidFill>
                  <a:srgbClr val="000000"/>
                </a:solidFill>
              </a:rPr>
              <a:t>Scott</a:t>
            </a:r>
            <a:r>
              <a:rPr lang="cs-CZ" sz="1600" dirty="0">
                <a:solidFill>
                  <a:srgbClr val="000000"/>
                </a:solidFill>
              </a:rPr>
              <a:t> 1999;Jackson &amp; </a:t>
            </a:r>
            <a:r>
              <a:rPr lang="cs-CZ" sz="1600" dirty="0" err="1">
                <a:solidFill>
                  <a:srgbClr val="000000"/>
                </a:solidFill>
              </a:rPr>
              <a:t>Berman</a:t>
            </a:r>
            <a:r>
              <a:rPr lang="cs-CZ" sz="1600" dirty="0">
                <a:solidFill>
                  <a:srgbClr val="000000"/>
                </a:solidFill>
              </a:rPr>
              <a:t> 2000) and </a:t>
            </a:r>
            <a:r>
              <a:rPr lang="cs-CZ" sz="1600" dirty="0" err="1">
                <a:solidFill>
                  <a:srgbClr val="000000"/>
                </a:solidFill>
              </a:rPr>
              <a:t>tectonostratigraphic</a:t>
            </a:r>
            <a:r>
              <a:rPr lang="cs-CZ" sz="1600" dirty="0">
                <a:solidFill>
                  <a:srgbClr val="000000"/>
                </a:solidFill>
              </a:rPr>
              <a:t> </a:t>
            </a:r>
            <a:r>
              <a:rPr lang="cs-CZ" sz="1600" dirty="0" err="1">
                <a:solidFill>
                  <a:srgbClr val="000000"/>
                </a:solidFill>
              </a:rPr>
              <a:t>elements</a:t>
            </a:r>
            <a:r>
              <a:rPr lang="cs-CZ" sz="1600" dirty="0">
                <a:solidFill>
                  <a:srgbClr val="000000"/>
                </a:solidFill>
              </a:rPr>
              <a:t> </a:t>
            </a:r>
            <a:r>
              <a:rPr lang="cs-CZ" sz="1600" dirty="0" err="1">
                <a:solidFill>
                  <a:srgbClr val="000000"/>
                </a:solidFill>
              </a:rPr>
              <a:t>of</a:t>
            </a:r>
            <a:r>
              <a:rPr lang="cs-CZ" sz="1600" dirty="0">
                <a:solidFill>
                  <a:srgbClr val="000000"/>
                </a:solidFill>
              </a:rPr>
              <a:t> </a:t>
            </a:r>
            <a:r>
              <a:rPr lang="cs-CZ" sz="1600" dirty="0" err="1">
                <a:solidFill>
                  <a:srgbClr val="000000"/>
                </a:solidFill>
              </a:rPr>
              <a:t>the</a:t>
            </a:r>
            <a:r>
              <a:rPr lang="cs-CZ" sz="1600" dirty="0">
                <a:solidFill>
                  <a:srgbClr val="000000"/>
                </a:solidFill>
              </a:rPr>
              <a:t> New </a:t>
            </a:r>
            <a:r>
              <a:rPr lang="cs-CZ" sz="1600" dirty="0" err="1">
                <a:solidFill>
                  <a:srgbClr val="000000"/>
                </a:solidFill>
              </a:rPr>
              <a:t>Quebec</a:t>
            </a:r>
            <a:r>
              <a:rPr lang="cs-CZ" sz="1600" dirty="0">
                <a:solidFill>
                  <a:srgbClr val="000000"/>
                </a:solidFill>
              </a:rPr>
              <a:t> and </a:t>
            </a:r>
            <a:r>
              <a:rPr lang="cs-CZ" sz="1600" dirty="0" err="1">
                <a:solidFill>
                  <a:srgbClr val="000000"/>
                </a:solidFill>
              </a:rPr>
              <a:t>Torngat</a:t>
            </a:r>
            <a:r>
              <a:rPr lang="cs-CZ" sz="1600" dirty="0">
                <a:solidFill>
                  <a:srgbClr val="000000"/>
                </a:solidFill>
              </a:rPr>
              <a:t> </a:t>
            </a:r>
            <a:r>
              <a:rPr lang="cs-CZ" sz="1600" dirty="0" err="1">
                <a:solidFill>
                  <a:srgbClr val="000000"/>
                </a:solidFill>
              </a:rPr>
              <a:t>orogens</a:t>
            </a:r>
            <a:r>
              <a:rPr lang="cs-CZ" sz="1600" dirty="0">
                <a:solidFill>
                  <a:srgbClr val="000000"/>
                </a:solidFill>
              </a:rPr>
              <a:t> are </a:t>
            </a:r>
            <a:r>
              <a:rPr lang="cs-CZ" sz="1600" dirty="0" err="1">
                <a:solidFill>
                  <a:srgbClr val="000000"/>
                </a:solidFill>
              </a:rPr>
              <a:t>after</a:t>
            </a:r>
            <a:r>
              <a:rPr lang="cs-CZ" sz="1600" dirty="0">
                <a:solidFill>
                  <a:srgbClr val="000000"/>
                </a:solidFill>
              </a:rPr>
              <a:t> </a:t>
            </a:r>
            <a:r>
              <a:rPr lang="cs-CZ" sz="1600" dirty="0" err="1">
                <a:solidFill>
                  <a:srgbClr val="000000"/>
                </a:solidFill>
              </a:rPr>
              <a:t>Wardle</a:t>
            </a:r>
            <a:r>
              <a:rPr lang="cs-CZ" sz="1600" dirty="0">
                <a:solidFill>
                  <a:srgbClr val="000000"/>
                </a:solidFill>
              </a:rPr>
              <a:t> et al. (2002). </a:t>
            </a:r>
            <a:r>
              <a:rPr lang="cs-CZ" sz="1600" dirty="0" err="1">
                <a:solidFill>
                  <a:srgbClr val="000000"/>
                </a:solidFill>
              </a:rPr>
              <a:t>Abbreviations</a:t>
            </a:r>
            <a:r>
              <a:rPr lang="cs-CZ" sz="1600" dirty="0">
                <a:solidFill>
                  <a:srgbClr val="000000"/>
                </a:solidFill>
              </a:rPr>
              <a:t>: </a:t>
            </a:r>
            <a:r>
              <a:rPr lang="cs-CZ" sz="1600" dirty="0" err="1">
                <a:solidFill>
                  <a:srgbClr val="000000"/>
                </a:solidFill>
              </a:rPr>
              <a:t>Am</a:t>
            </a:r>
            <a:r>
              <a:rPr lang="cs-CZ" sz="1600" dirty="0">
                <a:solidFill>
                  <a:srgbClr val="000000"/>
                </a:solidFill>
              </a:rPr>
              <a:t>, Amer </a:t>
            </a:r>
            <a:r>
              <a:rPr lang="cs-CZ" sz="1600" dirty="0" err="1">
                <a:solidFill>
                  <a:srgbClr val="000000"/>
                </a:solidFill>
              </a:rPr>
              <a:t>group</a:t>
            </a:r>
            <a:r>
              <a:rPr lang="cs-CZ" sz="1600" dirty="0">
                <a:solidFill>
                  <a:srgbClr val="000000"/>
                </a:solidFill>
              </a:rPr>
              <a:t>; B, </a:t>
            </a:r>
            <a:r>
              <a:rPr lang="cs-CZ" sz="1600" dirty="0" err="1">
                <a:solidFill>
                  <a:srgbClr val="000000"/>
                </a:solidFill>
              </a:rPr>
              <a:t>Burwell</a:t>
            </a:r>
            <a:r>
              <a:rPr lang="cs-CZ" sz="1600" dirty="0">
                <a:solidFill>
                  <a:srgbClr val="000000"/>
                </a:solidFill>
              </a:rPr>
              <a:t> </a:t>
            </a:r>
            <a:r>
              <a:rPr lang="cs-CZ" sz="1600" dirty="0" err="1">
                <a:solidFill>
                  <a:srgbClr val="000000"/>
                </a:solidFill>
              </a:rPr>
              <a:t>arc</a:t>
            </a:r>
            <a:r>
              <a:rPr lang="cs-CZ" sz="1600" dirty="0">
                <a:solidFill>
                  <a:srgbClr val="000000"/>
                </a:solidFill>
              </a:rPr>
              <a:t>; </a:t>
            </a:r>
            <a:r>
              <a:rPr lang="cs-CZ" sz="1600" dirty="0" err="1">
                <a:solidFill>
                  <a:srgbClr val="000000"/>
                </a:solidFill>
              </a:rPr>
              <a:t>BeS</a:t>
            </a:r>
            <a:r>
              <a:rPr lang="cs-CZ" sz="1600" dirty="0">
                <a:solidFill>
                  <a:srgbClr val="000000"/>
                </a:solidFill>
              </a:rPr>
              <a:t>, </a:t>
            </a:r>
            <a:r>
              <a:rPr lang="cs-CZ" sz="1600" dirty="0" err="1">
                <a:solidFill>
                  <a:srgbClr val="000000"/>
                </a:solidFill>
              </a:rPr>
              <a:t>Bergeron</a:t>
            </a:r>
            <a:r>
              <a:rPr lang="cs-CZ" sz="1600" dirty="0">
                <a:solidFill>
                  <a:srgbClr val="000000"/>
                </a:solidFill>
              </a:rPr>
              <a:t> </a:t>
            </a:r>
            <a:r>
              <a:rPr lang="cs-CZ" sz="1600" dirty="0" err="1">
                <a:solidFill>
                  <a:srgbClr val="000000"/>
                </a:solidFill>
              </a:rPr>
              <a:t>suture</a:t>
            </a:r>
            <a:r>
              <a:rPr lang="cs-CZ" sz="1600" dirty="0">
                <a:solidFill>
                  <a:srgbClr val="000000"/>
                </a:solidFill>
              </a:rPr>
              <a:t>; BS, Baffin </a:t>
            </a:r>
            <a:r>
              <a:rPr lang="cs-CZ" sz="1600" dirty="0" err="1">
                <a:solidFill>
                  <a:srgbClr val="000000"/>
                </a:solidFill>
              </a:rPr>
              <a:t>suture</a:t>
            </a:r>
            <a:r>
              <a:rPr lang="cs-CZ" sz="1600" dirty="0">
                <a:solidFill>
                  <a:srgbClr val="000000"/>
                </a:solidFill>
              </a:rPr>
              <a:t>; </a:t>
            </a:r>
            <a:r>
              <a:rPr lang="cs-CZ" sz="1600" dirty="0" err="1">
                <a:solidFill>
                  <a:srgbClr val="000000"/>
                </a:solidFill>
              </a:rPr>
              <a:t>BiS</a:t>
            </a:r>
            <a:r>
              <a:rPr lang="cs-CZ" sz="1600" dirty="0">
                <a:solidFill>
                  <a:srgbClr val="000000"/>
                </a:solidFill>
              </a:rPr>
              <a:t>, Big Island </a:t>
            </a:r>
            <a:r>
              <a:rPr lang="cs-CZ" sz="1600" dirty="0" err="1">
                <a:solidFill>
                  <a:srgbClr val="000000"/>
                </a:solidFill>
              </a:rPr>
              <a:t>suture</a:t>
            </a:r>
            <a:r>
              <a:rPr lang="cs-CZ" sz="1600" dirty="0">
                <a:solidFill>
                  <a:srgbClr val="000000"/>
                </a:solidFill>
              </a:rPr>
              <a:t>; </a:t>
            </a:r>
            <a:r>
              <a:rPr lang="cs-CZ" sz="1600" dirty="0" err="1">
                <a:solidFill>
                  <a:srgbClr val="000000"/>
                </a:solidFill>
              </a:rPr>
              <a:t>Bf</a:t>
            </a:r>
            <a:r>
              <a:rPr lang="cs-CZ" sz="1600" dirty="0">
                <a:solidFill>
                  <a:srgbClr val="000000"/>
                </a:solidFill>
              </a:rPr>
              <a:t>, Bravo </a:t>
            </a:r>
            <a:r>
              <a:rPr lang="cs-CZ" sz="1600" dirty="0" err="1">
                <a:solidFill>
                  <a:srgbClr val="000000"/>
                </a:solidFill>
              </a:rPr>
              <a:t>formation</a:t>
            </a:r>
            <a:r>
              <a:rPr lang="cs-CZ" sz="1600" dirty="0">
                <a:solidFill>
                  <a:srgbClr val="000000"/>
                </a:solidFill>
              </a:rPr>
              <a:t>; Ch, </a:t>
            </a:r>
            <a:r>
              <a:rPr lang="cs-CZ" sz="1600" dirty="0" err="1">
                <a:solidFill>
                  <a:srgbClr val="000000"/>
                </a:solidFill>
              </a:rPr>
              <a:t>Chukotat</a:t>
            </a:r>
            <a:r>
              <a:rPr lang="cs-CZ" sz="1600" dirty="0">
                <a:solidFill>
                  <a:srgbClr val="000000"/>
                </a:solidFill>
              </a:rPr>
              <a:t>; FFG, </a:t>
            </a:r>
            <a:r>
              <a:rPr lang="cs-CZ" sz="1600" dirty="0" err="1">
                <a:solidFill>
                  <a:srgbClr val="000000"/>
                </a:solidFill>
              </a:rPr>
              <a:t>Flin</a:t>
            </a:r>
            <a:r>
              <a:rPr lang="cs-CZ" sz="1600" dirty="0">
                <a:solidFill>
                  <a:srgbClr val="000000"/>
                </a:solidFill>
              </a:rPr>
              <a:t> </a:t>
            </a:r>
            <a:r>
              <a:rPr lang="cs-CZ" sz="1600" dirty="0" err="1">
                <a:solidFill>
                  <a:srgbClr val="000000"/>
                </a:solidFill>
              </a:rPr>
              <a:t>Flon</a:t>
            </a:r>
            <a:r>
              <a:rPr lang="cs-CZ" sz="1600" dirty="0">
                <a:solidFill>
                  <a:srgbClr val="000000"/>
                </a:solidFill>
              </a:rPr>
              <a:t>–</a:t>
            </a:r>
            <a:r>
              <a:rPr lang="cs-CZ" sz="1600" dirty="0" err="1">
                <a:solidFill>
                  <a:srgbClr val="000000"/>
                </a:solidFill>
              </a:rPr>
              <a:t>Glennie</a:t>
            </a:r>
            <a:r>
              <a:rPr lang="cs-CZ" sz="1600" dirty="0">
                <a:solidFill>
                  <a:srgbClr val="000000"/>
                </a:solidFill>
              </a:rPr>
              <a:t> </a:t>
            </a:r>
            <a:r>
              <a:rPr lang="cs-CZ" sz="1600" dirty="0" err="1">
                <a:solidFill>
                  <a:srgbClr val="000000"/>
                </a:solidFill>
              </a:rPr>
              <a:t>Complex</a:t>
            </a:r>
            <a:r>
              <a:rPr lang="cs-CZ" sz="1600" dirty="0">
                <a:solidFill>
                  <a:srgbClr val="000000"/>
                </a:solidFill>
              </a:rPr>
              <a:t>; FR, Fox River </a:t>
            </a:r>
            <a:r>
              <a:rPr lang="cs-CZ" sz="1600" dirty="0" err="1">
                <a:solidFill>
                  <a:srgbClr val="000000"/>
                </a:solidFill>
              </a:rPr>
              <a:t>belt</a:t>
            </a:r>
            <a:r>
              <a:rPr lang="cs-CZ" sz="1600" dirty="0">
                <a:solidFill>
                  <a:srgbClr val="000000"/>
                </a:solidFill>
              </a:rPr>
              <a:t>; </a:t>
            </a:r>
            <a:r>
              <a:rPr lang="cs-CZ" sz="1600" dirty="0" err="1">
                <a:solidFill>
                  <a:srgbClr val="000000"/>
                </a:solidFill>
              </a:rPr>
              <a:t>GFtz</a:t>
            </a:r>
            <a:r>
              <a:rPr lang="cs-CZ" sz="1600" dirty="0">
                <a:solidFill>
                  <a:srgbClr val="000000"/>
                </a:solidFill>
              </a:rPr>
              <a:t>, Great </a:t>
            </a:r>
            <a:r>
              <a:rPr lang="cs-CZ" sz="1600" dirty="0" err="1">
                <a:solidFill>
                  <a:srgbClr val="000000"/>
                </a:solidFill>
              </a:rPr>
              <a:t>Falls</a:t>
            </a:r>
            <a:r>
              <a:rPr lang="cs-CZ" sz="1600" dirty="0">
                <a:solidFill>
                  <a:srgbClr val="000000"/>
                </a:solidFill>
              </a:rPr>
              <a:t> </a:t>
            </a:r>
            <a:r>
              <a:rPr lang="cs-CZ" sz="1600" dirty="0" err="1">
                <a:solidFill>
                  <a:srgbClr val="000000"/>
                </a:solidFill>
              </a:rPr>
              <a:t>tectonic</a:t>
            </a:r>
            <a:r>
              <a:rPr lang="cs-CZ" sz="1600" dirty="0">
                <a:solidFill>
                  <a:srgbClr val="000000"/>
                </a:solidFill>
              </a:rPr>
              <a:t> </a:t>
            </a:r>
            <a:r>
              <a:rPr lang="cs-CZ" sz="1600" dirty="0" err="1">
                <a:solidFill>
                  <a:srgbClr val="000000"/>
                </a:solidFill>
              </a:rPr>
              <a:t>zone</a:t>
            </a:r>
            <a:r>
              <a:rPr lang="cs-CZ" sz="1600" dirty="0">
                <a:solidFill>
                  <a:srgbClr val="000000"/>
                </a:solidFill>
              </a:rPr>
              <a:t>; </a:t>
            </a:r>
            <a:r>
              <a:rPr lang="cs-CZ" sz="1600" dirty="0" err="1">
                <a:solidFill>
                  <a:srgbClr val="000000"/>
                </a:solidFill>
              </a:rPr>
              <a:t>GLsz</a:t>
            </a:r>
            <a:r>
              <a:rPr lang="cs-CZ" sz="1600" dirty="0">
                <a:solidFill>
                  <a:srgbClr val="000000"/>
                </a:solidFill>
              </a:rPr>
              <a:t>, </a:t>
            </a:r>
            <a:r>
              <a:rPr lang="cs-CZ" sz="1600" dirty="0" err="1">
                <a:solidFill>
                  <a:srgbClr val="000000"/>
                </a:solidFill>
              </a:rPr>
              <a:t>Granville</a:t>
            </a:r>
            <a:r>
              <a:rPr lang="cs-CZ" sz="1600" dirty="0">
                <a:solidFill>
                  <a:srgbClr val="000000"/>
                </a:solidFill>
              </a:rPr>
              <a:t> </a:t>
            </a:r>
            <a:r>
              <a:rPr lang="cs-CZ" sz="1600" dirty="0" err="1">
                <a:solidFill>
                  <a:srgbClr val="000000"/>
                </a:solidFill>
              </a:rPr>
              <a:t>Lake</a:t>
            </a:r>
            <a:r>
              <a:rPr lang="cs-CZ" sz="1600" dirty="0">
                <a:solidFill>
                  <a:srgbClr val="000000"/>
                </a:solidFill>
              </a:rPr>
              <a:t> </a:t>
            </a:r>
            <a:r>
              <a:rPr lang="cs-CZ" sz="1600" dirty="0" err="1">
                <a:solidFill>
                  <a:srgbClr val="000000"/>
                </a:solidFill>
              </a:rPr>
              <a:t>structural</a:t>
            </a:r>
            <a:r>
              <a:rPr lang="cs-CZ" sz="1600" dirty="0">
                <a:solidFill>
                  <a:srgbClr val="000000"/>
                </a:solidFill>
              </a:rPr>
              <a:t> </a:t>
            </a:r>
            <a:r>
              <a:rPr lang="cs-CZ" sz="1600" dirty="0" err="1">
                <a:solidFill>
                  <a:srgbClr val="000000"/>
                </a:solidFill>
              </a:rPr>
              <a:t>zone</a:t>
            </a:r>
            <a:r>
              <a:rPr lang="cs-CZ" sz="1600" dirty="0">
                <a:solidFill>
                  <a:srgbClr val="000000"/>
                </a:solidFill>
              </a:rPr>
              <a:t>; </a:t>
            </a:r>
            <a:r>
              <a:rPr lang="cs-CZ" sz="1600" dirty="0" err="1">
                <a:solidFill>
                  <a:srgbClr val="000000"/>
                </a:solidFill>
              </a:rPr>
              <a:t>Hoare</a:t>
            </a:r>
            <a:r>
              <a:rPr lang="cs-CZ" sz="1600" dirty="0">
                <a:solidFill>
                  <a:srgbClr val="000000"/>
                </a:solidFill>
              </a:rPr>
              <a:t> Bay </a:t>
            </a:r>
            <a:r>
              <a:rPr lang="cs-CZ" sz="1600" dirty="0" err="1">
                <a:solidFill>
                  <a:srgbClr val="000000"/>
                </a:solidFill>
              </a:rPr>
              <a:t>group</a:t>
            </a:r>
            <a:r>
              <a:rPr lang="cs-CZ" sz="1600" dirty="0">
                <a:solidFill>
                  <a:srgbClr val="000000"/>
                </a:solidFill>
              </a:rPr>
              <a:t>; KB, </a:t>
            </a:r>
            <a:r>
              <a:rPr lang="cs-CZ" sz="1600" dirty="0" err="1">
                <a:solidFill>
                  <a:srgbClr val="000000"/>
                </a:solidFill>
              </a:rPr>
              <a:t>Kisseynew</a:t>
            </a:r>
            <a:r>
              <a:rPr lang="cs-CZ" sz="1600" dirty="0">
                <a:solidFill>
                  <a:srgbClr val="000000"/>
                </a:solidFill>
              </a:rPr>
              <a:t> </a:t>
            </a:r>
            <a:r>
              <a:rPr lang="cs-CZ" sz="1600" dirty="0" err="1">
                <a:solidFill>
                  <a:srgbClr val="000000"/>
                </a:solidFill>
              </a:rPr>
              <a:t>Basin</a:t>
            </a:r>
            <a:r>
              <a:rPr lang="cs-CZ" sz="1600" dirty="0">
                <a:solidFill>
                  <a:srgbClr val="000000"/>
                </a:solidFill>
              </a:rPr>
              <a:t>; Ke, </a:t>
            </a:r>
            <a:r>
              <a:rPr lang="cs-CZ" sz="1600" dirty="0" err="1">
                <a:solidFill>
                  <a:srgbClr val="000000"/>
                </a:solidFill>
              </a:rPr>
              <a:t>Ketyet</a:t>
            </a:r>
            <a:r>
              <a:rPr lang="cs-CZ" sz="1600" dirty="0">
                <a:solidFill>
                  <a:srgbClr val="000000"/>
                </a:solidFill>
              </a:rPr>
              <a:t> </a:t>
            </a:r>
            <a:r>
              <a:rPr lang="cs-CZ" sz="1600" dirty="0" err="1">
                <a:solidFill>
                  <a:srgbClr val="000000"/>
                </a:solidFill>
              </a:rPr>
              <a:t>group</a:t>
            </a:r>
            <a:r>
              <a:rPr lang="cs-CZ" sz="1600" dirty="0">
                <a:solidFill>
                  <a:srgbClr val="000000"/>
                </a:solidFill>
              </a:rPr>
              <a:t>; LL, La </a:t>
            </a:r>
            <a:r>
              <a:rPr lang="cs-CZ" sz="1600" dirty="0" err="1">
                <a:solidFill>
                  <a:srgbClr val="000000"/>
                </a:solidFill>
              </a:rPr>
              <a:t>Ronge</a:t>
            </a:r>
            <a:r>
              <a:rPr lang="cs-CZ" sz="1600" dirty="0">
                <a:solidFill>
                  <a:srgbClr val="000000"/>
                </a:solidFill>
              </a:rPr>
              <a:t>–</a:t>
            </a:r>
            <a:r>
              <a:rPr lang="cs-CZ" sz="1600" dirty="0" err="1">
                <a:solidFill>
                  <a:srgbClr val="000000"/>
                </a:solidFill>
              </a:rPr>
              <a:t>Lynn</a:t>
            </a:r>
            <a:r>
              <a:rPr lang="cs-CZ" sz="1600" dirty="0">
                <a:solidFill>
                  <a:srgbClr val="000000"/>
                </a:solidFill>
              </a:rPr>
              <a:t> </a:t>
            </a:r>
            <a:r>
              <a:rPr lang="cs-CZ" sz="1600" dirty="0" err="1">
                <a:solidFill>
                  <a:srgbClr val="000000"/>
                </a:solidFill>
              </a:rPr>
              <a:t>Lake</a:t>
            </a:r>
            <a:r>
              <a:rPr lang="cs-CZ" sz="1600" dirty="0">
                <a:solidFill>
                  <a:srgbClr val="000000"/>
                </a:solidFill>
              </a:rPr>
              <a:t> </a:t>
            </a:r>
            <a:r>
              <a:rPr lang="cs-CZ" sz="1600" dirty="0" err="1">
                <a:solidFill>
                  <a:srgbClr val="000000"/>
                </a:solidFill>
              </a:rPr>
              <a:t>belts</a:t>
            </a:r>
            <a:r>
              <a:rPr lang="cs-CZ" sz="1600" dirty="0">
                <a:solidFill>
                  <a:srgbClr val="000000"/>
                </a:solidFill>
              </a:rPr>
              <a:t>; </a:t>
            </a:r>
            <a:r>
              <a:rPr lang="cs-CZ" sz="1600" dirty="0" err="1">
                <a:solidFill>
                  <a:srgbClr val="000000"/>
                </a:solidFill>
              </a:rPr>
              <a:t>LTSz</a:t>
            </a:r>
            <a:r>
              <a:rPr lang="cs-CZ" sz="1600" dirty="0">
                <a:solidFill>
                  <a:srgbClr val="000000"/>
                </a:solidFill>
              </a:rPr>
              <a:t>, </a:t>
            </a:r>
            <a:r>
              <a:rPr lang="cs-CZ" sz="1600" dirty="0" err="1">
                <a:solidFill>
                  <a:srgbClr val="000000"/>
                </a:solidFill>
              </a:rPr>
              <a:t>Lac</a:t>
            </a:r>
            <a:r>
              <a:rPr lang="cs-CZ" sz="1600" dirty="0">
                <a:solidFill>
                  <a:srgbClr val="000000"/>
                </a:solidFill>
              </a:rPr>
              <a:t> Tudor </a:t>
            </a:r>
            <a:r>
              <a:rPr lang="cs-CZ" sz="1600" dirty="0" err="1">
                <a:solidFill>
                  <a:srgbClr val="000000"/>
                </a:solidFill>
              </a:rPr>
              <a:t>shear</a:t>
            </a:r>
            <a:r>
              <a:rPr lang="cs-CZ" sz="1600" dirty="0">
                <a:solidFill>
                  <a:srgbClr val="000000"/>
                </a:solidFill>
              </a:rPr>
              <a:t> </a:t>
            </a:r>
            <a:r>
              <a:rPr lang="cs-CZ" sz="1600" dirty="0" err="1">
                <a:solidFill>
                  <a:srgbClr val="000000"/>
                </a:solidFill>
              </a:rPr>
              <a:t>zone</a:t>
            </a:r>
            <a:r>
              <a:rPr lang="cs-CZ" sz="1600" dirty="0">
                <a:solidFill>
                  <a:srgbClr val="000000"/>
                </a:solidFill>
              </a:rPr>
              <a:t>; M, </a:t>
            </a:r>
            <a:r>
              <a:rPr lang="cs-CZ" sz="1600" dirty="0" err="1">
                <a:solidFill>
                  <a:srgbClr val="000000"/>
                </a:solidFill>
              </a:rPr>
              <a:t>Molson</a:t>
            </a:r>
            <a:r>
              <a:rPr lang="cs-CZ" sz="1600" dirty="0">
                <a:solidFill>
                  <a:srgbClr val="000000"/>
                </a:solidFill>
              </a:rPr>
              <a:t> </a:t>
            </a:r>
            <a:r>
              <a:rPr lang="cs-CZ" sz="1600" dirty="0" err="1">
                <a:solidFill>
                  <a:srgbClr val="000000"/>
                </a:solidFill>
              </a:rPr>
              <a:t>dykes</a:t>
            </a:r>
            <a:r>
              <a:rPr lang="cs-CZ" sz="1600" dirty="0">
                <a:solidFill>
                  <a:srgbClr val="000000"/>
                </a:solidFill>
              </a:rPr>
              <a:t>; MHB, </a:t>
            </a:r>
            <a:r>
              <a:rPr lang="cs-CZ" sz="1600" dirty="0" err="1">
                <a:solidFill>
                  <a:srgbClr val="000000"/>
                </a:solidFill>
              </a:rPr>
              <a:t>Medicine</a:t>
            </a:r>
            <a:r>
              <a:rPr lang="cs-CZ" sz="1600" dirty="0">
                <a:solidFill>
                  <a:srgbClr val="000000"/>
                </a:solidFill>
              </a:rPr>
              <a:t> </a:t>
            </a:r>
            <a:r>
              <a:rPr lang="cs-CZ" sz="1600" dirty="0" err="1">
                <a:solidFill>
                  <a:srgbClr val="000000"/>
                </a:solidFill>
              </a:rPr>
              <a:t>Hatblock</a:t>
            </a:r>
            <a:r>
              <a:rPr lang="cs-CZ" sz="1600" dirty="0">
                <a:solidFill>
                  <a:srgbClr val="000000"/>
                </a:solidFill>
              </a:rPr>
              <a:t>; M.I., Meta </a:t>
            </a:r>
            <a:r>
              <a:rPr lang="cs-CZ" sz="1600" dirty="0" err="1">
                <a:solidFill>
                  <a:srgbClr val="000000"/>
                </a:solidFill>
              </a:rPr>
              <a:t>Incognita</a:t>
            </a:r>
            <a:r>
              <a:rPr lang="cs-CZ" sz="1600" dirty="0">
                <a:solidFill>
                  <a:srgbClr val="000000"/>
                </a:solidFill>
              </a:rPr>
              <a:t> </a:t>
            </a:r>
            <a:r>
              <a:rPr lang="cs-CZ" sz="1600" dirty="0" err="1">
                <a:solidFill>
                  <a:srgbClr val="000000"/>
                </a:solidFill>
              </a:rPr>
              <a:t>micro-continent</a:t>
            </a:r>
            <a:r>
              <a:rPr lang="cs-CZ" sz="1600" dirty="0">
                <a:solidFill>
                  <a:srgbClr val="000000"/>
                </a:solidFill>
              </a:rPr>
              <a:t>; </a:t>
            </a:r>
            <a:r>
              <a:rPr lang="cs-CZ" sz="1600" dirty="0" err="1">
                <a:solidFill>
                  <a:srgbClr val="000000"/>
                </a:solidFill>
              </a:rPr>
              <a:t>Pe</a:t>
            </a:r>
            <a:r>
              <a:rPr lang="cs-CZ" sz="1600" dirty="0">
                <a:solidFill>
                  <a:srgbClr val="000000"/>
                </a:solidFill>
              </a:rPr>
              <a:t>, </a:t>
            </a:r>
            <a:r>
              <a:rPr lang="cs-CZ" sz="1600" dirty="0" err="1">
                <a:solidFill>
                  <a:srgbClr val="000000"/>
                </a:solidFill>
              </a:rPr>
              <a:t>Penrhyn</a:t>
            </a:r>
            <a:r>
              <a:rPr lang="cs-CZ" sz="1600" dirty="0">
                <a:solidFill>
                  <a:srgbClr val="000000"/>
                </a:solidFill>
              </a:rPr>
              <a:t> </a:t>
            </a:r>
            <a:r>
              <a:rPr lang="cs-CZ" sz="1600" dirty="0" err="1">
                <a:solidFill>
                  <a:srgbClr val="000000"/>
                </a:solidFill>
              </a:rPr>
              <a:t>group</a:t>
            </a:r>
            <a:r>
              <a:rPr lang="cs-CZ" sz="1600" dirty="0">
                <a:solidFill>
                  <a:srgbClr val="000000"/>
                </a:solidFill>
              </a:rPr>
              <a:t>; </a:t>
            </a:r>
            <a:r>
              <a:rPr lang="cs-CZ" sz="1600" dirty="0" err="1">
                <a:solidFill>
                  <a:srgbClr val="000000"/>
                </a:solidFill>
              </a:rPr>
              <a:t>Pi</a:t>
            </a:r>
            <a:r>
              <a:rPr lang="cs-CZ" sz="1600" dirty="0">
                <a:solidFill>
                  <a:srgbClr val="000000"/>
                </a:solidFill>
              </a:rPr>
              <a:t>, </a:t>
            </a:r>
            <a:r>
              <a:rPr lang="cs-CZ" sz="1600" dirty="0" err="1">
                <a:solidFill>
                  <a:srgbClr val="000000"/>
                </a:solidFill>
              </a:rPr>
              <a:t>Piling</a:t>
            </a:r>
            <a:r>
              <a:rPr lang="cs-CZ" sz="1600" dirty="0">
                <a:solidFill>
                  <a:srgbClr val="000000"/>
                </a:solidFill>
              </a:rPr>
              <a:t> </a:t>
            </a:r>
            <a:r>
              <a:rPr lang="cs-CZ" sz="1600" dirty="0" err="1">
                <a:solidFill>
                  <a:srgbClr val="000000"/>
                </a:solidFill>
              </a:rPr>
              <a:t>group</a:t>
            </a:r>
            <a:r>
              <a:rPr lang="cs-CZ" sz="1600" dirty="0">
                <a:solidFill>
                  <a:srgbClr val="000000"/>
                </a:solidFill>
              </a:rPr>
              <a:t>; PS, </a:t>
            </a:r>
            <a:r>
              <a:rPr lang="cs-CZ" sz="1600" dirty="0" err="1">
                <a:solidFill>
                  <a:srgbClr val="000000"/>
                </a:solidFill>
              </a:rPr>
              <a:t>Parent</a:t>
            </a:r>
            <a:r>
              <a:rPr lang="cs-CZ" sz="1600" dirty="0">
                <a:solidFill>
                  <a:srgbClr val="000000"/>
                </a:solidFill>
              </a:rPr>
              <a:t> </a:t>
            </a:r>
            <a:r>
              <a:rPr lang="cs-CZ" sz="1600" dirty="0" err="1">
                <a:solidFill>
                  <a:srgbClr val="000000"/>
                </a:solidFill>
              </a:rPr>
              <a:t>arc</a:t>
            </a:r>
            <a:r>
              <a:rPr lang="cs-CZ" sz="1600" dirty="0">
                <a:solidFill>
                  <a:srgbClr val="000000"/>
                </a:solidFill>
              </a:rPr>
              <a:t> and </a:t>
            </a:r>
            <a:r>
              <a:rPr lang="cs-CZ" sz="1600" dirty="0" err="1">
                <a:solidFill>
                  <a:srgbClr val="000000"/>
                </a:solidFill>
              </a:rPr>
              <a:t>Spartan</a:t>
            </a:r>
            <a:r>
              <a:rPr lang="cs-CZ" sz="1600" dirty="0">
                <a:solidFill>
                  <a:srgbClr val="000000"/>
                </a:solidFill>
              </a:rPr>
              <a:t> </a:t>
            </a:r>
            <a:r>
              <a:rPr lang="cs-CZ" sz="1600" dirty="0" err="1">
                <a:solidFill>
                  <a:srgbClr val="000000"/>
                </a:solidFill>
              </a:rPr>
              <a:t>forearc</a:t>
            </a:r>
            <a:r>
              <a:rPr lang="cs-CZ" sz="1600" dirty="0">
                <a:solidFill>
                  <a:srgbClr val="000000"/>
                </a:solidFill>
              </a:rPr>
              <a:t>; PT, </a:t>
            </a:r>
            <a:r>
              <a:rPr lang="cs-CZ" sz="1600" dirty="0" err="1">
                <a:solidFill>
                  <a:srgbClr val="000000"/>
                </a:solidFill>
              </a:rPr>
              <a:t>Pelican</a:t>
            </a:r>
            <a:r>
              <a:rPr lang="cs-CZ" sz="1600" dirty="0">
                <a:solidFill>
                  <a:srgbClr val="000000"/>
                </a:solidFill>
              </a:rPr>
              <a:t> </a:t>
            </a:r>
            <a:r>
              <a:rPr lang="cs-CZ" sz="1600" dirty="0" err="1">
                <a:solidFill>
                  <a:srgbClr val="000000"/>
                </a:solidFill>
              </a:rPr>
              <a:t>thrust</a:t>
            </a:r>
            <a:r>
              <a:rPr lang="cs-CZ" sz="1600" dirty="0">
                <a:solidFill>
                  <a:srgbClr val="000000"/>
                </a:solidFill>
              </a:rPr>
              <a:t>; SL, </a:t>
            </a:r>
            <a:r>
              <a:rPr lang="cs-CZ" sz="1600" dirty="0" err="1">
                <a:solidFill>
                  <a:srgbClr val="000000"/>
                </a:solidFill>
              </a:rPr>
              <a:t>Snow</a:t>
            </a:r>
            <a:r>
              <a:rPr lang="cs-CZ" sz="1600" dirty="0">
                <a:solidFill>
                  <a:srgbClr val="000000"/>
                </a:solidFill>
              </a:rPr>
              <a:t> </a:t>
            </a:r>
            <a:r>
              <a:rPr lang="cs-CZ" sz="1600" dirty="0" err="1">
                <a:solidFill>
                  <a:srgbClr val="000000"/>
                </a:solidFill>
              </a:rPr>
              <a:t>Lake</a:t>
            </a:r>
            <a:r>
              <a:rPr lang="cs-CZ" sz="1600" dirty="0">
                <a:solidFill>
                  <a:srgbClr val="000000"/>
                </a:solidFill>
              </a:rPr>
              <a:t> </a:t>
            </a:r>
            <a:r>
              <a:rPr lang="cs-CZ" sz="1600" dirty="0" err="1">
                <a:solidFill>
                  <a:srgbClr val="000000"/>
                </a:solidFill>
              </a:rPr>
              <a:t>belt</a:t>
            </a:r>
            <a:r>
              <a:rPr lang="cs-CZ" sz="1600" dirty="0">
                <a:solidFill>
                  <a:srgbClr val="000000"/>
                </a:solidFill>
              </a:rPr>
              <a:t>; SS, </a:t>
            </a:r>
            <a:r>
              <a:rPr lang="cs-CZ" sz="1600" dirty="0" err="1">
                <a:solidFill>
                  <a:srgbClr val="000000"/>
                </a:solidFill>
              </a:rPr>
              <a:t>Sugluk</a:t>
            </a:r>
            <a:r>
              <a:rPr lang="cs-CZ" sz="1600" dirty="0">
                <a:solidFill>
                  <a:srgbClr val="000000"/>
                </a:solidFill>
              </a:rPr>
              <a:t> </a:t>
            </a:r>
            <a:r>
              <a:rPr lang="cs-CZ" sz="1600" dirty="0" err="1">
                <a:solidFill>
                  <a:srgbClr val="000000"/>
                </a:solidFill>
              </a:rPr>
              <a:t>suture</a:t>
            </a:r>
            <a:r>
              <a:rPr lang="cs-CZ" sz="1600" dirty="0">
                <a:solidFill>
                  <a:srgbClr val="000000"/>
                </a:solidFill>
              </a:rPr>
              <a:t>; STZ, </a:t>
            </a:r>
            <a:r>
              <a:rPr lang="cs-CZ" sz="1600" dirty="0" err="1">
                <a:solidFill>
                  <a:srgbClr val="000000"/>
                </a:solidFill>
              </a:rPr>
              <a:t>Snowbird</a:t>
            </a:r>
            <a:r>
              <a:rPr lang="cs-CZ" sz="1600" dirty="0">
                <a:solidFill>
                  <a:srgbClr val="000000"/>
                </a:solidFill>
              </a:rPr>
              <a:t> </a:t>
            </a:r>
            <a:r>
              <a:rPr lang="cs-CZ" sz="1600" dirty="0" err="1">
                <a:solidFill>
                  <a:srgbClr val="000000"/>
                </a:solidFill>
              </a:rPr>
              <a:t>Tectonic</a:t>
            </a:r>
            <a:r>
              <a:rPr lang="cs-CZ" sz="1600" dirty="0">
                <a:solidFill>
                  <a:srgbClr val="000000"/>
                </a:solidFill>
              </a:rPr>
              <a:t> </a:t>
            </a:r>
            <a:r>
              <a:rPr lang="cs-CZ" sz="1600" dirty="0" err="1">
                <a:solidFill>
                  <a:srgbClr val="000000"/>
                </a:solidFill>
              </a:rPr>
              <a:t>Zone</a:t>
            </a:r>
            <a:r>
              <a:rPr lang="cs-CZ" sz="1600" dirty="0">
                <a:solidFill>
                  <a:srgbClr val="000000"/>
                </a:solidFill>
              </a:rPr>
              <a:t>; TA, </a:t>
            </a:r>
            <a:r>
              <a:rPr lang="cs-CZ" sz="1600" dirty="0" err="1">
                <a:solidFill>
                  <a:srgbClr val="000000"/>
                </a:solidFill>
              </a:rPr>
              <a:t>Tasiuyak</a:t>
            </a:r>
            <a:endParaRPr lang="cs-CZ" sz="1600" dirty="0">
              <a:solidFill>
                <a:srgbClr val="000000"/>
              </a:solidFill>
            </a:endParaRPr>
          </a:p>
          <a:p>
            <a:pPr eaLnBrk="0" fontAlgn="base" hangingPunct="0">
              <a:spcBef>
                <a:spcPct val="0"/>
              </a:spcBef>
              <a:spcAft>
                <a:spcPct val="0"/>
              </a:spcAft>
            </a:pPr>
            <a:r>
              <a:rPr lang="cs-CZ" sz="1600" dirty="0" err="1">
                <a:solidFill>
                  <a:srgbClr val="000000"/>
                </a:solidFill>
              </a:rPr>
              <a:t>domain</a:t>
            </a:r>
            <a:r>
              <a:rPr lang="cs-CZ" sz="1600" dirty="0">
                <a:solidFill>
                  <a:srgbClr val="000000"/>
                </a:solidFill>
              </a:rPr>
              <a:t>; TNB, Thompson </a:t>
            </a:r>
            <a:r>
              <a:rPr lang="cs-CZ" sz="1600" dirty="0" err="1">
                <a:solidFill>
                  <a:srgbClr val="000000"/>
                </a:solidFill>
              </a:rPr>
              <a:t>Nickel</a:t>
            </a:r>
            <a:r>
              <a:rPr lang="cs-CZ" sz="1600" dirty="0">
                <a:solidFill>
                  <a:srgbClr val="000000"/>
                </a:solidFill>
              </a:rPr>
              <a:t> </a:t>
            </a:r>
            <a:r>
              <a:rPr lang="cs-CZ" sz="1600" dirty="0" err="1">
                <a:solidFill>
                  <a:srgbClr val="000000"/>
                </a:solidFill>
              </a:rPr>
              <a:t>Belt</a:t>
            </a:r>
            <a:endParaRPr lang="cs-CZ" sz="1600" dirty="0">
              <a:solidFill>
                <a:srgbClr val="000000"/>
              </a:solidFill>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73553" y="5473303"/>
            <a:ext cx="365522" cy="365522"/>
          </a:xfrm>
          <a:prstGeom prst="rect">
            <a:avLst/>
          </a:prstGeom>
        </p:spPr>
      </p:pic>
      <p:sp>
        <p:nvSpPr>
          <p:cNvPr id="6" name="TextovéPole 5">
            <a:extLst>
              <a:ext uri="{FF2B5EF4-FFF2-40B4-BE49-F238E27FC236}">
                <a16:creationId xmlns:a16="http://schemas.microsoft.com/office/drawing/2014/main" id="{A0B6361C-6958-0E52-6E2A-0BAE217B0FC1}"/>
              </a:ext>
            </a:extLst>
          </p:cNvPr>
          <p:cNvSpPr txBox="1"/>
          <p:nvPr/>
        </p:nvSpPr>
        <p:spPr>
          <a:xfrm>
            <a:off x="2286000" y="5181905"/>
            <a:ext cx="4572000" cy="307777"/>
          </a:xfrm>
          <a:prstGeom prst="rect">
            <a:avLst/>
          </a:prstGeom>
          <a:noFill/>
        </p:spPr>
        <p:txBody>
          <a:bodyPr wrap="square">
            <a:spAutoFit/>
          </a:bodyPr>
          <a:lstStyle/>
          <a:p>
            <a:r>
              <a:rPr lang="cs-CZ" sz="1400" dirty="0">
                <a:solidFill>
                  <a:srgbClr val="000000"/>
                </a:solidFill>
              </a:rPr>
              <a:t> </a:t>
            </a:r>
            <a:endParaRPr lang="cs-CZ" dirty="0"/>
          </a:p>
        </p:txBody>
      </p:sp>
    </p:spTree>
    <p:extLst>
      <p:ext uri="{BB962C8B-B14F-4D97-AF65-F5344CB8AC3E}">
        <p14:creationId xmlns:p14="http://schemas.microsoft.com/office/powerpoint/2010/main" val="201667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1656" y="5661248"/>
            <a:ext cx="9048152" cy="830997"/>
          </a:xfrm>
          <a:prstGeom prst="rect">
            <a:avLst/>
          </a:prstGeom>
        </p:spPr>
        <p:txBody>
          <a:bodyPr wrap="square">
            <a:spAutoFit/>
          </a:bodyPr>
          <a:lstStyle/>
          <a:p>
            <a:r>
              <a:rPr lang="cs-CZ" sz="1600" dirty="0"/>
              <a:t>SE-</a:t>
            </a:r>
            <a:r>
              <a:rPr lang="cs-CZ" sz="1600" dirty="0" err="1"/>
              <a:t>directed</a:t>
            </a:r>
            <a:r>
              <a:rPr lang="cs-CZ" sz="1600" dirty="0"/>
              <a:t> </a:t>
            </a:r>
            <a:r>
              <a:rPr lang="cs-CZ" sz="1600" dirty="0" err="1"/>
              <a:t>subduction</a:t>
            </a:r>
            <a:r>
              <a:rPr lang="cs-CZ" sz="1600" dirty="0"/>
              <a:t> (</a:t>
            </a:r>
            <a:r>
              <a:rPr lang="cs-CZ" sz="1600" dirty="0" err="1"/>
              <a:t>present</a:t>
            </a:r>
            <a:r>
              <a:rPr lang="cs-CZ" sz="1600" dirty="0"/>
              <a:t> </a:t>
            </a:r>
            <a:r>
              <a:rPr lang="cs-CZ" sz="1600" dirty="0" err="1"/>
              <a:t>coordinates</a:t>
            </a:r>
            <a:r>
              <a:rPr lang="cs-CZ" sz="1600" dirty="0"/>
              <a:t>) </a:t>
            </a:r>
            <a:r>
              <a:rPr lang="cs-CZ" sz="1600" dirty="0" err="1"/>
              <a:t>of</a:t>
            </a:r>
            <a:r>
              <a:rPr lang="cs-CZ" sz="1600" dirty="0"/>
              <a:t> </a:t>
            </a:r>
            <a:r>
              <a:rPr lang="cs-CZ" sz="1600" dirty="0" err="1"/>
              <a:t>Iapetan</a:t>
            </a:r>
            <a:r>
              <a:rPr lang="cs-CZ" sz="1600" dirty="0"/>
              <a:t> </a:t>
            </a:r>
            <a:r>
              <a:rPr lang="cs-CZ" sz="1600" dirty="0" err="1"/>
              <a:t>oceanic</a:t>
            </a:r>
            <a:r>
              <a:rPr lang="cs-CZ" sz="1600" dirty="0"/>
              <a:t> </a:t>
            </a:r>
            <a:r>
              <a:rPr lang="cs-CZ" sz="1600" dirty="0" err="1"/>
              <a:t>lithosphere</a:t>
            </a:r>
            <a:r>
              <a:rPr lang="cs-CZ" sz="1600" dirty="0"/>
              <a:t> in </a:t>
            </a:r>
            <a:r>
              <a:rPr lang="cs-CZ" sz="1600" dirty="0" err="1"/>
              <a:t>the</a:t>
            </a:r>
            <a:r>
              <a:rPr lang="cs-CZ" sz="1600" dirty="0"/>
              <a:t> </a:t>
            </a:r>
            <a:r>
              <a:rPr lang="cs-CZ" sz="1600" dirty="0" err="1"/>
              <a:t>Cambrian</a:t>
            </a:r>
            <a:r>
              <a:rPr lang="cs-CZ" sz="1600" dirty="0"/>
              <a:t> to Early </a:t>
            </a:r>
            <a:r>
              <a:rPr lang="cs-CZ" sz="1600" dirty="0" err="1"/>
              <a:t>Ordovician</a:t>
            </a:r>
            <a:r>
              <a:rPr lang="cs-CZ" sz="1600" dirty="0"/>
              <a:t> led to </a:t>
            </a:r>
            <a:r>
              <a:rPr lang="cs-CZ" sz="1600" dirty="0" err="1"/>
              <a:t>construction</a:t>
            </a:r>
            <a:r>
              <a:rPr lang="cs-CZ" sz="1600" dirty="0"/>
              <a:t> </a:t>
            </a:r>
            <a:r>
              <a:rPr lang="cs-CZ" sz="1600" dirty="0" err="1"/>
              <a:t>of</a:t>
            </a:r>
            <a:r>
              <a:rPr lang="cs-CZ" sz="1600" dirty="0"/>
              <a:t> </a:t>
            </a:r>
            <a:r>
              <a:rPr lang="cs-CZ" sz="1600" dirty="0" err="1"/>
              <a:t>the</a:t>
            </a:r>
            <a:r>
              <a:rPr lang="cs-CZ" sz="1600" dirty="0"/>
              <a:t> </a:t>
            </a:r>
            <a:r>
              <a:rPr lang="cs-CZ" sz="1600" b="1" dirty="0" err="1"/>
              <a:t>Penobscot</a:t>
            </a:r>
            <a:r>
              <a:rPr lang="cs-CZ" sz="1600" dirty="0"/>
              <a:t> (ca. 515–483 </a:t>
            </a:r>
            <a:r>
              <a:rPr lang="cs-CZ" sz="1600" dirty="0" err="1"/>
              <a:t>Ma</a:t>
            </a:r>
            <a:r>
              <a:rPr lang="cs-CZ" sz="1600" dirty="0"/>
              <a:t>) and </a:t>
            </a:r>
            <a:r>
              <a:rPr lang="cs-CZ" sz="1600" b="1" dirty="0" err="1"/>
              <a:t>Popelogan</a:t>
            </a:r>
            <a:r>
              <a:rPr lang="cs-CZ" sz="1600" b="1" dirty="0"/>
              <a:t>–Victoria</a:t>
            </a:r>
            <a:r>
              <a:rPr lang="cs-CZ" sz="1600" dirty="0"/>
              <a:t> (ca. 476–453 </a:t>
            </a:r>
            <a:r>
              <a:rPr lang="cs-CZ" sz="1600" dirty="0" err="1"/>
              <a:t>Ma</a:t>
            </a:r>
            <a:r>
              <a:rPr lang="cs-CZ" sz="1600" dirty="0"/>
              <a:t>) </a:t>
            </a:r>
            <a:r>
              <a:rPr lang="cs-CZ" sz="1600" b="1" dirty="0" err="1"/>
              <a:t>arc</a:t>
            </a:r>
            <a:r>
              <a:rPr lang="cs-CZ" sz="1600" b="1" dirty="0"/>
              <a:t> </a:t>
            </a:r>
            <a:r>
              <a:rPr lang="cs-CZ" sz="1600" b="1" dirty="0" err="1"/>
              <a:t>systems</a:t>
            </a:r>
            <a:r>
              <a:rPr lang="cs-CZ" sz="1600" b="1" dirty="0"/>
              <a:t> </a:t>
            </a:r>
            <a:r>
              <a:rPr lang="cs-CZ" sz="1600" dirty="0"/>
              <a:t>(</a:t>
            </a:r>
            <a:r>
              <a:rPr lang="cs-CZ" sz="1600" dirty="0" err="1"/>
              <a:t>Fig</a:t>
            </a:r>
            <a:r>
              <a:rPr lang="cs-CZ" sz="1600" dirty="0"/>
              <a:t>. 1A), and </a:t>
            </a:r>
            <a:r>
              <a:rPr lang="cs-CZ" sz="1600" dirty="0" err="1"/>
              <a:t>associ</a:t>
            </a:r>
            <a:r>
              <a:rPr lang="cs-CZ" sz="1600" dirty="0"/>
              <a:t> </a:t>
            </a:r>
            <a:r>
              <a:rPr lang="cs-CZ" sz="1600" dirty="0" err="1"/>
              <a:t>ated</a:t>
            </a:r>
            <a:r>
              <a:rPr lang="cs-CZ" sz="1600" dirty="0"/>
              <a:t> </a:t>
            </a:r>
            <a:r>
              <a:rPr lang="cs-CZ" sz="1600" dirty="0" err="1"/>
              <a:t>backarc</a:t>
            </a:r>
            <a:r>
              <a:rPr lang="cs-CZ" sz="1600" dirty="0"/>
              <a:t> </a:t>
            </a:r>
            <a:r>
              <a:rPr lang="cs-CZ" sz="1600" dirty="0" err="1"/>
              <a:t>basins</a:t>
            </a:r>
            <a:r>
              <a:rPr lang="cs-CZ" sz="1600" dirty="0"/>
              <a:t>, on </a:t>
            </a:r>
            <a:r>
              <a:rPr lang="cs-CZ" sz="1600" dirty="0" err="1"/>
              <a:t>Ganderia’s</a:t>
            </a:r>
            <a:r>
              <a:rPr lang="cs-CZ" sz="1600" dirty="0"/>
              <a:t> </a:t>
            </a:r>
            <a:r>
              <a:rPr lang="cs-CZ" sz="1600" dirty="0" err="1"/>
              <a:t>leading</a:t>
            </a:r>
            <a:endParaRPr lang="cs-CZ" sz="1600" dirty="0"/>
          </a:p>
        </p:txBody>
      </p:sp>
      <p:pic>
        <p:nvPicPr>
          <p:cNvPr id="4" name="Obrázek 3"/>
          <p:cNvPicPr>
            <a:picLocks noChangeAspect="1"/>
          </p:cNvPicPr>
          <p:nvPr/>
        </p:nvPicPr>
        <p:blipFill>
          <a:blip r:embed="rId4"/>
          <a:stretch>
            <a:fillRect/>
          </a:stretch>
        </p:blipFill>
        <p:spPr>
          <a:xfrm>
            <a:off x="251520" y="1196752"/>
            <a:ext cx="6307325" cy="4464496"/>
          </a:xfrm>
          <a:prstGeom prst="rect">
            <a:avLst/>
          </a:prstGeom>
        </p:spPr>
      </p:pic>
      <p:sp>
        <p:nvSpPr>
          <p:cNvPr id="5" name="TextovéPole 4"/>
          <p:cNvSpPr txBox="1"/>
          <p:nvPr/>
        </p:nvSpPr>
        <p:spPr>
          <a:xfrm>
            <a:off x="3923928" y="2420888"/>
            <a:ext cx="772969" cy="307777"/>
          </a:xfrm>
          <a:prstGeom prst="rect">
            <a:avLst/>
          </a:prstGeom>
          <a:noFill/>
        </p:spPr>
        <p:txBody>
          <a:bodyPr wrap="none" rtlCol="0">
            <a:spAutoFit/>
          </a:bodyPr>
          <a:lstStyle/>
          <a:p>
            <a:r>
              <a:rPr lang="cs-CZ" b="1" dirty="0" err="1"/>
              <a:t>Gander</a:t>
            </a:r>
            <a:endParaRPr lang="cs-CZ" b="1"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
        <p:nvSpPr>
          <p:cNvPr id="7" name="TextovéPole 6">
            <a:extLst>
              <a:ext uri="{FF2B5EF4-FFF2-40B4-BE49-F238E27FC236}">
                <a16:creationId xmlns:a16="http://schemas.microsoft.com/office/drawing/2014/main" id="{46F31C11-6335-275D-3E9F-9E52D9568FA5}"/>
              </a:ext>
            </a:extLst>
          </p:cNvPr>
          <p:cNvSpPr txBox="1"/>
          <p:nvPr/>
        </p:nvSpPr>
        <p:spPr>
          <a:xfrm>
            <a:off x="6141291" y="2159278"/>
            <a:ext cx="2895205" cy="523220"/>
          </a:xfrm>
          <a:prstGeom prst="rect">
            <a:avLst/>
          </a:prstGeom>
          <a:noFill/>
        </p:spPr>
        <p:txBody>
          <a:bodyPr wrap="square">
            <a:spAutoFit/>
          </a:bodyPr>
          <a:lstStyle/>
          <a:p>
            <a:r>
              <a:rPr lang="en-US" dirty="0"/>
              <a:t>The </a:t>
            </a:r>
            <a:r>
              <a:rPr lang="en-US" dirty="0" err="1"/>
              <a:t>Popelogan</a:t>
            </a:r>
            <a:r>
              <a:rPr lang="en-US" dirty="0"/>
              <a:t>-Victoria arc was built upon </a:t>
            </a:r>
            <a:r>
              <a:rPr lang="en-US" dirty="0" err="1"/>
              <a:t>Ganderian</a:t>
            </a:r>
            <a:r>
              <a:rPr lang="en-US" dirty="0"/>
              <a:t> basement</a:t>
            </a:r>
            <a:r>
              <a:rPr lang="cs-CZ" dirty="0"/>
              <a:t>.</a:t>
            </a:r>
          </a:p>
        </p:txBody>
      </p:sp>
    </p:spTree>
    <p:extLst>
      <p:ext uri="{BB962C8B-B14F-4D97-AF65-F5344CB8AC3E}">
        <p14:creationId xmlns:p14="http://schemas.microsoft.com/office/powerpoint/2010/main" val="343664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421FED6-E61C-751B-408D-01B87E861586}"/>
              </a:ext>
            </a:extLst>
          </p:cNvPr>
          <p:cNvSpPr txBox="1"/>
          <p:nvPr/>
        </p:nvSpPr>
        <p:spPr>
          <a:xfrm>
            <a:off x="33981" y="5097723"/>
            <a:ext cx="9076037" cy="1969770"/>
          </a:xfrm>
          <a:prstGeom prst="rect">
            <a:avLst/>
          </a:prstGeom>
          <a:noFill/>
        </p:spPr>
        <p:txBody>
          <a:bodyPr wrap="square">
            <a:spAutoFit/>
          </a:bodyPr>
          <a:lstStyle/>
          <a:p>
            <a:r>
              <a:rPr lang="en-US" sz="1800" b="1" dirty="0" err="1"/>
              <a:t>Popelogan</a:t>
            </a:r>
            <a:r>
              <a:rPr lang="en-US" sz="1800" dirty="0"/>
              <a:t> arc was built on the leading edge of </a:t>
            </a:r>
            <a:r>
              <a:rPr lang="en-US" sz="1800" dirty="0" err="1"/>
              <a:t>Ganderia</a:t>
            </a:r>
            <a:r>
              <a:rPr lang="en-US" sz="1800" dirty="0"/>
              <a:t> and represents a predominantly continental calc-alkaline arc.</a:t>
            </a:r>
          </a:p>
          <a:p>
            <a:r>
              <a:rPr lang="en-US" sz="1800" b="1" dirty="0" err="1"/>
              <a:t>Arctrench</a:t>
            </a:r>
            <a:r>
              <a:rPr lang="en-US" sz="1800" b="1" dirty="0"/>
              <a:t> migration and </a:t>
            </a:r>
            <a:r>
              <a:rPr lang="en-US" sz="1800" b="1" dirty="0" err="1"/>
              <a:t>backarc</a:t>
            </a:r>
            <a:r>
              <a:rPr lang="en-US" sz="1800" b="1" dirty="0"/>
              <a:t> basin opening </a:t>
            </a:r>
            <a:r>
              <a:rPr lang="en-US" sz="1800" dirty="0"/>
              <a:t>were </a:t>
            </a:r>
            <a:r>
              <a:rPr lang="en-US" sz="1800" b="1" dirty="0"/>
              <a:t>caused by a retreating subduction zone</a:t>
            </a:r>
            <a:r>
              <a:rPr lang="en-US" sz="1800" dirty="0"/>
              <a:t>. Slab retreat prior to 467 Ma was at least partially accommodated by arc migration, but thereafter, it was mainly accommodated by extension and spreading in the associated </a:t>
            </a:r>
            <a:r>
              <a:rPr lang="en-US" sz="1800" b="1" dirty="0" err="1"/>
              <a:t>Tetagouche</a:t>
            </a:r>
            <a:r>
              <a:rPr lang="en-US" sz="1800" dirty="0"/>
              <a:t> </a:t>
            </a:r>
            <a:r>
              <a:rPr lang="en-US" sz="1800" b="1" dirty="0" err="1"/>
              <a:t>backarc</a:t>
            </a:r>
            <a:r>
              <a:rPr lang="en-US" sz="1800" b="1" dirty="0"/>
              <a:t> basin</a:t>
            </a:r>
          </a:p>
          <a:p>
            <a:endParaRPr lang="en-US" dirty="0"/>
          </a:p>
        </p:txBody>
      </p:sp>
      <p:pic>
        <p:nvPicPr>
          <p:cNvPr id="7" name="Obrázek 6">
            <a:extLst>
              <a:ext uri="{FF2B5EF4-FFF2-40B4-BE49-F238E27FC236}">
                <a16:creationId xmlns:a16="http://schemas.microsoft.com/office/drawing/2014/main" id="{DA05FC5F-D677-E2C8-AD83-00174E0B2CFB}"/>
              </a:ext>
            </a:extLst>
          </p:cNvPr>
          <p:cNvPicPr>
            <a:picLocks noChangeAspect="1"/>
          </p:cNvPicPr>
          <p:nvPr/>
        </p:nvPicPr>
        <p:blipFill>
          <a:blip r:embed="rId2"/>
          <a:stretch>
            <a:fillRect/>
          </a:stretch>
        </p:blipFill>
        <p:spPr>
          <a:xfrm>
            <a:off x="467544" y="-13142"/>
            <a:ext cx="6096000" cy="5172075"/>
          </a:xfrm>
          <a:prstGeom prst="rect">
            <a:avLst/>
          </a:prstGeom>
        </p:spPr>
      </p:pic>
      <p:sp>
        <p:nvSpPr>
          <p:cNvPr id="8" name="Šipka: obousměrná svislá 7">
            <a:extLst>
              <a:ext uri="{FF2B5EF4-FFF2-40B4-BE49-F238E27FC236}">
                <a16:creationId xmlns:a16="http://schemas.microsoft.com/office/drawing/2014/main" id="{FFBBBADF-224D-4F93-C5BF-ADC334972CF6}"/>
              </a:ext>
            </a:extLst>
          </p:cNvPr>
          <p:cNvSpPr/>
          <p:nvPr/>
        </p:nvSpPr>
        <p:spPr>
          <a:xfrm>
            <a:off x="6732240" y="1628800"/>
            <a:ext cx="216024" cy="1656184"/>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0BCF07F2-5902-7BE9-E250-43286571FAAC}"/>
              </a:ext>
            </a:extLst>
          </p:cNvPr>
          <p:cNvSpPr txBox="1"/>
          <p:nvPr/>
        </p:nvSpPr>
        <p:spPr>
          <a:xfrm>
            <a:off x="6948264" y="2149115"/>
            <a:ext cx="2195736" cy="646331"/>
          </a:xfrm>
          <a:prstGeom prst="rect">
            <a:avLst/>
          </a:prstGeom>
          <a:noFill/>
        </p:spPr>
        <p:txBody>
          <a:bodyPr wrap="square">
            <a:spAutoFit/>
          </a:bodyPr>
          <a:lstStyle/>
          <a:p>
            <a:r>
              <a:rPr lang="cs-CZ" sz="1800" b="1" dirty="0" err="1"/>
              <a:t>Tetagouche</a:t>
            </a:r>
            <a:r>
              <a:rPr lang="cs-CZ" sz="1800" b="1" dirty="0"/>
              <a:t> </a:t>
            </a:r>
            <a:r>
              <a:rPr lang="cs-CZ" sz="1800" b="1" dirty="0" err="1"/>
              <a:t>backarc</a:t>
            </a:r>
            <a:r>
              <a:rPr lang="cs-CZ" sz="1800" b="1" dirty="0"/>
              <a:t> </a:t>
            </a:r>
            <a:r>
              <a:rPr lang="cs-CZ" sz="1800" b="1" dirty="0" err="1"/>
              <a:t>basin</a:t>
            </a:r>
            <a:endParaRPr lang="cs-CZ" sz="1800" b="1" dirty="0"/>
          </a:p>
        </p:txBody>
      </p:sp>
    </p:spTree>
    <p:extLst>
      <p:ext uri="{BB962C8B-B14F-4D97-AF65-F5344CB8AC3E}">
        <p14:creationId xmlns:p14="http://schemas.microsoft.com/office/powerpoint/2010/main" val="2859418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70D0C-E049-63CF-ABC6-2EF337546F48}"/>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0C4A58DC-FFBB-4B54-445C-B7560523ECE5}"/>
              </a:ext>
            </a:extLst>
          </p:cNvPr>
          <p:cNvPicPr>
            <a:picLocks noChangeAspect="1"/>
          </p:cNvPicPr>
          <p:nvPr/>
        </p:nvPicPr>
        <p:blipFill>
          <a:blip r:embed="rId4"/>
          <a:stretch>
            <a:fillRect/>
          </a:stretch>
        </p:blipFill>
        <p:spPr>
          <a:xfrm>
            <a:off x="251520" y="3933056"/>
            <a:ext cx="8440201" cy="2314700"/>
          </a:xfrm>
          <a:prstGeom prst="rect">
            <a:avLst/>
          </a:prstGeom>
        </p:spPr>
      </p:pic>
      <p:pic>
        <p:nvPicPr>
          <p:cNvPr id="3" name="Obrázek 2">
            <a:extLst>
              <a:ext uri="{FF2B5EF4-FFF2-40B4-BE49-F238E27FC236}">
                <a16:creationId xmlns:a16="http://schemas.microsoft.com/office/drawing/2014/main" id="{D0B97199-07A1-611C-1479-79B53DF1EC40}"/>
              </a:ext>
            </a:extLst>
          </p:cNvPr>
          <p:cNvPicPr>
            <a:picLocks noChangeAspect="1"/>
          </p:cNvPicPr>
          <p:nvPr/>
        </p:nvPicPr>
        <p:blipFill>
          <a:blip r:embed="rId5"/>
          <a:stretch>
            <a:fillRect/>
          </a:stretch>
        </p:blipFill>
        <p:spPr>
          <a:xfrm>
            <a:off x="971600" y="476672"/>
            <a:ext cx="6377842" cy="2889344"/>
          </a:xfrm>
          <a:prstGeom prst="rect">
            <a:avLst/>
          </a:prstGeom>
        </p:spPr>
      </p:pic>
      <p:pic>
        <p:nvPicPr>
          <p:cNvPr id="5" name="Zvuk 4">
            <a:hlinkClick r:id="" action="ppaction://media"/>
            <a:extLst>
              <a:ext uri="{FF2B5EF4-FFF2-40B4-BE49-F238E27FC236}">
                <a16:creationId xmlns:a16="http://schemas.microsoft.com/office/drawing/2014/main" id="{584A7C44-4C11-95FB-FC38-9A1D4676E0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6506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2A6836A-1585-FBB5-E0DF-8D8A06EADC04}"/>
              </a:ext>
            </a:extLst>
          </p:cNvPr>
          <p:cNvPicPr>
            <a:picLocks noChangeAspect="1"/>
          </p:cNvPicPr>
          <p:nvPr/>
        </p:nvPicPr>
        <p:blipFill>
          <a:blip r:embed="rId3"/>
          <a:stretch>
            <a:fillRect/>
          </a:stretch>
        </p:blipFill>
        <p:spPr>
          <a:xfrm>
            <a:off x="251520" y="876341"/>
            <a:ext cx="8784976" cy="4419942"/>
          </a:xfrm>
          <a:prstGeom prst="rect">
            <a:avLst/>
          </a:prstGeom>
        </p:spPr>
      </p:pic>
      <p:sp>
        <p:nvSpPr>
          <p:cNvPr id="4" name="TextovéPole 3">
            <a:extLst>
              <a:ext uri="{FF2B5EF4-FFF2-40B4-BE49-F238E27FC236}">
                <a16:creationId xmlns:a16="http://schemas.microsoft.com/office/drawing/2014/main" id="{1A1452CD-D5B8-15B0-76E4-8B42719C76BE}"/>
              </a:ext>
            </a:extLst>
          </p:cNvPr>
          <p:cNvSpPr txBox="1"/>
          <p:nvPr/>
        </p:nvSpPr>
        <p:spPr>
          <a:xfrm>
            <a:off x="251520" y="5301208"/>
            <a:ext cx="8784976" cy="1200329"/>
          </a:xfrm>
          <a:prstGeom prst="rect">
            <a:avLst/>
          </a:prstGeom>
          <a:noFill/>
        </p:spPr>
        <p:txBody>
          <a:bodyPr wrap="square">
            <a:spAutoFit/>
          </a:bodyPr>
          <a:lstStyle/>
          <a:p>
            <a:r>
              <a:rPr lang="cs-CZ" sz="1800" dirty="0" err="1"/>
              <a:t>Figure</a:t>
            </a:r>
            <a:r>
              <a:rPr lang="cs-CZ" sz="1800" dirty="0"/>
              <a:t> 1. </a:t>
            </a:r>
            <a:r>
              <a:rPr lang="cs-CZ" sz="1800" dirty="0" err="1"/>
              <a:t>First-order</a:t>
            </a:r>
            <a:r>
              <a:rPr lang="cs-CZ" sz="1800" dirty="0"/>
              <a:t> </a:t>
            </a:r>
            <a:r>
              <a:rPr lang="cs-CZ" sz="1800" dirty="0" err="1"/>
              <a:t>architecture</a:t>
            </a:r>
            <a:r>
              <a:rPr lang="cs-CZ" sz="1800" dirty="0"/>
              <a:t> </a:t>
            </a:r>
            <a:r>
              <a:rPr lang="cs-CZ" sz="1800" dirty="0" err="1"/>
              <a:t>of</a:t>
            </a:r>
            <a:r>
              <a:rPr lang="cs-CZ" sz="1800" dirty="0"/>
              <a:t> </a:t>
            </a:r>
            <a:r>
              <a:rPr lang="cs-CZ" sz="1800" dirty="0" err="1"/>
              <a:t>the</a:t>
            </a:r>
            <a:r>
              <a:rPr lang="cs-CZ" sz="1800" dirty="0"/>
              <a:t> </a:t>
            </a:r>
            <a:r>
              <a:rPr lang="cs-CZ" sz="1800" dirty="0" err="1"/>
              <a:t>Appalachian</a:t>
            </a:r>
            <a:r>
              <a:rPr lang="cs-CZ" sz="1800" dirty="0"/>
              <a:t> </a:t>
            </a:r>
            <a:r>
              <a:rPr lang="cs-CZ" sz="1800" dirty="0" err="1"/>
              <a:t>orogen</a:t>
            </a:r>
            <a:r>
              <a:rPr lang="cs-CZ" sz="1800" dirty="0"/>
              <a:t> </a:t>
            </a:r>
            <a:r>
              <a:rPr lang="cs-CZ" sz="1800" dirty="0" err="1"/>
              <a:t>depicting</a:t>
            </a:r>
            <a:r>
              <a:rPr lang="cs-CZ" sz="1800" dirty="0"/>
              <a:t> </a:t>
            </a:r>
            <a:r>
              <a:rPr lang="cs-CZ" sz="1800" dirty="0" err="1"/>
              <a:t>distribution</a:t>
            </a:r>
            <a:r>
              <a:rPr lang="cs-CZ" sz="1800" dirty="0"/>
              <a:t> </a:t>
            </a:r>
            <a:r>
              <a:rPr lang="cs-CZ" sz="1800" dirty="0" err="1"/>
              <a:t>of</a:t>
            </a:r>
            <a:r>
              <a:rPr lang="cs-CZ" sz="1800" dirty="0"/>
              <a:t> </a:t>
            </a:r>
            <a:r>
              <a:rPr lang="cs-CZ" sz="1800" dirty="0" err="1"/>
              <a:t>the</a:t>
            </a:r>
            <a:r>
              <a:rPr lang="cs-CZ" sz="1800" dirty="0"/>
              <a:t> major, </a:t>
            </a:r>
            <a:r>
              <a:rPr lang="cs-CZ" sz="1800" dirty="0" err="1"/>
              <a:t>mainly</a:t>
            </a:r>
            <a:r>
              <a:rPr lang="cs-CZ" sz="1800" dirty="0"/>
              <a:t> </a:t>
            </a:r>
            <a:r>
              <a:rPr lang="cs-CZ" sz="1800" dirty="0" err="1"/>
              <a:t>preSilurian</a:t>
            </a:r>
            <a:r>
              <a:rPr lang="cs-CZ" sz="1800" dirty="0"/>
              <a:t>, </a:t>
            </a:r>
            <a:r>
              <a:rPr lang="cs-CZ" sz="1800" dirty="0" err="1"/>
              <a:t>lithotectonic</a:t>
            </a:r>
            <a:r>
              <a:rPr lang="cs-CZ" sz="1800" dirty="0"/>
              <a:t> </a:t>
            </a:r>
            <a:r>
              <a:rPr lang="cs-CZ" sz="1800" dirty="0" err="1"/>
              <a:t>divisions</a:t>
            </a:r>
            <a:r>
              <a:rPr lang="cs-CZ" sz="1800" dirty="0"/>
              <a:t>. BVBL = </a:t>
            </a:r>
            <a:r>
              <a:rPr lang="cs-CZ" sz="1800" dirty="0" err="1"/>
              <a:t>Baie</a:t>
            </a:r>
            <a:r>
              <a:rPr lang="cs-CZ" sz="1800" dirty="0"/>
              <a:t> </a:t>
            </a:r>
            <a:r>
              <a:rPr lang="cs-CZ" sz="1800" dirty="0" err="1"/>
              <a:t>VerteBrompton</a:t>
            </a:r>
            <a:r>
              <a:rPr lang="cs-CZ" sz="1800" dirty="0"/>
              <a:t> line; CPSZ = </a:t>
            </a:r>
            <a:r>
              <a:rPr lang="cs-CZ" sz="1800" dirty="0" err="1"/>
              <a:t>central</a:t>
            </a:r>
            <a:r>
              <a:rPr lang="cs-CZ" sz="1800" dirty="0"/>
              <a:t> </a:t>
            </a:r>
            <a:r>
              <a:rPr lang="cs-CZ" sz="1800" dirty="0" err="1"/>
              <a:t>Piedmont</a:t>
            </a:r>
            <a:r>
              <a:rPr lang="cs-CZ" sz="1800" dirty="0"/>
              <a:t> </a:t>
            </a:r>
            <a:r>
              <a:rPr lang="cs-CZ" sz="1800" dirty="0" err="1"/>
              <a:t>shear</a:t>
            </a:r>
            <a:r>
              <a:rPr lang="cs-CZ" sz="1800" dirty="0"/>
              <a:t> </a:t>
            </a:r>
            <a:r>
              <a:rPr lang="cs-CZ" sz="1800" dirty="0" err="1"/>
              <a:t>zone</a:t>
            </a:r>
            <a:r>
              <a:rPr lang="cs-CZ" sz="1800" dirty="0"/>
              <a:t>; HLPGF = </a:t>
            </a:r>
            <a:r>
              <a:rPr lang="cs-CZ" sz="1800" dirty="0" err="1"/>
              <a:t>Hollins</a:t>
            </a:r>
            <a:r>
              <a:rPr lang="cs-CZ" sz="1800" dirty="0"/>
              <a:t> line-</a:t>
            </a:r>
            <a:r>
              <a:rPr lang="cs-CZ" sz="1800" dirty="0" err="1"/>
              <a:t>Pleasant</a:t>
            </a:r>
            <a:r>
              <a:rPr lang="cs-CZ" sz="1800" dirty="0"/>
              <a:t> </a:t>
            </a:r>
            <a:r>
              <a:rPr lang="cs-CZ" sz="1800" dirty="0" err="1"/>
              <a:t>Grove</a:t>
            </a:r>
            <a:r>
              <a:rPr lang="cs-CZ" sz="1800" dirty="0"/>
              <a:t> </a:t>
            </a:r>
            <a:r>
              <a:rPr lang="cs-CZ" sz="1800" dirty="0" err="1"/>
              <a:t>fault</a:t>
            </a:r>
            <a:r>
              <a:rPr lang="cs-CZ" sz="1800" dirty="0"/>
              <a:t> </a:t>
            </a:r>
            <a:r>
              <a:rPr lang="cs-CZ" sz="1800" dirty="0" err="1"/>
              <a:t>system</a:t>
            </a:r>
            <a:r>
              <a:rPr lang="cs-CZ" sz="1800" dirty="0"/>
              <a:t>; </a:t>
            </a:r>
            <a:r>
              <a:rPr lang="cs-CZ" sz="1800" b="1" dirty="0"/>
              <a:t>RIL = </a:t>
            </a:r>
            <a:r>
              <a:rPr lang="cs-CZ" sz="1800" b="1" dirty="0" err="1"/>
              <a:t>Red</a:t>
            </a:r>
            <a:r>
              <a:rPr lang="cs-CZ" sz="1800" b="1" dirty="0"/>
              <a:t> Indian line.</a:t>
            </a:r>
            <a:r>
              <a:rPr lang="cs-CZ" sz="1800" dirty="0"/>
              <a:t> </a:t>
            </a:r>
          </a:p>
        </p:txBody>
      </p:sp>
    </p:spTree>
    <p:extLst>
      <p:ext uri="{BB962C8B-B14F-4D97-AF65-F5344CB8AC3E}">
        <p14:creationId xmlns:p14="http://schemas.microsoft.com/office/powerpoint/2010/main" val="1438698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251520" y="3933056"/>
            <a:ext cx="8440201" cy="2314700"/>
          </a:xfrm>
          <a:prstGeom prst="rect">
            <a:avLst/>
          </a:prstGeom>
        </p:spPr>
      </p:pic>
      <p:pic>
        <p:nvPicPr>
          <p:cNvPr id="3" name="Obrázek 2"/>
          <p:cNvPicPr>
            <a:picLocks noChangeAspect="1"/>
          </p:cNvPicPr>
          <p:nvPr/>
        </p:nvPicPr>
        <p:blipFill>
          <a:blip r:embed="rId5"/>
          <a:stretch>
            <a:fillRect/>
          </a:stretch>
        </p:blipFill>
        <p:spPr>
          <a:xfrm>
            <a:off x="971600" y="476672"/>
            <a:ext cx="6377842" cy="2889344"/>
          </a:xfrm>
          <a:prstGeom prst="rect">
            <a:avLst/>
          </a:prstGeom>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86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286643" y="476672"/>
            <a:ext cx="6871221" cy="6192688"/>
          </a:xfrm>
          <a:prstGeom prst="rect">
            <a:avLst/>
          </a:prstGeom>
        </p:spPr>
      </p:pic>
      <p:sp>
        <p:nvSpPr>
          <p:cNvPr id="3" name="Obdélník 2"/>
          <p:cNvSpPr/>
          <p:nvPr/>
        </p:nvSpPr>
        <p:spPr>
          <a:xfrm>
            <a:off x="6876256" y="332656"/>
            <a:ext cx="2016224" cy="5909310"/>
          </a:xfrm>
          <a:prstGeom prst="rect">
            <a:avLst/>
          </a:prstGeom>
        </p:spPr>
        <p:txBody>
          <a:bodyPr wrap="square">
            <a:spAutoFit/>
          </a:bodyPr>
          <a:lstStyle/>
          <a:p>
            <a:r>
              <a:rPr lang="en-US" dirty="0"/>
              <a:t>Fig. 2. Geology map of Newfoundland with sample locations.</a:t>
            </a:r>
          </a:p>
          <a:p>
            <a:endParaRPr lang="en-US" dirty="0"/>
          </a:p>
          <a:p>
            <a:r>
              <a:rPr lang="en-US" dirty="0"/>
              <a:t>Detailed geology map of Newfoundland, Canada showing the division into the major tectonic terranes of the Appalachian </a:t>
            </a:r>
            <a:r>
              <a:rPr lang="en-US" dirty="0" err="1"/>
              <a:t>Orogen</a:t>
            </a:r>
            <a:r>
              <a:rPr lang="en-US" dirty="0"/>
              <a:t>. Included within “</a:t>
            </a:r>
            <a:r>
              <a:rPr lang="en-US" dirty="0" err="1"/>
              <a:t>Laurentia</a:t>
            </a:r>
            <a:r>
              <a:rPr lang="en-US" dirty="0"/>
              <a:t>” are the Humber Zone and Notre Dame Subzone, and in “</a:t>
            </a:r>
            <a:r>
              <a:rPr lang="en-US" dirty="0" err="1"/>
              <a:t>Ganderia</a:t>
            </a:r>
            <a:r>
              <a:rPr lang="en-US" dirty="0"/>
              <a:t>” the Exploits Subzone and Gander Margin. The Notre Dame Subzone and Exploits Subzones are considered to be the </a:t>
            </a:r>
            <a:r>
              <a:rPr lang="en-US" dirty="0" err="1"/>
              <a:t>Iapetan</a:t>
            </a:r>
            <a:r>
              <a:rPr lang="en-US" dirty="0"/>
              <a:t> Oceanic realms developed on either side of the Iapetus Ocean. Sample locations are shown by the filled white boxes with accompanying sample number</a:t>
            </a: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9372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969215" y="223848"/>
            <a:ext cx="7222810" cy="5168824"/>
          </a:xfrm>
          <a:prstGeom prst="rect">
            <a:avLst/>
          </a:prstGeom>
        </p:spPr>
      </p:pic>
      <p:sp>
        <p:nvSpPr>
          <p:cNvPr id="4" name="Obdélník 3"/>
          <p:cNvSpPr/>
          <p:nvPr/>
        </p:nvSpPr>
        <p:spPr>
          <a:xfrm>
            <a:off x="17240" y="5373216"/>
            <a:ext cx="9126760" cy="1384995"/>
          </a:xfrm>
          <a:prstGeom prst="rect">
            <a:avLst/>
          </a:prstGeom>
        </p:spPr>
        <p:txBody>
          <a:bodyPr wrap="square">
            <a:spAutoFit/>
          </a:bodyPr>
          <a:lstStyle/>
          <a:p>
            <a:r>
              <a:rPr lang="cs-CZ" dirty="0" err="1"/>
              <a:t>ig</a:t>
            </a:r>
            <a:r>
              <a:rPr lang="cs-CZ" dirty="0"/>
              <a:t>. 13. </a:t>
            </a:r>
            <a:r>
              <a:rPr lang="cs-CZ" dirty="0" err="1"/>
              <a:t>tectonic</a:t>
            </a:r>
            <a:r>
              <a:rPr lang="cs-CZ" dirty="0"/>
              <a:t> </a:t>
            </a:r>
            <a:r>
              <a:rPr lang="cs-CZ" dirty="0" err="1"/>
              <a:t>models</a:t>
            </a:r>
            <a:r>
              <a:rPr lang="cs-CZ" dirty="0"/>
              <a:t> </a:t>
            </a:r>
            <a:r>
              <a:rPr lang="cs-CZ" dirty="0" err="1"/>
              <a:t>for</a:t>
            </a:r>
            <a:r>
              <a:rPr lang="cs-CZ" dirty="0"/>
              <a:t> </a:t>
            </a:r>
            <a:r>
              <a:rPr lang="cs-CZ" dirty="0" err="1"/>
              <a:t>the</a:t>
            </a:r>
            <a:r>
              <a:rPr lang="cs-CZ" dirty="0"/>
              <a:t> </a:t>
            </a:r>
            <a:r>
              <a:rPr lang="cs-CZ" dirty="0" err="1"/>
              <a:t>northern</a:t>
            </a:r>
            <a:r>
              <a:rPr lang="cs-CZ" dirty="0"/>
              <a:t> </a:t>
            </a:r>
            <a:r>
              <a:rPr lang="cs-CZ" dirty="0" err="1"/>
              <a:t>Appalachian</a:t>
            </a:r>
            <a:r>
              <a:rPr lang="cs-CZ" dirty="0"/>
              <a:t> </a:t>
            </a:r>
            <a:r>
              <a:rPr lang="cs-CZ" dirty="0" err="1"/>
              <a:t>orogen</a:t>
            </a:r>
            <a:r>
              <a:rPr lang="cs-CZ" dirty="0"/>
              <a:t> in </a:t>
            </a:r>
            <a:r>
              <a:rPr lang="cs-CZ" dirty="0" err="1"/>
              <a:t>the</a:t>
            </a:r>
            <a:r>
              <a:rPr lang="cs-CZ" dirty="0"/>
              <a:t> </a:t>
            </a:r>
            <a:r>
              <a:rPr lang="cs-CZ" dirty="0" err="1"/>
              <a:t>Silurian-Devonian</a:t>
            </a:r>
            <a:r>
              <a:rPr lang="cs-CZ" dirty="0"/>
              <a:t> and post-</a:t>
            </a:r>
            <a:r>
              <a:rPr lang="cs-CZ" dirty="0" err="1"/>
              <a:t>closure</a:t>
            </a:r>
            <a:r>
              <a:rPr lang="cs-CZ" dirty="0"/>
              <a:t> </a:t>
            </a:r>
            <a:r>
              <a:rPr lang="cs-CZ" dirty="0" err="1"/>
              <a:t>slab</a:t>
            </a:r>
            <a:r>
              <a:rPr lang="cs-CZ" dirty="0"/>
              <a:t> </a:t>
            </a:r>
            <a:r>
              <a:rPr lang="cs-CZ" dirty="0" err="1"/>
              <a:t>break-offrelated</a:t>
            </a:r>
            <a:r>
              <a:rPr lang="cs-CZ" dirty="0"/>
              <a:t> </a:t>
            </a:r>
            <a:r>
              <a:rPr lang="cs-CZ" dirty="0" err="1"/>
              <a:t>magmatism</a:t>
            </a:r>
            <a:r>
              <a:rPr lang="cs-CZ" dirty="0"/>
              <a:t> </a:t>
            </a:r>
            <a:r>
              <a:rPr lang="cs-CZ" dirty="0" err="1"/>
              <a:t>within</a:t>
            </a:r>
            <a:r>
              <a:rPr lang="cs-CZ" dirty="0"/>
              <a:t> </a:t>
            </a:r>
            <a:r>
              <a:rPr lang="cs-CZ" dirty="0" err="1"/>
              <a:t>the</a:t>
            </a:r>
            <a:r>
              <a:rPr lang="cs-CZ" dirty="0"/>
              <a:t> </a:t>
            </a:r>
            <a:r>
              <a:rPr lang="cs-CZ" dirty="0" err="1"/>
              <a:t>Popelogan</a:t>
            </a:r>
            <a:r>
              <a:rPr lang="cs-CZ" dirty="0"/>
              <a:t>-Victoria </a:t>
            </a:r>
            <a:r>
              <a:rPr lang="cs-CZ" dirty="0" err="1"/>
              <a:t>arc</a:t>
            </a:r>
            <a:r>
              <a:rPr lang="cs-CZ" dirty="0"/>
              <a:t>. (a) </a:t>
            </a:r>
            <a:r>
              <a:rPr lang="cs-CZ" dirty="0" err="1"/>
              <a:t>Salinic</a:t>
            </a:r>
            <a:r>
              <a:rPr lang="cs-CZ" dirty="0"/>
              <a:t> to </a:t>
            </a:r>
            <a:r>
              <a:rPr lang="cs-CZ" dirty="0" err="1"/>
              <a:t>late</a:t>
            </a:r>
            <a:r>
              <a:rPr lang="cs-CZ" dirty="0"/>
              <a:t> </a:t>
            </a:r>
            <a:r>
              <a:rPr lang="cs-CZ" dirty="0" err="1"/>
              <a:t>Salinic</a:t>
            </a:r>
            <a:r>
              <a:rPr lang="cs-CZ" dirty="0"/>
              <a:t> </a:t>
            </a:r>
            <a:r>
              <a:rPr lang="cs-CZ" dirty="0" err="1"/>
              <a:t>orogeny</a:t>
            </a:r>
            <a:r>
              <a:rPr lang="cs-CZ" dirty="0"/>
              <a:t> </a:t>
            </a:r>
            <a:r>
              <a:rPr lang="cs-CZ" dirty="0" err="1"/>
              <a:t>showing</a:t>
            </a:r>
            <a:r>
              <a:rPr lang="cs-CZ" dirty="0"/>
              <a:t> </a:t>
            </a:r>
            <a:r>
              <a:rPr lang="cs-CZ" dirty="0" err="1"/>
              <a:t>the</a:t>
            </a:r>
            <a:r>
              <a:rPr lang="cs-CZ" dirty="0"/>
              <a:t> </a:t>
            </a:r>
            <a:r>
              <a:rPr lang="cs-CZ" dirty="0" err="1"/>
              <a:t>already</a:t>
            </a:r>
            <a:r>
              <a:rPr lang="cs-CZ" dirty="0"/>
              <a:t> </a:t>
            </a:r>
            <a:r>
              <a:rPr lang="cs-CZ" dirty="0" err="1"/>
              <a:t>accreted</a:t>
            </a:r>
            <a:r>
              <a:rPr lang="cs-CZ" dirty="0"/>
              <a:t> </a:t>
            </a:r>
            <a:r>
              <a:rPr lang="cs-CZ" dirty="0" err="1"/>
              <a:t>Popelogan</a:t>
            </a:r>
            <a:r>
              <a:rPr lang="cs-CZ" dirty="0"/>
              <a:t>-Victoria </a:t>
            </a:r>
            <a:r>
              <a:rPr lang="cs-CZ" dirty="0" err="1"/>
              <a:t>arc</a:t>
            </a:r>
            <a:r>
              <a:rPr lang="cs-CZ" dirty="0"/>
              <a:t> (PVA), </a:t>
            </a:r>
            <a:r>
              <a:rPr lang="cs-CZ" dirty="0" err="1"/>
              <a:t>amalgamation</a:t>
            </a:r>
            <a:r>
              <a:rPr lang="cs-CZ" dirty="0"/>
              <a:t> </a:t>
            </a:r>
            <a:r>
              <a:rPr lang="cs-CZ" dirty="0" err="1"/>
              <a:t>of</a:t>
            </a:r>
            <a:r>
              <a:rPr lang="cs-CZ" dirty="0"/>
              <a:t> </a:t>
            </a:r>
            <a:r>
              <a:rPr lang="cs-CZ" dirty="0" err="1"/>
              <a:t>the</a:t>
            </a:r>
            <a:r>
              <a:rPr lang="cs-CZ" dirty="0"/>
              <a:t> </a:t>
            </a:r>
            <a:r>
              <a:rPr lang="cs-CZ" dirty="0" err="1"/>
              <a:t>Brunswick</a:t>
            </a:r>
            <a:r>
              <a:rPr lang="cs-CZ" dirty="0"/>
              <a:t> </a:t>
            </a:r>
            <a:r>
              <a:rPr lang="cs-CZ" dirty="0" err="1"/>
              <a:t>Subduction</a:t>
            </a:r>
            <a:r>
              <a:rPr lang="cs-CZ" dirty="0"/>
              <a:t> </a:t>
            </a:r>
            <a:r>
              <a:rPr lang="cs-CZ" dirty="0" err="1"/>
              <a:t>Complex</a:t>
            </a:r>
            <a:r>
              <a:rPr lang="cs-CZ" dirty="0"/>
              <a:t> (BMC) and </a:t>
            </a:r>
            <a:r>
              <a:rPr lang="cs-CZ" dirty="0" err="1"/>
              <a:t>Ganderia</a:t>
            </a:r>
            <a:r>
              <a:rPr lang="cs-CZ" dirty="0"/>
              <a:t>. (b) </a:t>
            </a:r>
            <a:r>
              <a:rPr lang="cs-CZ" dirty="0" err="1"/>
              <a:t>Devonian</a:t>
            </a:r>
            <a:r>
              <a:rPr lang="cs-CZ" dirty="0"/>
              <a:t> </a:t>
            </a:r>
            <a:r>
              <a:rPr lang="cs-CZ" dirty="0" err="1"/>
              <a:t>Acadian</a:t>
            </a:r>
            <a:r>
              <a:rPr lang="cs-CZ" dirty="0"/>
              <a:t> </a:t>
            </a:r>
            <a:r>
              <a:rPr lang="cs-CZ" dirty="0" err="1"/>
              <a:t>orogeny</a:t>
            </a:r>
            <a:r>
              <a:rPr lang="cs-CZ" dirty="0"/>
              <a:t> </a:t>
            </a:r>
            <a:r>
              <a:rPr lang="cs-CZ" dirty="0" err="1"/>
              <a:t>showing</a:t>
            </a:r>
            <a:r>
              <a:rPr lang="cs-CZ" dirty="0"/>
              <a:t> </a:t>
            </a:r>
            <a:r>
              <a:rPr lang="cs-CZ" dirty="0" err="1"/>
              <a:t>the</a:t>
            </a:r>
            <a:r>
              <a:rPr lang="cs-CZ" dirty="0"/>
              <a:t> </a:t>
            </a:r>
            <a:r>
              <a:rPr lang="cs-CZ" dirty="0" err="1"/>
              <a:t>collision</a:t>
            </a:r>
            <a:r>
              <a:rPr lang="cs-CZ" dirty="0"/>
              <a:t> </a:t>
            </a:r>
            <a:r>
              <a:rPr lang="cs-CZ" dirty="0" err="1"/>
              <a:t>of</a:t>
            </a:r>
            <a:r>
              <a:rPr lang="cs-CZ" dirty="0"/>
              <a:t> </a:t>
            </a:r>
            <a:r>
              <a:rPr lang="cs-CZ" dirty="0" err="1"/>
              <a:t>the</a:t>
            </a:r>
            <a:r>
              <a:rPr lang="cs-CZ" dirty="0"/>
              <a:t> </a:t>
            </a:r>
            <a:r>
              <a:rPr lang="cs-CZ" dirty="0" err="1"/>
              <a:t>leading-edge</a:t>
            </a:r>
            <a:r>
              <a:rPr lang="cs-CZ" dirty="0"/>
              <a:t> </a:t>
            </a:r>
            <a:r>
              <a:rPr lang="cs-CZ" dirty="0" err="1"/>
              <a:t>of</a:t>
            </a:r>
            <a:r>
              <a:rPr lang="cs-CZ" dirty="0"/>
              <a:t> </a:t>
            </a:r>
            <a:r>
              <a:rPr lang="cs-CZ" dirty="0" err="1"/>
              <a:t>Avalonia</a:t>
            </a:r>
            <a:r>
              <a:rPr lang="cs-CZ" dirty="0"/>
              <a:t> </a:t>
            </a:r>
            <a:r>
              <a:rPr lang="cs-CZ" dirty="0" err="1"/>
              <a:t>with</a:t>
            </a:r>
            <a:r>
              <a:rPr lang="cs-CZ" dirty="0"/>
              <a:t> </a:t>
            </a:r>
            <a:r>
              <a:rPr lang="cs-CZ" dirty="0" err="1"/>
              <a:t>composite</a:t>
            </a:r>
            <a:r>
              <a:rPr lang="cs-CZ" dirty="0"/>
              <a:t> </a:t>
            </a:r>
            <a:r>
              <a:rPr lang="cs-CZ" dirty="0" err="1"/>
              <a:t>Ganderia</a:t>
            </a:r>
            <a:r>
              <a:rPr lang="cs-CZ" dirty="0"/>
              <a:t> (</a:t>
            </a:r>
            <a:r>
              <a:rPr lang="cs-CZ" dirty="0" err="1"/>
              <a:t>including</a:t>
            </a:r>
            <a:r>
              <a:rPr lang="cs-CZ" dirty="0"/>
              <a:t> PVA and BMC). </a:t>
            </a:r>
            <a:r>
              <a:rPr lang="cs-CZ" dirty="0" err="1"/>
              <a:t>Diagrams</a:t>
            </a:r>
            <a:r>
              <a:rPr lang="cs-CZ" dirty="0"/>
              <a:t> are </a:t>
            </a:r>
            <a:r>
              <a:rPr lang="cs-CZ" dirty="0" err="1"/>
              <a:t>modified</a:t>
            </a:r>
            <a:r>
              <a:rPr lang="cs-CZ" dirty="0"/>
              <a:t> </a:t>
            </a:r>
            <a:r>
              <a:rPr lang="cs-CZ" dirty="0" err="1"/>
              <a:t>after</a:t>
            </a:r>
            <a:r>
              <a:rPr lang="cs-CZ" dirty="0"/>
              <a:t> van </a:t>
            </a:r>
            <a:r>
              <a:rPr lang="cs-CZ" dirty="0" err="1"/>
              <a:t>Staal</a:t>
            </a:r>
            <a:r>
              <a:rPr lang="cs-CZ" dirty="0"/>
              <a:t> et al. (2008, 2009) and </a:t>
            </a:r>
            <a:r>
              <a:rPr lang="cs-CZ" dirty="0" err="1"/>
              <a:t>Whalen</a:t>
            </a:r>
            <a:r>
              <a:rPr lang="cs-CZ" dirty="0"/>
              <a:t> et al. (2006). </a:t>
            </a:r>
            <a:r>
              <a:rPr lang="cs-CZ" dirty="0" err="1"/>
              <a:t>Abbreviation</a:t>
            </a:r>
            <a:r>
              <a:rPr lang="cs-CZ" dirty="0"/>
              <a:t>: </a:t>
            </a:r>
            <a:r>
              <a:rPr lang="cs-CZ" dirty="0" err="1"/>
              <a:t>Ril</a:t>
            </a:r>
            <a:r>
              <a:rPr lang="cs-CZ" dirty="0"/>
              <a:t>; </a:t>
            </a:r>
            <a:r>
              <a:rPr lang="cs-CZ" dirty="0" err="1"/>
              <a:t>Red</a:t>
            </a:r>
            <a:r>
              <a:rPr lang="cs-CZ" dirty="0"/>
              <a:t> </a:t>
            </a:r>
            <a:r>
              <a:rPr lang="cs-CZ" dirty="0" err="1"/>
              <a:t>indian</a:t>
            </a:r>
            <a:r>
              <a:rPr lang="cs-CZ" dirty="0"/>
              <a:t> line, </a:t>
            </a:r>
            <a:r>
              <a:rPr lang="cs-CZ" dirty="0" err="1"/>
              <a:t>SClM</a:t>
            </a:r>
            <a:r>
              <a:rPr lang="cs-CZ" dirty="0"/>
              <a:t>; sub-</a:t>
            </a:r>
            <a:r>
              <a:rPr lang="cs-CZ" dirty="0" err="1"/>
              <a:t>continental</a:t>
            </a:r>
            <a:r>
              <a:rPr lang="cs-CZ" dirty="0"/>
              <a:t> </a:t>
            </a:r>
            <a:r>
              <a:rPr lang="cs-CZ" dirty="0" err="1"/>
              <a:t>lithospheric</a:t>
            </a:r>
            <a:r>
              <a:rPr lang="cs-CZ" dirty="0"/>
              <a:t> mantle, VAG: </a:t>
            </a:r>
            <a:r>
              <a:rPr lang="cs-CZ" dirty="0" err="1"/>
              <a:t>volcanic-arc</a:t>
            </a:r>
            <a:r>
              <a:rPr lang="cs-CZ" dirty="0"/>
              <a:t> granite.</a:t>
            </a:r>
          </a:p>
        </p:txBody>
      </p:sp>
    </p:spTree>
    <p:extLst>
      <p:ext uri="{BB962C8B-B14F-4D97-AF65-F5344CB8AC3E}">
        <p14:creationId xmlns:p14="http://schemas.microsoft.com/office/powerpoint/2010/main" val="3311063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835696" y="116632"/>
            <a:ext cx="4271041" cy="584775"/>
          </a:xfrm>
          <a:prstGeom prst="rect">
            <a:avLst/>
          </a:prstGeom>
        </p:spPr>
        <p:txBody>
          <a:bodyPr wrap="none">
            <a:spAutoFit/>
          </a:bodyPr>
          <a:lstStyle/>
          <a:p>
            <a:r>
              <a:rPr lang="cs-CZ" sz="3200" b="1" dirty="0" err="1"/>
              <a:t>Terány</a:t>
            </a:r>
            <a:r>
              <a:rPr lang="cs-CZ" sz="3200" b="1" dirty="0"/>
              <a:t> skupiny  IV a V</a:t>
            </a:r>
          </a:p>
        </p:txBody>
      </p:sp>
      <p:sp>
        <p:nvSpPr>
          <p:cNvPr id="5" name="Obdélník 4"/>
          <p:cNvSpPr/>
          <p:nvPr/>
        </p:nvSpPr>
        <p:spPr>
          <a:xfrm>
            <a:off x="207001" y="1124744"/>
            <a:ext cx="8856984" cy="5016758"/>
          </a:xfrm>
          <a:prstGeom prst="rect">
            <a:avLst/>
          </a:prstGeom>
          <a:solidFill>
            <a:schemeClr val="accent1">
              <a:lumMod val="20000"/>
              <a:lumOff val="80000"/>
            </a:schemeClr>
          </a:solidFill>
        </p:spPr>
        <p:txBody>
          <a:bodyPr wrap="square">
            <a:spAutoFit/>
          </a:bodyPr>
          <a:lstStyle/>
          <a:p>
            <a:r>
              <a:rPr lang="cs-CZ" sz="2000" b="1" dirty="0" err="1"/>
              <a:t>Terány</a:t>
            </a:r>
            <a:r>
              <a:rPr lang="cs-CZ" sz="2000" b="1" dirty="0"/>
              <a:t> </a:t>
            </a:r>
            <a:r>
              <a:rPr lang="cs-CZ" sz="2000" b="1" dirty="0" err="1"/>
              <a:t>Gander</a:t>
            </a:r>
            <a:r>
              <a:rPr lang="cs-CZ" sz="2000" b="1" dirty="0"/>
              <a:t>, </a:t>
            </a:r>
            <a:r>
              <a:rPr lang="cs-CZ" sz="2000" b="1" dirty="0" err="1"/>
              <a:t>Avalon</a:t>
            </a:r>
            <a:r>
              <a:rPr lang="cs-CZ" sz="2000" b="1" dirty="0"/>
              <a:t> a </a:t>
            </a:r>
            <a:r>
              <a:rPr lang="cs-CZ" sz="2000" b="1" dirty="0" err="1"/>
              <a:t>Meguma</a:t>
            </a:r>
            <a:r>
              <a:rPr lang="cs-CZ" sz="2000" b="1" dirty="0"/>
              <a:t> </a:t>
            </a:r>
            <a:r>
              <a:rPr lang="cs-CZ" sz="2000" dirty="0"/>
              <a:t>byly původně součástí </a:t>
            </a:r>
            <a:r>
              <a:rPr lang="cs-CZ" sz="2000" b="1" dirty="0" err="1"/>
              <a:t>Gondwany</a:t>
            </a:r>
            <a:r>
              <a:rPr lang="cs-CZ" sz="2000" dirty="0"/>
              <a:t>. </a:t>
            </a:r>
            <a:r>
              <a:rPr lang="cs-CZ" sz="2000" dirty="0" err="1"/>
              <a:t>Terán</a:t>
            </a:r>
            <a:r>
              <a:rPr lang="cs-CZ" sz="2000" dirty="0"/>
              <a:t> </a:t>
            </a:r>
            <a:r>
              <a:rPr lang="cs-CZ" sz="2000" b="1" dirty="0" err="1"/>
              <a:t>Gander</a:t>
            </a:r>
            <a:r>
              <a:rPr lang="cs-CZ" sz="2000" dirty="0"/>
              <a:t> se oddělil od </a:t>
            </a:r>
            <a:r>
              <a:rPr lang="cs-CZ" sz="2000" dirty="0" err="1"/>
              <a:t>Gondwany</a:t>
            </a:r>
            <a:r>
              <a:rPr lang="cs-CZ" sz="2000" dirty="0"/>
              <a:t> na konci </a:t>
            </a:r>
            <a:r>
              <a:rPr lang="cs-CZ" sz="2000" b="1" dirty="0" err="1"/>
              <a:t>neoproterozoika</a:t>
            </a:r>
            <a:r>
              <a:rPr lang="cs-CZ" sz="2000" dirty="0"/>
              <a:t>, Na rozdíl od  ostatních postrádá krystalinické podloží a jeho další vývoj byl úzce spjat s </a:t>
            </a:r>
            <a:r>
              <a:rPr lang="cs-CZ" sz="2000" b="1" dirty="0"/>
              <a:t>vulkanickými oblouky </a:t>
            </a:r>
            <a:r>
              <a:rPr lang="cs-CZ" sz="2000" b="1" dirty="0" err="1"/>
              <a:t>Iapetu</a:t>
            </a:r>
            <a:r>
              <a:rPr lang="cs-CZ" sz="2000" b="1" dirty="0"/>
              <a:t>. Proto je diskutován v rámci</a:t>
            </a:r>
            <a:r>
              <a:rPr lang="cs-CZ" sz="2000" dirty="0"/>
              <a:t> </a:t>
            </a:r>
            <a:r>
              <a:rPr lang="cs-CZ" sz="2000" b="1" dirty="0" err="1"/>
              <a:t>Ganderie</a:t>
            </a:r>
            <a:r>
              <a:rPr lang="cs-CZ" sz="2000" dirty="0"/>
              <a:t>.</a:t>
            </a:r>
          </a:p>
          <a:p>
            <a:r>
              <a:rPr lang="cs-CZ" sz="2000" b="1" dirty="0" err="1"/>
              <a:t>Avalonský</a:t>
            </a:r>
            <a:r>
              <a:rPr lang="cs-CZ" sz="2000" dirty="0"/>
              <a:t> </a:t>
            </a:r>
            <a:r>
              <a:rPr lang="cs-CZ" sz="2000" dirty="0" err="1"/>
              <a:t>terán</a:t>
            </a:r>
            <a:r>
              <a:rPr lang="cs-CZ" sz="2000" dirty="0"/>
              <a:t> se oddělil v </a:t>
            </a:r>
            <a:r>
              <a:rPr lang="cs-CZ" sz="2000" b="1" dirty="0"/>
              <a:t>kambriu</a:t>
            </a:r>
            <a:r>
              <a:rPr lang="cs-CZ" sz="2000" dirty="0"/>
              <a:t>. </a:t>
            </a:r>
            <a:r>
              <a:rPr lang="cs-CZ" sz="2000" b="1" dirty="0" err="1"/>
              <a:t>Avalonie</a:t>
            </a:r>
            <a:r>
              <a:rPr lang="cs-CZ" sz="2000" dirty="0"/>
              <a:t> se vyvinula jako vulkanický oblouk na okraji </a:t>
            </a:r>
            <a:r>
              <a:rPr lang="cs-CZ" sz="2000" dirty="0" err="1"/>
              <a:t>Gondwany</a:t>
            </a:r>
            <a:r>
              <a:rPr lang="cs-CZ" sz="2000" dirty="0"/>
              <a:t> a je tvořena především </a:t>
            </a:r>
            <a:r>
              <a:rPr lang="cs-CZ" sz="2000" b="1" dirty="0" err="1"/>
              <a:t>neoproterozoickými</a:t>
            </a:r>
            <a:r>
              <a:rPr lang="cs-CZ" sz="2000" b="1" dirty="0"/>
              <a:t> magmatickými horninami </a:t>
            </a:r>
            <a:r>
              <a:rPr lang="cs-CZ" sz="2000" dirty="0"/>
              <a:t>kontinentálního okraje a </a:t>
            </a:r>
            <a:r>
              <a:rPr lang="cs-CZ" sz="2000" b="1" dirty="0" err="1"/>
              <a:t>fosiliferními</a:t>
            </a:r>
            <a:r>
              <a:rPr lang="cs-CZ" sz="2000" b="1" dirty="0"/>
              <a:t> kambrickými sedimenty</a:t>
            </a:r>
            <a:r>
              <a:rPr lang="cs-CZ" sz="2000" dirty="0"/>
              <a:t>.  Má jinou </a:t>
            </a:r>
            <a:r>
              <a:rPr lang="cs-CZ" sz="2000" dirty="0" err="1"/>
              <a:t>předsilurskou</a:t>
            </a:r>
            <a:r>
              <a:rPr lang="cs-CZ" sz="2000" dirty="0"/>
              <a:t> historii než </a:t>
            </a:r>
            <a:r>
              <a:rPr lang="cs-CZ" sz="2000" dirty="0" err="1"/>
              <a:t>terán</a:t>
            </a:r>
            <a:r>
              <a:rPr lang="cs-CZ" sz="2000" dirty="0"/>
              <a:t> </a:t>
            </a:r>
            <a:r>
              <a:rPr lang="cs-CZ" sz="2000" dirty="0" err="1"/>
              <a:t>Gander</a:t>
            </a:r>
            <a:r>
              <a:rPr lang="cs-CZ" sz="2000" dirty="0"/>
              <a:t> a obzvláště odlišnou kambrickou trilobitovou faunu. </a:t>
            </a:r>
            <a:r>
              <a:rPr lang="cs-CZ" sz="2000" dirty="0" err="1"/>
              <a:t>Terán</a:t>
            </a:r>
            <a:r>
              <a:rPr lang="cs-CZ" sz="2000" dirty="0"/>
              <a:t> </a:t>
            </a:r>
            <a:r>
              <a:rPr lang="cs-CZ" sz="2000" b="1" dirty="0" err="1"/>
              <a:t>Meguma</a:t>
            </a:r>
            <a:r>
              <a:rPr lang="cs-CZ" sz="2000" dirty="0"/>
              <a:t> je tvořen hlavně </a:t>
            </a:r>
            <a:r>
              <a:rPr lang="cs-CZ" sz="2000" b="1" dirty="0" err="1"/>
              <a:t>flyšoidnímim</a:t>
            </a:r>
            <a:r>
              <a:rPr lang="cs-CZ" sz="2000" b="1" dirty="0"/>
              <a:t> </a:t>
            </a:r>
            <a:r>
              <a:rPr lang="cs-CZ" sz="2000" b="1" dirty="0" err="1"/>
              <a:t>metasedimenty</a:t>
            </a:r>
            <a:r>
              <a:rPr lang="cs-CZ" sz="2000" b="1" dirty="0"/>
              <a:t> </a:t>
            </a:r>
            <a:r>
              <a:rPr lang="cs-CZ" sz="2000" dirty="0"/>
              <a:t>kambria a ordoviku a ordovickými až devonskými </a:t>
            </a:r>
            <a:r>
              <a:rPr lang="cs-CZ" sz="2000" b="1" dirty="0" err="1"/>
              <a:t>mělkovodními</a:t>
            </a:r>
            <a:r>
              <a:rPr lang="cs-CZ" sz="2000" b="1" dirty="0"/>
              <a:t> sedimenty </a:t>
            </a:r>
            <a:r>
              <a:rPr lang="cs-CZ" sz="2000" dirty="0"/>
              <a:t>a bimodálními riftovými </a:t>
            </a:r>
            <a:r>
              <a:rPr lang="cs-CZ" sz="2000" b="1" dirty="0" err="1"/>
              <a:t>vulkaknity</a:t>
            </a:r>
            <a:r>
              <a:rPr lang="cs-CZ" sz="2000" dirty="0"/>
              <a:t>.</a:t>
            </a:r>
          </a:p>
          <a:p>
            <a:r>
              <a:rPr lang="cs-CZ" sz="2000" b="1" dirty="0" err="1"/>
              <a:t>Ganderia</a:t>
            </a:r>
            <a:r>
              <a:rPr lang="cs-CZ" sz="2000" dirty="0"/>
              <a:t> kolidovala s </a:t>
            </a:r>
            <a:r>
              <a:rPr lang="cs-CZ" sz="2000" b="1" dirty="0" err="1"/>
              <a:t>Laurentii</a:t>
            </a:r>
            <a:r>
              <a:rPr lang="cs-CZ" sz="2000" dirty="0"/>
              <a:t> během </a:t>
            </a:r>
            <a:r>
              <a:rPr lang="cs-CZ" sz="2000" b="1" dirty="0"/>
              <a:t>salinické</a:t>
            </a:r>
            <a:r>
              <a:rPr lang="cs-CZ" sz="2000" dirty="0"/>
              <a:t> fáze v siluru, </a:t>
            </a:r>
            <a:r>
              <a:rPr lang="cs-CZ" sz="2000" b="1" dirty="0" err="1"/>
              <a:t>Avalonie</a:t>
            </a:r>
            <a:r>
              <a:rPr lang="cs-CZ" sz="2000" b="1" dirty="0"/>
              <a:t> s </a:t>
            </a:r>
            <a:r>
              <a:rPr lang="cs-CZ" sz="2000" b="1" dirty="0" err="1"/>
              <a:t>Ganderii</a:t>
            </a:r>
            <a:r>
              <a:rPr lang="cs-CZ" sz="2000" b="1" dirty="0"/>
              <a:t> </a:t>
            </a:r>
            <a:r>
              <a:rPr lang="cs-CZ" sz="2000" dirty="0"/>
              <a:t>na hranici siluru a devonu a </a:t>
            </a:r>
            <a:r>
              <a:rPr lang="cs-CZ" sz="2000" b="1" dirty="0" err="1"/>
              <a:t>Meguma</a:t>
            </a:r>
            <a:r>
              <a:rPr lang="cs-CZ" sz="2000" b="1" dirty="0"/>
              <a:t> s </a:t>
            </a:r>
            <a:r>
              <a:rPr lang="cs-CZ" sz="2000" b="1" dirty="0" err="1"/>
              <a:t>Avalonii</a:t>
            </a:r>
            <a:r>
              <a:rPr lang="cs-CZ" sz="2000" b="1" dirty="0"/>
              <a:t> </a:t>
            </a:r>
            <a:r>
              <a:rPr lang="cs-CZ" sz="2000" dirty="0"/>
              <a:t>během spodní části devonu</a:t>
            </a:r>
            <a:r>
              <a:rPr lang="cs-CZ" sz="2000" b="1" dirty="0"/>
              <a:t> (</a:t>
            </a:r>
            <a:r>
              <a:rPr lang="cs-CZ" sz="2000" dirty="0" err="1"/>
              <a:t>akadské</a:t>
            </a:r>
            <a:r>
              <a:rPr lang="cs-CZ" sz="2000" dirty="0"/>
              <a:t>  fáze). V karbonu potom došlo během </a:t>
            </a:r>
            <a:r>
              <a:rPr lang="cs-CZ" sz="2000" b="1" dirty="0" err="1"/>
              <a:t>alleghanské</a:t>
            </a:r>
            <a:r>
              <a:rPr lang="cs-CZ" sz="2000" dirty="0"/>
              <a:t> orogeneze ke kolizi </a:t>
            </a:r>
            <a:r>
              <a:rPr lang="cs-CZ" sz="2000" b="1" dirty="0" err="1"/>
              <a:t>Laurentie</a:t>
            </a:r>
            <a:r>
              <a:rPr lang="cs-CZ" sz="2000" dirty="0"/>
              <a:t> a </a:t>
            </a:r>
            <a:r>
              <a:rPr lang="cs-CZ" sz="2000" b="1" dirty="0" err="1"/>
              <a:t>Gondwany</a:t>
            </a:r>
            <a:r>
              <a:rPr lang="cs-CZ" sz="2000" dirty="0"/>
              <a:t>. Podle některých názorů ale </a:t>
            </a:r>
            <a:r>
              <a:rPr lang="cs-CZ" sz="2000" b="1" dirty="0" err="1"/>
              <a:t>Meguma</a:t>
            </a:r>
            <a:r>
              <a:rPr lang="cs-CZ" sz="2000" dirty="0"/>
              <a:t> představovala </a:t>
            </a:r>
            <a:r>
              <a:rPr lang="cs-CZ" sz="2000" b="1" dirty="0"/>
              <a:t>okraj </a:t>
            </a:r>
            <a:r>
              <a:rPr lang="cs-CZ" sz="2000" b="1" dirty="0" err="1"/>
              <a:t>Gondwany</a:t>
            </a:r>
            <a:r>
              <a:rPr lang="cs-CZ" sz="2000" dirty="0"/>
              <a:t>.</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3046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CE08D-C307-2DCA-1C5B-8F98433AC3F7}"/>
            </a:ext>
          </a:extLst>
        </p:cNvPr>
        <p:cNvGrpSpPr/>
        <p:nvPr/>
      </p:nvGrpSpPr>
      <p:grpSpPr>
        <a:xfrm>
          <a:off x="0" y="0"/>
          <a:ext cx="0" cy="0"/>
          <a:chOff x="0" y="0"/>
          <a:chExt cx="0" cy="0"/>
        </a:xfrm>
      </p:grpSpPr>
      <p:pic>
        <p:nvPicPr>
          <p:cNvPr id="2" name="Obrázek 1">
            <a:extLst>
              <a:ext uri="{FF2B5EF4-FFF2-40B4-BE49-F238E27FC236}">
                <a16:creationId xmlns:a16="http://schemas.microsoft.com/office/drawing/2014/main" id="{CCD93D28-B7CA-52D9-5B1E-0C94239B599B}"/>
              </a:ext>
            </a:extLst>
          </p:cNvPr>
          <p:cNvPicPr>
            <a:picLocks noChangeAspect="1"/>
          </p:cNvPicPr>
          <p:nvPr/>
        </p:nvPicPr>
        <p:blipFill>
          <a:blip r:embed="rId2"/>
          <a:stretch>
            <a:fillRect/>
          </a:stretch>
        </p:blipFill>
        <p:spPr>
          <a:xfrm>
            <a:off x="683568" y="620688"/>
            <a:ext cx="7423159" cy="4988940"/>
          </a:xfrm>
          <a:prstGeom prst="rect">
            <a:avLst/>
          </a:prstGeom>
        </p:spPr>
      </p:pic>
      <p:sp>
        <p:nvSpPr>
          <p:cNvPr id="4" name="TextovéPole 3">
            <a:extLst>
              <a:ext uri="{FF2B5EF4-FFF2-40B4-BE49-F238E27FC236}">
                <a16:creationId xmlns:a16="http://schemas.microsoft.com/office/drawing/2014/main" id="{1EEFA9E7-9DC6-3A24-2789-7421C3962B9C}"/>
              </a:ext>
            </a:extLst>
          </p:cNvPr>
          <p:cNvSpPr txBox="1"/>
          <p:nvPr/>
        </p:nvSpPr>
        <p:spPr>
          <a:xfrm>
            <a:off x="191956" y="6021288"/>
            <a:ext cx="8760087" cy="577081"/>
          </a:xfrm>
          <a:prstGeom prst="rect">
            <a:avLst/>
          </a:prstGeom>
          <a:noFill/>
        </p:spPr>
        <p:txBody>
          <a:bodyPr wrap="square">
            <a:spAutoFit/>
          </a:bodyPr>
          <a:lstStyle/>
          <a:p>
            <a:r>
              <a:rPr lang="cs-CZ" sz="1050" dirty="0" err="1"/>
              <a:t>Figure</a:t>
            </a:r>
            <a:r>
              <a:rPr lang="cs-CZ" sz="1050" dirty="0"/>
              <a:t> 7. </a:t>
            </a:r>
            <a:r>
              <a:rPr lang="cs-CZ" sz="1050" dirty="0" err="1"/>
              <a:t>Highly</a:t>
            </a:r>
            <a:r>
              <a:rPr lang="cs-CZ" sz="1050" dirty="0"/>
              <a:t> </a:t>
            </a:r>
            <a:r>
              <a:rPr lang="cs-CZ" sz="1050" dirty="0" err="1"/>
              <a:t>schematic</a:t>
            </a:r>
            <a:r>
              <a:rPr lang="cs-CZ" sz="1050" dirty="0"/>
              <a:t> </a:t>
            </a:r>
            <a:r>
              <a:rPr lang="cs-CZ" sz="1050" dirty="0" err="1"/>
              <a:t>cartoon</a:t>
            </a:r>
            <a:r>
              <a:rPr lang="cs-CZ" sz="1050" dirty="0"/>
              <a:t> </a:t>
            </a:r>
            <a:r>
              <a:rPr lang="cs-CZ" sz="1050" dirty="0" err="1"/>
              <a:t>showing</a:t>
            </a:r>
            <a:r>
              <a:rPr lang="cs-CZ" sz="1050" dirty="0"/>
              <a:t> </a:t>
            </a:r>
            <a:r>
              <a:rPr lang="cs-CZ" sz="1050" dirty="0" err="1"/>
              <a:t>possible</a:t>
            </a:r>
            <a:r>
              <a:rPr lang="cs-CZ" sz="1050" dirty="0"/>
              <a:t> </a:t>
            </a:r>
            <a:r>
              <a:rPr lang="cs-CZ" sz="1050" dirty="0" err="1"/>
              <a:t>terrane</a:t>
            </a:r>
            <a:r>
              <a:rPr lang="cs-CZ" sz="1050" dirty="0"/>
              <a:t> </a:t>
            </a:r>
            <a:r>
              <a:rPr lang="cs-CZ" sz="1050" dirty="0" err="1"/>
              <a:t>relationships</a:t>
            </a:r>
            <a:r>
              <a:rPr lang="cs-CZ" sz="1050" dirty="0"/>
              <a:t> </a:t>
            </a:r>
            <a:r>
              <a:rPr lang="cs-CZ" sz="1050" dirty="0" err="1"/>
              <a:t>of</a:t>
            </a:r>
            <a:r>
              <a:rPr lang="cs-CZ" sz="1050" dirty="0"/>
              <a:t> </a:t>
            </a:r>
            <a:r>
              <a:rPr lang="cs-CZ" sz="1050" dirty="0" err="1"/>
              <a:t>selected</a:t>
            </a:r>
            <a:r>
              <a:rPr lang="cs-CZ" sz="1050" dirty="0"/>
              <a:t> peri-</a:t>
            </a:r>
            <a:r>
              <a:rPr lang="cs-CZ" sz="1050" dirty="0" err="1"/>
              <a:t>Gondwanan</a:t>
            </a:r>
            <a:r>
              <a:rPr lang="cs-CZ" sz="1050" dirty="0"/>
              <a:t> </a:t>
            </a:r>
            <a:r>
              <a:rPr lang="cs-CZ" sz="1050" dirty="0" err="1"/>
              <a:t>terranes</a:t>
            </a:r>
            <a:r>
              <a:rPr lang="cs-CZ" sz="1050" dirty="0"/>
              <a:t> in </a:t>
            </a:r>
            <a:r>
              <a:rPr lang="cs-CZ" sz="1050" dirty="0" err="1"/>
              <a:t>Cambrian</a:t>
            </a:r>
            <a:r>
              <a:rPr lang="cs-CZ" sz="1050" dirty="0"/>
              <a:t> </a:t>
            </a:r>
            <a:r>
              <a:rPr lang="cs-CZ" sz="1050" dirty="0" err="1"/>
              <a:t>time</a:t>
            </a:r>
            <a:r>
              <a:rPr lang="cs-CZ" sz="1050" dirty="0"/>
              <a:t>, </a:t>
            </a:r>
            <a:r>
              <a:rPr lang="cs-CZ" sz="1050" dirty="0" err="1"/>
              <a:t>based</a:t>
            </a:r>
            <a:r>
              <a:rPr lang="cs-CZ" sz="1050" dirty="0"/>
              <a:t> on Murphy et al. (Reference Murphy, </a:t>
            </a:r>
            <a:r>
              <a:rPr lang="cs-CZ" sz="1050" dirty="0" err="1"/>
              <a:t>Waldron</a:t>
            </a:r>
            <a:r>
              <a:rPr lang="cs-CZ" sz="1050" dirty="0"/>
              <a:t>, </a:t>
            </a:r>
            <a:r>
              <a:rPr lang="cs-CZ" sz="1050" dirty="0" err="1"/>
              <a:t>Schofield</a:t>
            </a:r>
            <a:r>
              <a:rPr lang="cs-CZ" sz="1050" dirty="0"/>
              <a:t>, </a:t>
            </a:r>
            <a:r>
              <a:rPr lang="cs-CZ" sz="1050" dirty="0" err="1"/>
              <a:t>Barry</a:t>
            </a:r>
            <a:r>
              <a:rPr lang="cs-CZ" sz="1050" dirty="0"/>
              <a:t> and Band2014), </a:t>
            </a:r>
            <a:r>
              <a:rPr lang="cs-CZ" sz="1050" dirty="0" err="1"/>
              <a:t>Waldron</a:t>
            </a:r>
            <a:r>
              <a:rPr lang="cs-CZ" sz="1050" dirty="0"/>
              <a:t> et al. Reference </a:t>
            </a:r>
            <a:r>
              <a:rPr lang="cs-CZ" sz="1050" dirty="0" err="1"/>
              <a:t>Waldron</a:t>
            </a:r>
            <a:r>
              <a:rPr lang="cs-CZ" sz="1050" dirty="0"/>
              <a:t>, </a:t>
            </a:r>
            <a:r>
              <a:rPr lang="cs-CZ" sz="1050" dirty="0" err="1"/>
              <a:t>Schofield</a:t>
            </a:r>
            <a:r>
              <a:rPr lang="cs-CZ" sz="1050" dirty="0"/>
              <a:t>, Murphy and Thomas(2014b) and </a:t>
            </a:r>
            <a:r>
              <a:rPr lang="cs-CZ" sz="1050" dirty="0" err="1"/>
              <a:t>Pothier</a:t>
            </a:r>
            <a:r>
              <a:rPr lang="cs-CZ" sz="1050" dirty="0"/>
              <a:t> et al. (Reference </a:t>
            </a:r>
            <a:r>
              <a:rPr lang="cs-CZ" sz="1050" dirty="0" err="1"/>
              <a:t>Pothier</a:t>
            </a:r>
            <a:r>
              <a:rPr lang="cs-CZ" sz="1050" dirty="0"/>
              <a:t>, </a:t>
            </a:r>
            <a:r>
              <a:rPr lang="cs-CZ" sz="1050" dirty="0" err="1"/>
              <a:t>Waldron</a:t>
            </a:r>
            <a:r>
              <a:rPr lang="cs-CZ" sz="1050" dirty="0"/>
              <a:t>, </a:t>
            </a:r>
            <a:r>
              <a:rPr lang="cs-CZ" sz="1050" dirty="0" err="1"/>
              <a:t>Schofield</a:t>
            </a:r>
            <a:r>
              <a:rPr lang="cs-CZ" sz="1050" dirty="0"/>
              <a:t> and DuFrane2015a,b).</a:t>
            </a:r>
          </a:p>
        </p:txBody>
      </p:sp>
    </p:spTree>
    <p:extLst>
      <p:ext uri="{BB962C8B-B14F-4D97-AF65-F5344CB8AC3E}">
        <p14:creationId xmlns:p14="http://schemas.microsoft.com/office/powerpoint/2010/main" val="4057381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BA86CD10-FE37-C2B0-714A-060122776A34}"/>
              </a:ext>
            </a:extLst>
          </p:cNvPr>
          <p:cNvPicPr>
            <a:picLocks noChangeAspect="1"/>
          </p:cNvPicPr>
          <p:nvPr/>
        </p:nvPicPr>
        <p:blipFill>
          <a:blip r:embed="rId2"/>
          <a:stretch>
            <a:fillRect/>
          </a:stretch>
        </p:blipFill>
        <p:spPr>
          <a:xfrm>
            <a:off x="1365" y="17955"/>
            <a:ext cx="5149292" cy="6858000"/>
          </a:xfrm>
          <a:prstGeom prst="rect">
            <a:avLst/>
          </a:prstGeom>
        </p:spPr>
      </p:pic>
      <p:sp>
        <p:nvSpPr>
          <p:cNvPr id="5" name="TextovéPole 4">
            <a:extLst>
              <a:ext uri="{FF2B5EF4-FFF2-40B4-BE49-F238E27FC236}">
                <a16:creationId xmlns:a16="http://schemas.microsoft.com/office/drawing/2014/main" id="{1E9A92D5-E320-F67B-E7D2-411A86962CBF}"/>
              </a:ext>
            </a:extLst>
          </p:cNvPr>
          <p:cNvSpPr txBox="1"/>
          <p:nvPr/>
        </p:nvSpPr>
        <p:spPr>
          <a:xfrm>
            <a:off x="5258161" y="548680"/>
            <a:ext cx="3885839" cy="5355312"/>
          </a:xfrm>
          <a:prstGeom prst="rect">
            <a:avLst/>
          </a:prstGeom>
          <a:noFill/>
        </p:spPr>
        <p:txBody>
          <a:bodyPr wrap="square">
            <a:spAutoFit/>
          </a:bodyPr>
          <a:lstStyle/>
          <a:p>
            <a:r>
              <a:rPr lang="en-US" sz="1800" dirty="0"/>
              <a:t>Fig. 1. (a) Regional map of the northern Appalachian Orogen showing the location of Minas Fault Zone (MFZ) and its relationship to the </a:t>
            </a:r>
            <a:r>
              <a:rPr lang="en-US" sz="1800" dirty="0" err="1"/>
              <a:t>Meguma</a:t>
            </a:r>
            <a:r>
              <a:rPr lang="en-US" sz="1800" dirty="0"/>
              <a:t> and Avalon terranes, modified after Hibbard et al. (2006). (b) A general map of the MFZ that separates the Avalon terrane to the north and the </a:t>
            </a:r>
            <a:r>
              <a:rPr lang="en-US" sz="1800" dirty="0" err="1"/>
              <a:t>Meguma</a:t>
            </a:r>
            <a:r>
              <a:rPr lang="en-US" sz="1800" dirty="0"/>
              <a:t> terrane to the south. AH, Antigonish Highlands; CH, </a:t>
            </a:r>
            <a:r>
              <a:rPr lang="en-US" sz="1800" dirty="0" err="1"/>
              <a:t>Cobequid</a:t>
            </a:r>
            <a:r>
              <a:rPr lang="en-US" sz="1800" dirty="0"/>
              <a:t> Highlands; FB, Fundy Basin; SMB, St. Mary's Basin; K-WB, </a:t>
            </a:r>
            <a:r>
              <a:rPr lang="en-US" sz="1800" dirty="0" err="1"/>
              <a:t>Kennetcook</a:t>
            </a:r>
            <a:r>
              <a:rPr lang="en-US" sz="1800" dirty="0"/>
              <a:t>-Windsor Basin; GB, Guysborough Basin; H-SB, Hopewell and </a:t>
            </a:r>
            <a:r>
              <a:rPr lang="en-US" sz="1800" dirty="0" err="1"/>
              <a:t>Stellarton</a:t>
            </a:r>
            <a:r>
              <a:rPr lang="en-US" sz="1800" dirty="0"/>
              <a:t> Basins (modified after Murphy et al., 2011b). (c) Summary geological map of the St. Mary's Basin and surrounding geology showing the sampling location (modified after Murphy and Rice, 1998).</a:t>
            </a:r>
            <a:endParaRPr lang="cs-CZ" sz="1800" dirty="0"/>
          </a:p>
        </p:txBody>
      </p:sp>
    </p:spTree>
    <p:extLst>
      <p:ext uri="{BB962C8B-B14F-4D97-AF65-F5344CB8AC3E}">
        <p14:creationId xmlns:p14="http://schemas.microsoft.com/office/powerpoint/2010/main" val="2814567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1C1B5-942E-5B49-C212-97D0C37C26DD}"/>
            </a:ext>
          </a:extLst>
        </p:cNvPr>
        <p:cNvGrpSpPr/>
        <p:nvPr/>
      </p:nvGrpSpPr>
      <p:grpSpPr>
        <a:xfrm>
          <a:off x="0" y="0"/>
          <a:ext cx="0" cy="0"/>
          <a:chOff x="0" y="0"/>
          <a:chExt cx="0" cy="0"/>
        </a:xfrm>
      </p:grpSpPr>
      <p:pic>
        <p:nvPicPr>
          <p:cNvPr id="290818" name="Picture 4" descr="20">
            <a:extLst>
              <a:ext uri="{FF2B5EF4-FFF2-40B4-BE49-F238E27FC236}">
                <a16:creationId xmlns:a16="http://schemas.microsoft.com/office/drawing/2014/main" id="{2AD71684-D9B6-7CAF-2B7E-DDCB7B7FE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340768"/>
            <a:ext cx="4598194"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299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23528" y="476672"/>
            <a:ext cx="7059439" cy="6375555"/>
          </a:xfrm>
          <a:prstGeom prst="rect">
            <a:avLst/>
          </a:prstGeom>
        </p:spPr>
      </p:pic>
      <p:sp>
        <p:nvSpPr>
          <p:cNvPr id="3" name="Obdélník 2"/>
          <p:cNvSpPr/>
          <p:nvPr/>
        </p:nvSpPr>
        <p:spPr>
          <a:xfrm>
            <a:off x="7312219" y="188640"/>
            <a:ext cx="1831781" cy="6340197"/>
          </a:xfrm>
          <a:prstGeom prst="rect">
            <a:avLst/>
          </a:prstGeom>
        </p:spPr>
        <p:txBody>
          <a:bodyPr wrap="square">
            <a:spAutoFit/>
          </a:bodyPr>
          <a:lstStyle/>
          <a:p>
            <a:r>
              <a:rPr lang="en-US" dirty="0"/>
              <a:t>Fig. 3. Accretion of </a:t>
            </a:r>
            <a:r>
              <a:rPr lang="en-US" dirty="0" err="1"/>
              <a:t>peri</a:t>
            </a:r>
            <a:r>
              <a:rPr lang="en-US" dirty="0"/>
              <a:t>-Gondwanan terranes (based on van </a:t>
            </a:r>
            <a:r>
              <a:rPr lang="en-US" dirty="0" err="1"/>
              <a:t>Staal</a:t>
            </a:r>
            <a:r>
              <a:rPr lang="en-US" dirty="0"/>
              <a:t> et al., 2009). A. Late Ordovician-Silurian </a:t>
            </a:r>
            <a:r>
              <a:rPr lang="en-US" dirty="0" err="1"/>
              <a:t>Salinic</a:t>
            </a:r>
            <a:r>
              <a:rPr lang="en-US" dirty="0"/>
              <a:t> orogeny due to closure of a </a:t>
            </a:r>
            <a:r>
              <a:rPr lang="en-US" dirty="0" err="1"/>
              <a:t>backarc</a:t>
            </a:r>
            <a:r>
              <a:rPr lang="en-US" dirty="0"/>
              <a:t> basin. B. Silurian closure of the seaway that separated </a:t>
            </a:r>
            <a:r>
              <a:rPr lang="en-US" dirty="0" err="1"/>
              <a:t>Ganderia</a:t>
            </a:r>
            <a:r>
              <a:rPr lang="en-US" dirty="0"/>
              <a:t> and Avalonia, which led to the Acadian orogeny. C. Accretion of </a:t>
            </a:r>
            <a:r>
              <a:rPr lang="en-US" dirty="0" err="1"/>
              <a:t>Meguma</a:t>
            </a:r>
            <a:r>
              <a:rPr lang="en-US" dirty="0"/>
              <a:t>, which is interpreted to have been accompanied by wedging and breakoff of the </a:t>
            </a:r>
            <a:r>
              <a:rPr lang="en-US" dirty="0" err="1"/>
              <a:t>downgoing</a:t>
            </a:r>
            <a:r>
              <a:rPr lang="en-US" dirty="0"/>
              <a:t> </a:t>
            </a:r>
            <a:r>
              <a:rPr lang="en-US" dirty="0" err="1"/>
              <a:t>Rheic</a:t>
            </a:r>
            <a:r>
              <a:rPr lang="en-US" dirty="0"/>
              <a:t> slab. A new west-dipping subduction zone was probably established outboard of </a:t>
            </a:r>
            <a:r>
              <a:rPr lang="en-US" dirty="0" err="1"/>
              <a:t>Meguma</a:t>
            </a:r>
            <a:r>
              <a:rPr lang="en-US" dirty="0"/>
              <a:t>, necessary to accommodate convergence of Laurussia with </a:t>
            </a:r>
            <a:r>
              <a:rPr lang="en-US" dirty="0" err="1"/>
              <a:t>Gondwana</a:t>
            </a:r>
            <a:r>
              <a:rPr lang="en-US" dirty="0"/>
              <a:t>. </a:t>
            </a: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8113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EBC84A4-D135-8C61-C08A-70D0091A9482}"/>
              </a:ext>
            </a:extLst>
          </p:cNvPr>
          <p:cNvPicPr>
            <a:picLocks noChangeAspect="1"/>
          </p:cNvPicPr>
          <p:nvPr/>
        </p:nvPicPr>
        <p:blipFill>
          <a:blip r:embed="rId2"/>
          <a:stretch>
            <a:fillRect/>
          </a:stretch>
        </p:blipFill>
        <p:spPr>
          <a:xfrm>
            <a:off x="0" y="1589809"/>
            <a:ext cx="9144000" cy="3678382"/>
          </a:xfrm>
          <a:prstGeom prst="rect">
            <a:avLst/>
          </a:prstGeom>
        </p:spPr>
      </p:pic>
      <p:sp>
        <p:nvSpPr>
          <p:cNvPr id="4" name="TextovéPole 3">
            <a:extLst>
              <a:ext uri="{FF2B5EF4-FFF2-40B4-BE49-F238E27FC236}">
                <a16:creationId xmlns:a16="http://schemas.microsoft.com/office/drawing/2014/main" id="{5A5D85CF-833F-CCE2-D788-0446F8A51EFF}"/>
              </a:ext>
            </a:extLst>
          </p:cNvPr>
          <p:cNvSpPr txBox="1"/>
          <p:nvPr/>
        </p:nvSpPr>
        <p:spPr>
          <a:xfrm>
            <a:off x="323528" y="5733256"/>
            <a:ext cx="7992888" cy="523220"/>
          </a:xfrm>
          <a:prstGeom prst="rect">
            <a:avLst/>
          </a:prstGeom>
          <a:noFill/>
        </p:spPr>
        <p:txBody>
          <a:bodyPr wrap="square">
            <a:spAutoFit/>
          </a:bodyPr>
          <a:lstStyle/>
          <a:p>
            <a:r>
              <a:rPr lang="en-US" dirty="0"/>
              <a:t>Fig. 20. Schematic geotectonic diagram for southwestern New Brunswick (modified after van </a:t>
            </a:r>
            <a:r>
              <a:rPr lang="en-US" dirty="0" err="1"/>
              <a:t>Staal</a:t>
            </a:r>
            <a:r>
              <a:rPr lang="en-US" dirty="0"/>
              <a:t> and Barr, 2012) highlighting the regional geodynamic setting for the emplacement of the Evandale Granodiorite.</a:t>
            </a:r>
            <a:endParaRPr lang="cs-CZ" dirty="0"/>
          </a:p>
        </p:txBody>
      </p:sp>
    </p:spTree>
    <p:extLst>
      <p:ext uri="{BB962C8B-B14F-4D97-AF65-F5344CB8AC3E}">
        <p14:creationId xmlns:p14="http://schemas.microsoft.com/office/powerpoint/2010/main" val="2001838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0" y="1196752"/>
            <a:ext cx="9144000" cy="4083902"/>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217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Using LiDAR to Map the Geomorphology of the Swift River Region of the White  Mountain National Forest, New Hampshire | Semantic Sch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0648"/>
            <a:ext cx="8103011" cy="6443515"/>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907704" y="332656"/>
            <a:ext cx="713657" cy="307777"/>
          </a:xfrm>
          <a:prstGeom prst="rect">
            <a:avLst/>
          </a:prstGeom>
          <a:noFill/>
        </p:spPr>
        <p:txBody>
          <a:bodyPr wrap="none" rtlCol="0">
            <a:spAutoFit/>
          </a:bodyPr>
          <a:lstStyle/>
          <a:p>
            <a:r>
              <a:rPr lang="cs-CZ" dirty="0" err="1"/>
              <a:t>Gander</a:t>
            </a:r>
            <a:endParaRPr lang="cs-CZ" dirty="0"/>
          </a:p>
        </p:txBody>
      </p:sp>
      <p:sp>
        <p:nvSpPr>
          <p:cNvPr id="4" name="TextovéPole 3"/>
          <p:cNvSpPr txBox="1"/>
          <p:nvPr/>
        </p:nvSpPr>
        <p:spPr>
          <a:xfrm>
            <a:off x="2915816" y="332656"/>
            <a:ext cx="700320" cy="307777"/>
          </a:xfrm>
          <a:prstGeom prst="rect">
            <a:avLst/>
          </a:prstGeom>
          <a:noFill/>
        </p:spPr>
        <p:txBody>
          <a:bodyPr wrap="none" rtlCol="0">
            <a:spAutoFit/>
          </a:bodyPr>
          <a:lstStyle/>
          <a:p>
            <a:r>
              <a:rPr lang="cs-CZ" dirty="0" err="1"/>
              <a:t>Avalon</a:t>
            </a:r>
            <a:endParaRPr lang="cs-CZ" dirty="0"/>
          </a:p>
        </p:txBody>
      </p:sp>
      <p:sp>
        <p:nvSpPr>
          <p:cNvPr id="5" name="TextovéPole 4"/>
          <p:cNvSpPr txBox="1"/>
          <p:nvPr/>
        </p:nvSpPr>
        <p:spPr>
          <a:xfrm>
            <a:off x="3754161" y="332655"/>
            <a:ext cx="824265" cy="307777"/>
          </a:xfrm>
          <a:prstGeom prst="rect">
            <a:avLst/>
          </a:prstGeom>
          <a:noFill/>
        </p:spPr>
        <p:txBody>
          <a:bodyPr wrap="none" rtlCol="0">
            <a:spAutoFit/>
          </a:bodyPr>
          <a:lstStyle/>
          <a:p>
            <a:r>
              <a:rPr lang="cs-CZ" dirty="0" err="1"/>
              <a:t>Meguma</a:t>
            </a:r>
            <a:endParaRPr lang="cs-CZ" dirty="0"/>
          </a:p>
        </p:txBody>
      </p:sp>
      <p:sp>
        <p:nvSpPr>
          <p:cNvPr id="6" name="TextovéPole 5"/>
          <p:cNvSpPr txBox="1"/>
          <p:nvPr/>
        </p:nvSpPr>
        <p:spPr>
          <a:xfrm>
            <a:off x="5229363" y="336877"/>
            <a:ext cx="963725" cy="307777"/>
          </a:xfrm>
          <a:prstGeom prst="rect">
            <a:avLst/>
          </a:prstGeom>
          <a:noFill/>
        </p:spPr>
        <p:txBody>
          <a:bodyPr wrap="none" rtlCol="0">
            <a:spAutoFit/>
          </a:bodyPr>
          <a:lstStyle/>
          <a:p>
            <a:r>
              <a:rPr lang="cs-CZ" dirty="0" err="1"/>
              <a:t>Gondwana</a:t>
            </a:r>
            <a:endParaRPr lang="cs-CZ" dirty="0"/>
          </a:p>
        </p:txBody>
      </p:sp>
      <p:pic>
        <p:nvPicPr>
          <p:cNvPr id="7" name="Zvu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
        <p:nvSpPr>
          <p:cNvPr id="2" name="Obdélník 1">
            <a:extLst>
              <a:ext uri="{FF2B5EF4-FFF2-40B4-BE49-F238E27FC236}">
                <a16:creationId xmlns:a16="http://schemas.microsoft.com/office/drawing/2014/main" id="{E9CBF135-DD74-CDDC-F746-27A448F9C2F1}"/>
              </a:ext>
            </a:extLst>
          </p:cNvPr>
          <p:cNvSpPr/>
          <p:nvPr/>
        </p:nvSpPr>
        <p:spPr>
          <a:xfrm>
            <a:off x="395536" y="4221088"/>
            <a:ext cx="5616624" cy="25550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solidFill>
                <a:schemeClr val="bg1"/>
              </a:solidFill>
            </a:endParaRPr>
          </a:p>
        </p:txBody>
      </p:sp>
    </p:spTree>
    <p:extLst>
      <p:ext uri="{BB962C8B-B14F-4D97-AF65-F5344CB8AC3E}">
        <p14:creationId xmlns:p14="http://schemas.microsoft.com/office/powerpoint/2010/main" val="175492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ED49953-9FD3-FC01-595A-AF817EFE04EB}"/>
              </a:ext>
            </a:extLst>
          </p:cNvPr>
          <p:cNvPicPr>
            <a:picLocks noChangeAspect="1"/>
          </p:cNvPicPr>
          <p:nvPr/>
        </p:nvPicPr>
        <p:blipFill>
          <a:blip r:embed="rId2"/>
          <a:stretch>
            <a:fillRect/>
          </a:stretch>
        </p:blipFill>
        <p:spPr>
          <a:xfrm>
            <a:off x="683568" y="55994"/>
            <a:ext cx="5040560" cy="6802423"/>
          </a:xfrm>
          <a:prstGeom prst="rect">
            <a:avLst/>
          </a:prstGeom>
        </p:spPr>
      </p:pic>
    </p:spTree>
    <p:extLst>
      <p:ext uri="{BB962C8B-B14F-4D97-AF65-F5344CB8AC3E}">
        <p14:creationId xmlns:p14="http://schemas.microsoft.com/office/powerpoint/2010/main" val="2504017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411119" y="932471"/>
            <a:ext cx="8321761" cy="4993057"/>
          </a:xfrm>
          <a:prstGeom prst="rect">
            <a:avLst/>
          </a:prstGeom>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73021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A5EE8-333E-29E0-FD13-0D9F1AB62B32}"/>
            </a:ext>
          </a:extLst>
        </p:cNvPr>
        <p:cNvGrpSpPr/>
        <p:nvPr/>
      </p:nvGrpSpPr>
      <p:grpSpPr>
        <a:xfrm>
          <a:off x="0" y="0"/>
          <a:ext cx="0" cy="0"/>
          <a:chOff x="0" y="0"/>
          <a:chExt cx="0" cy="0"/>
        </a:xfrm>
      </p:grpSpPr>
      <p:sp>
        <p:nvSpPr>
          <p:cNvPr id="177154" name="Text Box 2">
            <a:extLst>
              <a:ext uri="{FF2B5EF4-FFF2-40B4-BE49-F238E27FC236}">
                <a16:creationId xmlns:a16="http://schemas.microsoft.com/office/drawing/2014/main" id="{8F97A8D2-99C4-FAF8-69BE-2595D6FD1EF3}"/>
              </a:ext>
            </a:extLst>
          </p:cNvPr>
          <p:cNvSpPr txBox="1">
            <a:spLocks noChangeArrowheads="1"/>
          </p:cNvSpPr>
          <p:nvPr/>
        </p:nvSpPr>
        <p:spPr bwMode="auto">
          <a:xfrm>
            <a:off x="14020" y="478380"/>
            <a:ext cx="9022476" cy="67710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2000" b="1" dirty="0">
                <a:solidFill>
                  <a:srgbClr val="000000"/>
                </a:solidFill>
              </a:rPr>
              <a:t>Okraje </a:t>
            </a:r>
            <a:r>
              <a:rPr lang="cs-CZ" altLang="cs-CZ" sz="2000" b="1" dirty="0" err="1">
                <a:solidFill>
                  <a:srgbClr val="000000"/>
                </a:solidFill>
              </a:rPr>
              <a:t>Laurentie</a:t>
            </a:r>
            <a:r>
              <a:rPr lang="cs-CZ" altLang="cs-CZ" sz="1400" dirty="0">
                <a:solidFill>
                  <a:srgbClr val="000000"/>
                </a:solidFill>
              </a:rPr>
              <a:t> – </a:t>
            </a:r>
            <a:r>
              <a:rPr lang="cs-CZ" altLang="cs-CZ" sz="1800" b="1" dirty="0">
                <a:solidFill>
                  <a:srgbClr val="000000"/>
                </a:solidFill>
              </a:rPr>
              <a:t>skupina I</a:t>
            </a:r>
            <a:r>
              <a:rPr lang="cs-CZ" altLang="cs-CZ" sz="1800" dirty="0">
                <a:solidFill>
                  <a:srgbClr val="000000"/>
                </a:solidFill>
              </a:rPr>
              <a:t>,</a:t>
            </a:r>
            <a:r>
              <a:rPr lang="cs-CZ" altLang="cs-CZ" sz="1400" dirty="0">
                <a:solidFill>
                  <a:srgbClr val="000000"/>
                </a:solidFill>
              </a:rPr>
              <a:t> </a:t>
            </a:r>
            <a:r>
              <a:rPr lang="cs-CZ" altLang="cs-CZ" sz="1800" b="1" dirty="0" err="1">
                <a:solidFill>
                  <a:srgbClr val="000000"/>
                </a:solidFill>
              </a:rPr>
              <a:t>Humber</a:t>
            </a:r>
            <a:r>
              <a:rPr lang="cs-CZ" altLang="cs-CZ" sz="1800" dirty="0">
                <a:solidFill>
                  <a:srgbClr val="000000"/>
                </a:solidFill>
              </a:rPr>
              <a:t>, </a:t>
            </a:r>
            <a:r>
              <a:rPr lang="cs-CZ" altLang="cs-CZ" sz="1800" b="1" dirty="0">
                <a:solidFill>
                  <a:srgbClr val="000000"/>
                </a:solidFill>
              </a:rPr>
              <a:t>more to </a:t>
            </a:r>
            <a:r>
              <a:rPr lang="cs-CZ" altLang="cs-CZ" sz="1800" b="1" dirty="0" err="1">
                <a:solidFill>
                  <a:srgbClr val="000000"/>
                </a:solidFill>
              </a:rPr>
              <a:t>the</a:t>
            </a:r>
            <a:r>
              <a:rPr lang="cs-CZ" altLang="cs-CZ" sz="1800" b="1" dirty="0">
                <a:solidFill>
                  <a:srgbClr val="000000"/>
                </a:solidFill>
              </a:rPr>
              <a:t> </a:t>
            </a:r>
            <a:r>
              <a:rPr lang="cs-CZ" altLang="cs-CZ" sz="1800" b="1" dirty="0" err="1">
                <a:solidFill>
                  <a:srgbClr val="000000"/>
                </a:solidFill>
              </a:rPr>
              <a:t>south</a:t>
            </a:r>
            <a:r>
              <a:rPr lang="cs-CZ" altLang="cs-CZ" sz="1800" b="1" dirty="0">
                <a:solidFill>
                  <a:srgbClr val="000000"/>
                </a:solidFill>
              </a:rPr>
              <a:t> </a:t>
            </a:r>
            <a:r>
              <a:rPr lang="cs-CZ" altLang="cs-CZ" sz="1800" b="1" dirty="0" err="1">
                <a:solidFill>
                  <a:srgbClr val="000000"/>
                </a:solidFill>
              </a:rPr>
              <a:t>Valley</a:t>
            </a:r>
            <a:r>
              <a:rPr lang="cs-CZ" altLang="cs-CZ" sz="1800" b="1" dirty="0">
                <a:solidFill>
                  <a:srgbClr val="000000"/>
                </a:solidFill>
              </a:rPr>
              <a:t> and </a:t>
            </a:r>
            <a:r>
              <a:rPr lang="cs-CZ" altLang="cs-CZ" sz="1800" b="1" dirty="0" err="1">
                <a:solidFill>
                  <a:srgbClr val="000000"/>
                </a:solidFill>
              </a:rPr>
              <a:t>Ridge</a:t>
            </a:r>
            <a:r>
              <a:rPr lang="cs-CZ" altLang="cs-CZ" sz="1800" b="1" dirty="0">
                <a:solidFill>
                  <a:srgbClr val="000000"/>
                </a:solidFill>
              </a:rPr>
              <a:t>, Blue-</a:t>
            </a:r>
            <a:r>
              <a:rPr lang="cs-CZ" altLang="cs-CZ" sz="1800" b="1" dirty="0" err="1">
                <a:solidFill>
                  <a:srgbClr val="000000"/>
                </a:solidFill>
              </a:rPr>
              <a:t>Ridge</a:t>
            </a:r>
            <a:r>
              <a:rPr lang="cs-CZ" altLang="cs-CZ" sz="1800" b="1" dirty="0">
                <a:solidFill>
                  <a:srgbClr val="000000"/>
                </a:solidFill>
              </a:rPr>
              <a:t> </a:t>
            </a:r>
          </a:p>
          <a:p>
            <a:pPr algn="ctr" eaLnBrk="1" hangingPunct="1">
              <a:spcBef>
                <a:spcPct val="0"/>
              </a:spcBef>
              <a:buFontTx/>
              <a:buNone/>
            </a:pPr>
            <a:r>
              <a:rPr lang="cs-CZ" altLang="cs-CZ" sz="1800" b="1" dirty="0" err="1">
                <a:solidFill>
                  <a:srgbClr val="000000"/>
                </a:solidFill>
              </a:rPr>
              <a:t>teranes</a:t>
            </a:r>
            <a:endParaRPr lang="cs-CZ" altLang="cs-CZ" sz="1800" b="1" dirty="0">
              <a:solidFill>
                <a:srgbClr val="000000"/>
              </a:solidFill>
            </a:endParaRPr>
          </a:p>
        </p:txBody>
      </p:sp>
      <p:sp>
        <p:nvSpPr>
          <p:cNvPr id="177155" name="Text Box 3">
            <a:extLst>
              <a:ext uri="{FF2B5EF4-FFF2-40B4-BE49-F238E27FC236}">
                <a16:creationId xmlns:a16="http://schemas.microsoft.com/office/drawing/2014/main" id="{2560008F-DC32-EDEA-F9B7-29CC5F3BA579}"/>
              </a:ext>
            </a:extLst>
          </p:cNvPr>
          <p:cNvSpPr txBox="1">
            <a:spLocks noChangeArrowheads="1"/>
          </p:cNvSpPr>
          <p:nvPr/>
        </p:nvSpPr>
        <p:spPr bwMode="auto">
          <a:xfrm>
            <a:off x="64157" y="1228397"/>
            <a:ext cx="9079843" cy="4647426"/>
          </a:xfrm>
          <a:prstGeom prst="rect">
            <a:avLst/>
          </a:prstGeom>
          <a:solidFill>
            <a:srgbClr val="CCFF99"/>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Aft>
                <a:spcPts val="0"/>
              </a:spcAft>
              <a:buNone/>
            </a:pPr>
            <a:r>
              <a:rPr lang="cs-CZ" sz="2000" b="1" dirty="0">
                <a:latin typeface="Calibri" panose="020F0502020204030204" pitchFamily="34" charset="0"/>
                <a:ea typeface="Calibri" panose="020F0502020204030204" pitchFamily="34" charset="0"/>
                <a:cs typeface="Times New Roman" panose="02020603050405020304" pitchFamily="18" charset="0"/>
              </a:rPr>
              <a:t>Centrální zóna</a:t>
            </a:r>
            <a:r>
              <a:rPr lang="cs-CZ" sz="2000" dirty="0">
                <a:latin typeface="Calibri" panose="020F0502020204030204" pitchFamily="34" charset="0"/>
                <a:ea typeface="Calibri" panose="020F0502020204030204" pitchFamily="34" charset="0"/>
                <a:cs typeface="Times New Roman" panose="02020603050405020304" pitchFamily="18" charset="0"/>
              </a:rPr>
              <a:t> –  </a:t>
            </a:r>
            <a:r>
              <a:rPr lang="cs-CZ" sz="2000" dirty="0" err="1">
                <a:latin typeface="Calibri" panose="020F0502020204030204" pitchFamily="34" charset="0"/>
                <a:ea typeface="Calibri" panose="020F0502020204030204" pitchFamily="34" charset="0"/>
                <a:cs typeface="Times New Roman" panose="02020603050405020304" pitchFamily="18" charset="0"/>
              </a:rPr>
              <a:t>terány</a:t>
            </a:r>
            <a:r>
              <a:rPr lang="cs-CZ" sz="2000" dirty="0">
                <a:latin typeface="Calibri" panose="020F0502020204030204" pitchFamily="34" charset="0"/>
                <a:ea typeface="Calibri" panose="020F0502020204030204" pitchFamily="34" charset="0"/>
                <a:cs typeface="Times New Roman" panose="02020603050405020304" pitchFamily="18" charset="0"/>
              </a:rPr>
              <a:t> II. a III. skupiny složitá </a:t>
            </a:r>
            <a:r>
              <a:rPr lang="cs-CZ" sz="2000" b="1" dirty="0">
                <a:latin typeface="Calibri" panose="020F0502020204030204" pitchFamily="34" charset="0"/>
                <a:ea typeface="Calibri" panose="020F0502020204030204" pitchFamily="34" charset="0"/>
                <a:cs typeface="Times New Roman" panose="02020603050405020304" pitchFamily="18" charset="0"/>
              </a:rPr>
              <a:t>akreční</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b="1" dirty="0">
                <a:latin typeface="Calibri" panose="020F0502020204030204" pitchFamily="34" charset="0"/>
                <a:ea typeface="Calibri" panose="020F0502020204030204" pitchFamily="34" charset="0"/>
                <a:cs typeface="Times New Roman" panose="02020603050405020304" pitchFamily="18" charset="0"/>
              </a:rPr>
              <a:t>melanž </a:t>
            </a:r>
            <a:r>
              <a:rPr lang="cs-CZ" sz="2000" b="1" dirty="0" err="1">
                <a:latin typeface="Calibri" panose="020F0502020204030204" pitchFamily="34" charset="0"/>
                <a:ea typeface="Calibri" panose="020F0502020204030204" pitchFamily="34" charset="0"/>
                <a:cs typeface="Times New Roman" panose="02020603050405020304" pitchFamily="18" charset="0"/>
              </a:rPr>
              <a:t>teránů</a:t>
            </a:r>
            <a:r>
              <a:rPr lang="cs-CZ" sz="2000" b="1" dirty="0">
                <a:latin typeface="Calibri" panose="020F0502020204030204" pitchFamily="34" charset="0"/>
                <a:ea typeface="Calibri" panose="020F0502020204030204" pitchFamily="34" charset="0"/>
                <a:cs typeface="Times New Roman" panose="02020603050405020304" pitchFamily="18" charset="0"/>
              </a:rPr>
              <a:t> různé povahy </a:t>
            </a:r>
            <a:r>
              <a:rPr lang="cs-CZ" sz="2000" b="1" dirty="0" err="1">
                <a:latin typeface="Calibri" panose="020F0502020204030204" pitchFamily="34" charset="0"/>
                <a:ea typeface="Calibri" panose="020F0502020204030204" pitchFamily="34" charset="0"/>
                <a:cs typeface="Times New Roman" panose="02020603050405020304" pitchFamily="18" charset="0"/>
              </a:rPr>
              <a:t>situvaných</a:t>
            </a:r>
            <a:r>
              <a:rPr lang="cs-CZ" sz="2000" b="1" dirty="0">
                <a:latin typeface="Calibri" panose="020F0502020204030204" pitchFamily="34" charset="0"/>
                <a:ea typeface="Calibri" panose="020F0502020204030204" pitchFamily="34" charset="0"/>
                <a:cs typeface="Times New Roman" panose="02020603050405020304" pitchFamily="18" charset="0"/>
              </a:rPr>
              <a:t> v oceánu </a:t>
            </a:r>
            <a:r>
              <a:rPr lang="cs-CZ" sz="2000" b="1" dirty="0" err="1">
                <a:latin typeface="Calibri" panose="020F0502020204030204" pitchFamily="34" charset="0"/>
                <a:ea typeface="Calibri" panose="020F0502020204030204" pitchFamily="34" charset="0"/>
                <a:cs typeface="Times New Roman" panose="02020603050405020304" pitchFamily="18" charset="0"/>
              </a:rPr>
              <a:t>Iapetus</a:t>
            </a:r>
            <a:r>
              <a:rPr lang="cs-CZ" sz="2000" dirty="0">
                <a:latin typeface="Calibri" panose="020F0502020204030204" pitchFamily="34" charset="0"/>
                <a:ea typeface="Calibri" panose="020F0502020204030204" pitchFamily="34" charset="0"/>
                <a:cs typeface="Times New Roman" panose="02020603050405020304" pitchFamily="18" charset="0"/>
              </a:rPr>
              <a:t> a při jeho okrajích. </a:t>
            </a:r>
            <a:r>
              <a:rPr lang="cs-CZ" sz="2000" b="1" dirty="0">
                <a:latin typeface="Calibri" panose="020F0502020204030204" pitchFamily="34" charset="0"/>
                <a:ea typeface="Calibri" panose="020F0502020204030204" pitchFamily="34" charset="0"/>
                <a:cs typeface="Times New Roman" panose="02020603050405020304" pitchFamily="18" charset="0"/>
              </a:rPr>
              <a:t>Kontinentálních fragmenty</a:t>
            </a:r>
            <a:r>
              <a:rPr lang="cs-CZ" sz="2000" dirty="0">
                <a:latin typeface="Calibri" panose="020F0502020204030204" pitchFamily="34" charset="0"/>
                <a:ea typeface="Calibri" panose="020F0502020204030204" pitchFamily="34" charset="0"/>
                <a:cs typeface="Times New Roman" panose="02020603050405020304" pitchFamily="18" charset="0"/>
              </a:rPr>
              <a:t>, vulkanické oblouky, oceánické sedimenty. V podstatě se dají rozlišit </a:t>
            </a:r>
            <a:r>
              <a:rPr lang="cs-CZ" sz="2000" b="1" dirty="0" err="1">
                <a:latin typeface="Calibri" panose="020F0502020204030204" pitchFamily="34" charset="0"/>
                <a:ea typeface="Calibri" panose="020F0502020204030204" pitchFamily="34" charset="0"/>
                <a:cs typeface="Times New Roman" panose="02020603050405020304" pitchFamily="18" charset="0"/>
              </a:rPr>
              <a:t>terány</a:t>
            </a:r>
            <a:r>
              <a:rPr lang="cs-CZ" sz="2000" b="1" dirty="0">
                <a:latin typeface="Calibri" panose="020F0502020204030204" pitchFamily="34" charset="0"/>
                <a:ea typeface="Calibri" panose="020F0502020204030204" pitchFamily="34" charset="0"/>
                <a:cs typeface="Times New Roman" panose="02020603050405020304" pitchFamily="18" charset="0"/>
              </a:rPr>
              <a:t>, které vznikaly při okraji </a:t>
            </a:r>
            <a:r>
              <a:rPr lang="cs-CZ" sz="2000" b="1" dirty="0" err="1">
                <a:latin typeface="Calibri" panose="020F0502020204030204" pitchFamily="34" charset="0"/>
                <a:ea typeface="Calibri" panose="020F0502020204030204" pitchFamily="34" charset="0"/>
                <a:cs typeface="Times New Roman" panose="02020603050405020304" pitchFamily="18" charset="0"/>
              </a:rPr>
              <a:t>Laurentie</a:t>
            </a:r>
            <a:r>
              <a:rPr lang="cs-CZ" sz="2000" b="1" dirty="0">
                <a:latin typeface="Calibri" panose="020F0502020204030204" pitchFamily="34" charset="0"/>
                <a:ea typeface="Calibri" panose="020F0502020204030204" pitchFamily="34" charset="0"/>
                <a:cs typeface="Times New Roman" panose="02020603050405020304" pitchFamily="18" charset="0"/>
              </a:rPr>
              <a:t> a </a:t>
            </a:r>
            <a:r>
              <a:rPr lang="cs-CZ" sz="2000" b="1" dirty="0" err="1">
                <a:latin typeface="Calibri" panose="020F0502020204030204" pitchFamily="34" charset="0"/>
                <a:ea typeface="Calibri" panose="020F0502020204030204" pitchFamily="34" charset="0"/>
                <a:cs typeface="Times New Roman" panose="02020603050405020304" pitchFamily="18" charset="0"/>
              </a:rPr>
              <a:t>terány</a:t>
            </a:r>
            <a:r>
              <a:rPr lang="cs-CZ" sz="2000" b="1" dirty="0">
                <a:latin typeface="Calibri" panose="020F0502020204030204" pitchFamily="34" charset="0"/>
                <a:ea typeface="Calibri" panose="020F0502020204030204" pitchFamily="34" charset="0"/>
                <a:cs typeface="Times New Roman" panose="02020603050405020304" pitchFamily="18" charset="0"/>
              </a:rPr>
              <a:t>, které vznikaly při okraji </a:t>
            </a:r>
            <a:r>
              <a:rPr lang="cs-CZ" sz="2000" b="1" dirty="0" err="1">
                <a:latin typeface="Calibri" panose="020F0502020204030204" pitchFamily="34" charset="0"/>
                <a:ea typeface="Calibri" panose="020F0502020204030204" pitchFamily="34" charset="0"/>
                <a:cs typeface="Times New Roman" panose="02020603050405020304" pitchFamily="18" charset="0"/>
              </a:rPr>
              <a:t>perigondwany</a:t>
            </a:r>
            <a:r>
              <a:rPr lang="cs-CZ" sz="2000" dirty="0">
                <a:latin typeface="Calibri" panose="020F0502020204030204" pitchFamily="34" charset="0"/>
                <a:ea typeface="Calibri" panose="020F0502020204030204" pitchFamily="34" charset="0"/>
                <a:cs typeface="Times New Roman" panose="02020603050405020304" pitchFamily="18" charset="0"/>
              </a:rPr>
              <a:t>. </a:t>
            </a:r>
          </a:p>
          <a:p>
            <a:pPr algn="just">
              <a:spcAft>
                <a:spcPts val="0"/>
              </a:spcAft>
              <a:buNone/>
            </a:pPr>
            <a:r>
              <a:rPr lang="cs-CZ" sz="2000" b="1" dirty="0" err="1">
                <a:latin typeface="Calibri" panose="020F0502020204030204" pitchFamily="34" charset="0"/>
                <a:ea typeface="Calibri" panose="020F0502020204030204" pitchFamily="34" charset="0"/>
                <a:cs typeface="Times New Roman" panose="02020603050405020304" pitchFamily="18" charset="0"/>
              </a:rPr>
              <a:t>Perilaurentské</a:t>
            </a:r>
            <a:r>
              <a:rPr lang="cs-CZ" sz="2000" b="1" dirty="0">
                <a:latin typeface="Calibri" panose="020F0502020204030204" pitchFamily="34" charset="0"/>
                <a:ea typeface="Calibri" panose="020F0502020204030204" pitchFamily="34" charset="0"/>
                <a:cs typeface="Times New Roman" panose="02020603050405020304" pitchFamily="18" charset="0"/>
              </a:rPr>
              <a:t> </a:t>
            </a:r>
            <a:r>
              <a:rPr lang="cs-CZ" sz="2000" b="1" dirty="0" err="1">
                <a:latin typeface="Calibri" panose="020F0502020204030204" pitchFamily="34" charset="0"/>
                <a:ea typeface="Calibri" panose="020F0502020204030204" pitchFamily="34" charset="0"/>
                <a:cs typeface="Times New Roman" panose="02020603050405020304" pitchFamily="18" charset="0"/>
              </a:rPr>
              <a:t>terány</a:t>
            </a:r>
            <a:r>
              <a:rPr lang="cs-CZ" sz="2000" b="1" dirty="0">
                <a:latin typeface="Calibri" panose="020F0502020204030204" pitchFamily="34" charset="0"/>
                <a:ea typeface="Calibri" panose="020F0502020204030204" pitchFamily="34" charset="0"/>
                <a:cs typeface="Times New Roman" panose="02020603050405020304" pitchFamily="18" charset="0"/>
              </a:rPr>
              <a:t> skupiny II</a:t>
            </a:r>
          </a:p>
          <a:p>
            <a:pPr algn="just">
              <a:spcAft>
                <a:spcPts val="0"/>
              </a:spcAft>
              <a:buNone/>
            </a:pPr>
            <a:r>
              <a:rPr lang="cs-CZ" sz="2000" dirty="0">
                <a:latin typeface="Calibri" panose="020F0502020204030204" pitchFamily="34" charset="0"/>
                <a:ea typeface="Calibri" panose="020F0502020204030204" pitchFamily="34" charset="0"/>
                <a:cs typeface="Times New Roman" panose="02020603050405020304" pitchFamily="18" charset="0"/>
              </a:rPr>
              <a:t>V severní části </a:t>
            </a:r>
            <a:r>
              <a:rPr lang="cs-CZ" sz="2000" dirty="0" err="1">
                <a:latin typeface="Calibri" panose="020F0502020204030204" pitchFamily="34" charset="0"/>
                <a:ea typeface="Calibri" panose="020F0502020204030204" pitchFamily="34" charset="0"/>
                <a:cs typeface="Times New Roman" panose="02020603050405020304" pitchFamily="18" charset="0"/>
              </a:rPr>
              <a:t>Apalačí</a:t>
            </a:r>
            <a:r>
              <a:rPr lang="cs-CZ" sz="2000" dirty="0">
                <a:latin typeface="Calibri" panose="020F0502020204030204" pitchFamily="34" charset="0"/>
                <a:ea typeface="Calibri" panose="020F0502020204030204" pitchFamily="34" charset="0"/>
                <a:cs typeface="Times New Roman" panose="02020603050405020304" pitchFamily="18" charset="0"/>
              </a:rPr>
              <a:t> to je zejména zóna </a:t>
            </a:r>
            <a:r>
              <a:rPr lang="cs-CZ" sz="2000" b="1" dirty="0">
                <a:latin typeface="Calibri" panose="020F0502020204030204" pitchFamily="34" charset="0"/>
                <a:ea typeface="Calibri" panose="020F0502020204030204" pitchFamily="34" charset="0"/>
                <a:cs typeface="Times New Roman" panose="02020603050405020304" pitchFamily="18" charset="0"/>
              </a:rPr>
              <a:t>Notre Dame</a:t>
            </a:r>
            <a:r>
              <a:rPr lang="cs-CZ" sz="2000" dirty="0">
                <a:latin typeface="Calibri" panose="020F0502020204030204" pitchFamily="34" charset="0"/>
                <a:ea typeface="Calibri" panose="020F0502020204030204" pitchFamily="34" charset="0"/>
                <a:cs typeface="Times New Roman" panose="02020603050405020304" pitchFamily="18" charset="0"/>
              </a:rPr>
              <a:t>, vznikající na fragmentu </a:t>
            </a:r>
            <a:r>
              <a:rPr lang="cs-CZ" sz="2000" b="1" dirty="0" err="1">
                <a:latin typeface="Calibri" panose="020F0502020204030204" pitchFamily="34" charset="0"/>
                <a:ea typeface="Calibri" panose="020F0502020204030204" pitchFamily="34" charset="0"/>
                <a:cs typeface="Times New Roman" panose="02020603050405020304" pitchFamily="18" charset="0"/>
              </a:rPr>
              <a:t>Humberu</a:t>
            </a:r>
            <a:r>
              <a:rPr lang="cs-CZ" sz="2000" dirty="0">
                <a:latin typeface="Calibri" panose="020F0502020204030204" pitchFamily="34" charset="0"/>
                <a:ea typeface="Calibri" panose="020F0502020204030204" pitchFamily="34" charset="0"/>
                <a:cs typeface="Times New Roman" panose="02020603050405020304" pitchFamily="18" charset="0"/>
              </a:rPr>
              <a:t>. V jižní části zóna </a:t>
            </a:r>
            <a:r>
              <a:rPr lang="cs-CZ" sz="2000" b="1" dirty="0" err="1">
                <a:latin typeface="Calibri" panose="020F0502020204030204" pitchFamily="34" charset="0"/>
                <a:ea typeface="Calibri" panose="020F0502020204030204" pitchFamily="34" charset="0"/>
                <a:cs typeface="Times New Roman" panose="02020603050405020304" pitchFamily="18" charset="0"/>
              </a:rPr>
              <a:t>Inner</a:t>
            </a:r>
            <a:r>
              <a:rPr lang="cs-CZ" sz="2000" b="1" dirty="0">
                <a:latin typeface="Calibri" panose="020F0502020204030204" pitchFamily="34" charset="0"/>
                <a:ea typeface="Calibri" panose="020F0502020204030204" pitchFamily="34" charset="0"/>
                <a:cs typeface="Times New Roman" panose="02020603050405020304" pitchFamily="18" charset="0"/>
              </a:rPr>
              <a:t> </a:t>
            </a:r>
            <a:r>
              <a:rPr lang="cs-CZ" sz="2000" b="1" dirty="0" err="1">
                <a:latin typeface="Calibri" panose="020F0502020204030204" pitchFamily="34" charset="0"/>
                <a:ea typeface="Calibri" panose="020F0502020204030204" pitchFamily="34" charset="0"/>
                <a:cs typeface="Times New Roman" panose="02020603050405020304" pitchFamily="18" charset="0"/>
              </a:rPr>
              <a:t>Piedmont</a:t>
            </a:r>
            <a:r>
              <a:rPr lang="cs-CZ" sz="2000" b="1" dirty="0">
                <a:latin typeface="Calibri" panose="020F0502020204030204" pitchFamily="34" charset="0"/>
                <a:ea typeface="Calibri" panose="020F0502020204030204" pitchFamily="34" charset="0"/>
                <a:cs typeface="Times New Roman" panose="02020603050405020304" pitchFamily="18" charset="0"/>
              </a:rPr>
              <a:t> </a:t>
            </a:r>
            <a:r>
              <a:rPr lang="cs-CZ" sz="2000" dirty="0">
                <a:latin typeface="Calibri" panose="020F0502020204030204" pitchFamily="34" charset="0"/>
                <a:ea typeface="Calibri" panose="020F0502020204030204" pitchFamily="34" charset="0"/>
                <a:cs typeface="Times New Roman" panose="02020603050405020304" pitchFamily="18" charset="0"/>
              </a:rPr>
              <a:t>vznikající na fragmentu Blue </a:t>
            </a:r>
            <a:r>
              <a:rPr lang="cs-CZ" sz="2000" dirty="0" err="1">
                <a:latin typeface="Calibri" panose="020F0502020204030204" pitchFamily="34" charset="0"/>
                <a:ea typeface="Calibri" panose="020F0502020204030204" pitchFamily="34" charset="0"/>
                <a:cs typeface="Times New Roman" panose="02020603050405020304" pitchFamily="18" charset="0"/>
              </a:rPr>
              <a:t>Ridge</a:t>
            </a:r>
            <a:r>
              <a:rPr lang="cs-CZ" sz="2000" dirty="0">
                <a:latin typeface="Calibri" panose="020F0502020204030204" pitchFamily="34" charset="0"/>
                <a:ea typeface="Calibri" panose="020F0502020204030204" pitchFamily="34" charset="0"/>
                <a:cs typeface="Times New Roman" panose="02020603050405020304" pitchFamily="18" charset="0"/>
              </a:rPr>
              <a:t> okraje </a:t>
            </a:r>
            <a:r>
              <a:rPr lang="cs-CZ" sz="2000" dirty="0" err="1">
                <a:latin typeface="Calibri" panose="020F0502020204030204" pitchFamily="34" charset="0"/>
                <a:ea typeface="Calibri" panose="020F0502020204030204" pitchFamily="34" charset="0"/>
                <a:cs typeface="Times New Roman" panose="02020603050405020304" pitchFamily="18" charset="0"/>
              </a:rPr>
              <a:t>Laurentie</a:t>
            </a:r>
            <a:r>
              <a:rPr lang="cs-CZ" sz="2000" dirty="0">
                <a:latin typeface="Calibri" panose="020F0502020204030204" pitchFamily="34" charset="0"/>
                <a:ea typeface="Calibri" panose="020F0502020204030204" pitchFamily="34" charset="0"/>
                <a:cs typeface="Times New Roman" panose="02020603050405020304" pitchFamily="18" charset="0"/>
              </a:rPr>
              <a:t>. Fragmenty </a:t>
            </a:r>
            <a:r>
              <a:rPr lang="cs-CZ" sz="2000" b="1" dirty="0" err="1">
                <a:latin typeface="Calibri" panose="020F0502020204030204" pitchFamily="34" charset="0"/>
                <a:ea typeface="Calibri" panose="020F0502020204030204" pitchFamily="34" charset="0"/>
                <a:cs typeface="Times New Roman" panose="02020603050405020304" pitchFamily="18" charset="0"/>
              </a:rPr>
              <a:t>Laurentie</a:t>
            </a:r>
            <a:r>
              <a:rPr lang="cs-CZ" sz="2000" dirty="0">
                <a:latin typeface="Calibri" panose="020F0502020204030204" pitchFamily="34" charset="0"/>
                <a:ea typeface="Calibri" panose="020F0502020204030204" pitchFamily="34" charset="0"/>
                <a:cs typeface="Times New Roman" panose="02020603050405020304" pitchFamily="18" charset="0"/>
              </a:rPr>
              <a:t> a vulkanické oblouky </a:t>
            </a:r>
            <a:r>
              <a:rPr lang="cs-CZ" sz="2000" b="1" dirty="0" err="1">
                <a:latin typeface="Calibri" panose="020F0502020204030204" pitchFamily="34" charset="0"/>
                <a:ea typeface="Calibri" panose="020F0502020204030204" pitchFamily="34" charset="0"/>
                <a:cs typeface="Times New Roman" panose="02020603050405020304" pitchFamily="18" charset="0"/>
              </a:rPr>
              <a:t>Iapetu</a:t>
            </a:r>
            <a:endParaRPr lang="cs-CZ" sz="2000"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buNone/>
            </a:pPr>
            <a:r>
              <a:rPr lang="cs-CZ" sz="2000" b="1" dirty="0" err="1">
                <a:latin typeface="Calibri" panose="020F0502020204030204" pitchFamily="34" charset="0"/>
                <a:ea typeface="Calibri" panose="020F0502020204030204" pitchFamily="34" charset="0"/>
                <a:cs typeface="Times New Roman" panose="02020603050405020304" pitchFamily="18" charset="0"/>
              </a:rPr>
              <a:t>Perigonwanské</a:t>
            </a:r>
            <a:r>
              <a:rPr lang="cs-CZ" sz="2000" b="1" dirty="0">
                <a:latin typeface="Calibri" panose="020F0502020204030204" pitchFamily="34" charset="0"/>
                <a:ea typeface="Calibri" panose="020F0502020204030204" pitchFamily="34" charset="0"/>
                <a:cs typeface="Times New Roman" panose="02020603050405020304" pitchFamily="18" charset="0"/>
              </a:rPr>
              <a:t> </a:t>
            </a:r>
            <a:r>
              <a:rPr lang="cs-CZ" sz="2000" b="1" dirty="0" err="1">
                <a:latin typeface="Calibri" panose="020F0502020204030204" pitchFamily="34" charset="0"/>
                <a:ea typeface="Calibri" panose="020F0502020204030204" pitchFamily="34" charset="0"/>
                <a:cs typeface="Times New Roman" panose="02020603050405020304" pitchFamily="18" charset="0"/>
              </a:rPr>
              <a:t>terány</a:t>
            </a:r>
            <a:r>
              <a:rPr lang="cs-CZ" sz="2000" b="1" dirty="0">
                <a:latin typeface="Calibri" panose="020F0502020204030204" pitchFamily="34" charset="0"/>
                <a:ea typeface="Calibri" panose="020F0502020204030204" pitchFamily="34" charset="0"/>
                <a:cs typeface="Times New Roman" panose="02020603050405020304" pitchFamily="18" charset="0"/>
              </a:rPr>
              <a:t> skupiny III – </a:t>
            </a:r>
            <a:r>
              <a:rPr lang="cs-CZ" sz="2000" dirty="0">
                <a:latin typeface="Calibri" panose="020F0502020204030204" pitchFamily="34" charset="0"/>
                <a:ea typeface="Calibri" panose="020F0502020204030204" pitchFamily="34" charset="0"/>
                <a:cs typeface="Times New Roman" panose="02020603050405020304" pitchFamily="18" charset="0"/>
              </a:rPr>
              <a:t>fragmenty </a:t>
            </a:r>
            <a:r>
              <a:rPr lang="cs-CZ" sz="2000" b="1" dirty="0" err="1">
                <a:latin typeface="Calibri" panose="020F0502020204030204" pitchFamily="34" charset="0"/>
                <a:ea typeface="Calibri" panose="020F0502020204030204" pitchFamily="34" charset="0"/>
                <a:cs typeface="Times New Roman" panose="02020603050405020304" pitchFamily="18" charset="0"/>
              </a:rPr>
              <a:t>Gondwany</a:t>
            </a:r>
            <a:r>
              <a:rPr lang="cs-CZ" sz="2000" dirty="0">
                <a:latin typeface="Calibri" panose="020F0502020204030204" pitchFamily="34" charset="0"/>
                <a:ea typeface="Calibri" panose="020F0502020204030204" pitchFamily="34" charset="0"/>
                <a:cs typeface="Times New Roman" panose="02020603050405020304" pitchFamily="18" charset="0"/>
              </a:rPr>
              <a:t> a přilehlé vulkanické oblouky </a:t>
            </a:r>
            <a:r>
              <a:rPr lang="cs-CZ" sz="2000" b="1" dirty="0" err="1">
                <a:latin typeface="Calibri" panose="020F0502020204030204" pitchFamily="34" charset="0"/>
                <a:ea typeface="Calibri" panose="020F0502020204030204" pitchFamily="34" charset="0"/>
                <a:cs typeface="Times New Roman" panose="02020603050405020304" pitchFamily="18" charset="0"/>
              </a:rPr>
              <a:t>Iapetu</a:t>
            </a:r>
            <a:endParaRPr lang="cs-CZ" sz="2000"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buNone/>
            </a:pPr>
            <a:r>
              <a:rPr lang="cs-CZ" sz="2000" dirty="0">
                <a:latin typeface="Calibri" panose="020F0502020204030204" pitchFamily="34" charset="0"/>
                <a:ea typeface="Calibri" panose="020F0502020204030204" pitchFamily="34" charset="0"/>
                <a:cs typeface="Times New Roman" panose="02020603050405020304" pitchFamily="18" charset="0"/>
              </a:rPr>
              <a:t>Je to </a:t>
            </a:r>
            <a:r>
              <a:rPr lang="cs-CZ" sz="2000" b="1" dirty="0" err="1">
                <a:latin typeface="Calibri" panose="020F0502020204030204" pitchFamily="34" charset="0"/>
                <a:ea typeface="Calibri" panose="020F0502020204030204" pitchFamily="34" charset="0"/>
                <a:cs typeface="Times New Roman" panose="02020603050405020304" pitchFamily="18" charset="0"/>
              </a:rPr>
              <a:t>perigondwanská</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b="1" dirty="0" err="1">
                <a:latin typeface="Calibri" panose="020F0502020204030204" pitchFamily="34" charset="0"/>
                <a:ea typeface="Calibri" panose="020F0502020204030204" pitchFamily="34" charset="0"/>
                <a:cs typeface="Times New Roman" panose="02020603050405020304" pitchFamily="18" charset="0"/>
              </a:rPr>
              <a:t>Ganderie</a:t>
            </a:r>
            <a:r>
              <a:rPr lang="cs-CZ" sz="2000" b="1" dirty="0">
                <a:latin typeface="Calibri" panose="020F0502020204030204" pitchFamily="34" charset="0"/>
                <a:ea typeface="Calibri" panose="020F0502020204030204" pitchFamily="34" charset="0"/>
                <a:cs typeface="Times New Roman" panose="02020603050405020304" pitchFamily="18" charset="0"/>
              </a:rPr>
              <a:t> </a:t>
            </a:r>
            <a:r>
              <a:rPr lang="cs-CZ" sz="2000" dirty="0">
                <a:latin typeface="Calibri" panose="020F0502020204030204" pitchFamily="34" charset="0"/>
                <a:ea typeface="Calibri" panose="020F0502020204030204" pitchFamily="34" charset="0"/>
                <a:cs typeface="Times New Roman" panose="02020603050405020304" pitchFamily="18" charset="0"/>
              </a:rPr>
              <a:t>tvořená fragmentem </a:t>
            </a:r>
            <a:r>
              <a:rPr lang="cs-CZ" sz="2000" dirty="0" err="1">
                <a:latin typeface="Calibri" panose="020F0502020204030204" pitchFamily="34" charset="0"/>
                <a:ea typeface="Calibri" panose="020F0502020204030204" pitchFamily="34" charset="0"/>
                <a:cs typeface="Times New Roman" panose="02020603050405020304" pitchFamily="18" charset="0"/>
              </a:rPr>
              <a:t>Gondwany</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Gander</a:t>
            </a:r>
            <a:r>
              <a:rPr lang="cs-CZ" sz="2000" dirty="0">
                <a:latin typeface="Calibri" panose="020F0502020204030204" pitchFamily="34" charset="0"/>
                <a:ea typeface="Calibri" panose="020F0502020204030204" pitchFamily="34" charset="0"/>
                <a:cs typeface="Times New Roman" panose="02020603050405020304" pitchFamily="18" charset="0"/>
              </a:rPr>
              <a:t>) a vulkanickými oblouky </a:t>
            </a:r>
            <a:r>
              <a:rPr lang="cs-CZ" sz="2000" dirty="0" err="1">
                <a:latin typeface="Calibri" panose="020F0502020204030204" pitchFamily="34" charset="0"/>
                <a:ea typeface="Calibri" panose="020F0502020204030204" pitchFamily="34" charset="0"/>
                <a:cs typeface="Times New Roman" panose="02020603050405020304" pitchFamily="18" charset="0"/>
              </a:rPr>
              <a:t>oceanické</a:t>
            </a:r>
            <a:r>
              <a:rPr lang="cs-CZ" sz="2000" dirty="0">
                <a:latin typeface="Calibri" panose="020F0502020204030204" pitchFamily="34" charset="0"/>
                <a:ea typeface="Calibri" panose="020F0502020204030204" pitchFamily="34" charset="0"/>
                <a:cs typeface="Times New Roman" panose="02020603050405020304" pitchFamily="18" charset="0"/>
              </a:rPr>
              <a:t> a kontinentální povahy (</a:t>
            </a:r>
            <a:r>
              <a:rPr lang="cs-CZ" sz="2000" dirty="0" err="1">
                <a:latin typeface="Calibri" panose="020F0502020204030204" pitchFamily="34" charset="0"/>
                <a:ea typeface="Calibri" panose="020F0502020204030204" pitchFamily="34" charset="0"/>
                <a:cs typeface="Times New Roman" panose="02020603050405020304" pitchFamily="18" charset="0"/>
              </a:rPr>
              <a:t>Popelogan</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dirty="0" err="1">
                <a:latin typeface="Calibri" panose="020F0502020204030204" pitchFamily="34" charset="0"/>
                <a:ea typeface="Calibri" panose="020F0502020204030204" pitchFamily="34" charset="0"/>
                <a:cs typeface="Times New Roman" panose="02020603050405020304" pitchFamily="18" charset="0"/>
              </a:rPr>
              <a:t>arc</a:t>
            </a:r>
            <a:r>
              <a:rPr lang="cs-CZ" sz="2000" dirty="0">
                <a:latin typeface="Calibri" panose="020F0502020204030204" pitchFamily="34" charset="0"/>
                <a:ea typeface="Calibri" panose="020F0502020204030204" pitchFamily="34" charset="0"/>
                <a:cs typeface="Times New Roman" panose="02020603050405020304" pitchFamily="18" charset="0"/>
              </a:rPr>
              <a:t> – fragment </a:t>
            </a:r>
            <a:r>
              <a:rPr lang="cs-CZ" sz="2000" dirty="0" err="1">
                <a:latin typeface="Calibri" panose="020F0502020204030204" pitchFamily="34" charset="0"/>
                <a:ea typeface="Calibri" panose="020F0502020204030204" pitchFamily="34" charset="0"/>
                <a:cs typeface="Times New Roman" panose="02020603050405020304" pitchFamily="18" charset="0"/>
              </a:rPr>
              <a:t>Ganderu</a:t>
            </a:r>
            <a:r>
              <a:rPr lang="cs-CZ" sz="2000" dirty="0">
                <a:latin typeface="Calibri" panose="020F0502020204030204" pitchFamily="34" charset="0"/>
                <a:ea typeface="Calibri" panose="020F0502020204030204" pitchFamily="34" charset="0"/>
                <a:cs typeface="Times New Roman" panose="02020603050405020304" pitchFamily="18" charset="0"/>
              </a:rPr>
              <a:t>) a horninami </a:t>
            </a:r>
            <a:r>
              <a:rPr lang="cs-CZ" sz="2000" dirty="0" err="1">
                <a:latin typeface="Calibri" panose="020F0502020204030204" pitchFamily="34" charset="0"/>
                <a:ea typeface="Calibri" panose="020F0502020204030204" pitchFamily="34" charset="0"/>
                <a:cs typeface="Times New Roman" panose="02020603050405020304" pitchFamily="18" charset="0"/>
              </a:rPr>
              <a:t>zaobloukové</a:t>
            </a:r>
            <a:r>
              <a:rPr lang="cs-CZ" sz="2000" dirty="0">
                <a:latin typeface="Calibri" panose="020F0502020204030204" pitchFamily="34" charset="0"/>
                <a:ea typeface="Calibri" panose="020F0502020204030204" pitchFamily="34" charset="0"/>
                <a:cs typeface="Times New Roman" panose="02020603050405020304" pitchFamily="18" charset="0"/>
              </a:rPr>
              <a:t> pánve. V jižní části </a:t>
            </a:r>
            <a:r>
              <a:rPr lang="cs-CZ" sz="2000" dirty="0" err="1">
                <a:latin typeface="Calibri" panose="020F0502020204030204" pitchFamily="34" charset="0"/>
                <a:ea typeface="Calibri" panose="020F0502020204030204" pitchFamily="34" charset="0"/>
                <a:cs typeface="Times New Roman" panose="02020603050405020304" pitchFamily="18" charset="0"/>
              </a:rPr>
              <a:t>Apalačí</a:t>
            </a:r>
            <a:r>
              <a:rPr lang="cs-CZ" sz="2000" dirty="0">
                <a:latin typeface="Calibri" panose="020F0502020204030204" pitchFamily="34" charset="0"/>
                <a:ea typeface="Calibri" panose="020F0502020204030204" pitchFamily="34" charset="0"/>
                <a:cs typeface="Times New Roman" panose="02020603050405020304" pitchFamily="18" charset="0"/>
              </a:rPr>
              <a:t> je to </a:t>
            </a:r>
            <a:r>
              <a:rPr lang="cs-CZ" sz="2000" dirty="0" err="1">
                <a:latin typeface="Calibri" panose="020F0502020204030204" pitchFamily="34" charset="0"/>
                <a:ea typeface="Calibri" panose="020F0502020204030204" pitchFamily="34" charset="0"/>
                <a:cs typeface="Times New Roman" panose="02020603050405020304" pitchFamily="18" charset="0"/>
              </a:rPr>
              <a:t>perigondwanský</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b="1" dirty="0" err="1">
                <a:latin typeface="Calibri" panose="020F0502020204030204" pitchFamily="34" charset="0"/>
                <a:ea typeface="Calibri" panose="020F0502020204030204" pitchFamily="34" charset="0"/>
                <a:cs typeface="Times New Roman" panose="02020603050405020304" pitchFamily="18" charset="0"/>
              </a:rPr>
              <a:t>superterán</a:t>
            </a:r>
            <a:r>
              <a:rPr lang="cs-CZ" sz="2000" dirty="0">
                <a:latin typeface="Calibri" panose="020F0502020204030204" pitchFamily="34" charset="0"/>
                <a:ea typeface="Calibri" panose="020F0502020204030204" pitchFamily="34" charset="0"/>
                <a:cs typeface="Times New Roman" panose="02020603050405020304" pitchFamily="18" charset="0"/>
              </a:rPr>
              <a:t> </a:t>
            </a:r>
            <a:r>
              <a:rPr lang="cs-CZ" sz="2000" b="1" dirty="0">
                <a:latin typeface="Calibri" panose="020F0502020204030204" pitchFamily="34" charset="0"/>
                <a:ea typeface="Calibri" panose="020F0502020204030204" pitchFamily="34" charset="0"/>
                <a:cs typeface="Times New Roman" panose="02020603050405020304" pitchFamily="18" charset="0"/>
              </a:rPr>
              <a:t>Carolina</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7157" name="Text Box 5">
            <a:extLst>
              <a:ext uri="{FF2B5EF4-FFF2-40B4-BE49-F238E27FC236}">
                <a16:creationId xmlns:a16="http://schemas.microsoft.com/office/drawing/2014/main" id="{AD94BA81-95CD-9B74-8C51-436B11664742}"/>
              </a:ext>
            </a:extLst>
          </p:cNvPr>
          <p:cNvSpPr txBox="1">
            <a:spLocks noChangeArrowheads="1"/>
          </p:cNvSpPr>
          <p:nvPr/>
        </p:nvSpPr>
        <p:spPr bwMode="auto">
          <a:xfrm>
            <a:off x="53752" y="5803417"/>
            <a:ext cx="9036496" cy="1015663"/>
          </a:xfrm>
          <a:prstGeom prst="rect">
            <a:avLst/>
          </a:prstGeom>
          <a:solidFill>
            <a:srgbClr val="FFC000"/>
          </a:solid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cs-CZ" altLang="cs-CZ" sz="2000" b="1" dirty="0" err="1">
                <a:solidFill>
                  <a:srgbClr val="000000"/>
                </a:solidFill>
              </a:rPr>
              <a:t>Perigondwanské</a:t>
            </a:r>
            <a:r>
              <a:rPr lang="cs-CZ" altLang="cs-CZ" sz="2000" b="1" dirty="0">
                <a:solidFill>
                  <a:srgbClr val="000000"/>
                </a:solidFill>
              </a:rPr>
              <a:t> </a:t>
            </a:r>
            <a:r>
              <a:rPr lang="cs-CZ" altLang="cs-CZ" sz="2000" b="1" dirty="0" err="1">
                <a:solidFill>
                  <a:srgbClr val="000000"/>
                </a:solidFill>
              </a:rPr>
              <a:t>terány</a:t>
            </a:r>
            <a:r>
              <a:rPr lang="cs-CZ" altLang="cs-CZ" sz="2000" dirty="0">
                <a:solidFill>
                  <a:srgbClr val="000000"/>
                </a:solidFill>
              </a:rPr>
              <a:t> </a:t>
            </a:r>
            <a:r>
              <a:rPr lang="cs-CZ" altLang="cs-CZ" sz="2000" b="1" dirty="0">
                <a:solidFill>
                  <a:srgbClr val="000000"/>
                </a:solidFill>
              </a:rPr>
              <a:t>– </a:t>
            </a:r>
            <a:r>
              <a:rPr lang="cs-CZ" altLang="cs-CZ" sz="2000" b="1" dirty="0" err="1">
                <a:solidFill>
                  <a:srgbClr val="000000"/>
                </a:solidFill>
              </a:rPr>
              <a:t>terány</a:t>
            </a:r>
            <a:r>
              <a:rPr lang="cs-CZ" altLang="cs-CZ" sz="2000" b="1" dirty="0">
                <a:solidFill>
                  <a:srgbClr val="000000"/>
                </a:solidFill>
              </a:rPr>
              <a:t> IV a V </a:t>
            </a:r>
            <a:r>
              <a:rPr lang="cs-CZ" altLang="cs-CZ" sz="2000" dirty="0">
                <a:solidFill>
                  <a:srgbClr val="000000"/>
                </a:solidFill>
              </a:rPr>
              <a:t>-</a:t>
            </a:r>
            <a:r>
              <a:rPr lang="cs-CZ" altLang="cs-CZ" sz="2000" b="1" dirty="0" err="1">
                <a:solidFill>
                  <a:srgbClr val="000000"/>
                </a:solidFill>
              </a:rPr>
              <a:t>Avalonia</a:t>
            </a:r>
            <a:r>
              <a:rPr lang="cs-CZ" altLang="cs-CZ" sz="2000" b="1" dirty="0">
                <a:solidFill>
                  <a:srgbClr val="000000"/>
                </a:solidFill>
              </a:rPr>
              <a:t>,, </a:t>
            </a:r>
            <a:r>
              <a:rPr lang="cs-CZ" altLang="cs-CZ" sz="2000" b="1" dirty="0" err="1">
                <a:solidFill>
                  <a:srgbClr val="000000"/>
                </a:solidFill>
              </a:rPr>
              <a:t>Meguma</a:t>
            </a:r>
            <a:r>
              <a:rPr lang="cs-CZ" altLang="cs-CZ" sz="2000" b="1" dirty="0">
                <a:solidFill>
                  <a:srgbClr val="000000"/>
                </a:solidFill>
              </a:rPr>
              <a:t>-původně součástí </a:t>
            </a:r>
            <a:r>
              <a:rPr lang="cs-CZ" altLang="cs-CZ" sz="2000" b="1" dirty="0" err="1">
                <a:solidFill>
                  <a:srgbClr val="000000"/>
                </a:solidFill>
              </a:rPr>
              <a:t>Gondwany</a:t>
            </a:r>
            <a:endParaRPr lang="cs-CZ" altLang="cs-CZ" sz="2000" b="1" dirty="0">
              <a:solidFill>
                <a:srgbClr val="000000"/>
              </a:solidFill>
            </a:endParaRPr>
          </a:p>
          <a:p>
            <a:pPr eaLnBrk="1" hangingPunct="1">
              <a:spcBef>
                <a:spcPct val="0"/>
              </a:spcBef>
              <a:buFontTx/>
              <a:buNone/>
            </a:pPr>
            <a:r>
              <a:rPr lang="cs-CZ" altLang="cs-CZ" sz="2000" b="1" dirty="0" err="1">
                <a:solidFill>
                  <a:srgbClr val="000000"/>
                </a:solidFill>
              </a:rPr>
              <a:t>Gondwana</a:t>
            </a:r>
            <a:r>
              <a:rPr lang="cs-CZ" altLang="cs-CZ" sz="2000" b="1" dirty="0">
                <a:solidFill>
                  <a:srgbClr val="000000"/>
                </a:solidFill>
              </a:rPr>
              <a:t> - </a:t>
            </a:r>
            <a:r>
              <a:rPr lang="cs-CZ" altLang="cs-CZ" sz="2000" b="1" dirty="0" err="1">
                <a:solidFill>
                  <a:srgbClr val="000000"/>
                </a:solidFill>
              </a:rPr>
              <a:t>Atlantic</a:t>
            </a:r>
            <a:r>
              <a:rPr lang="cs-CZ" altLang="cs-CZ" sz="2000" b="1" dirty="0">
                <a:solidFill>
                  <a:srgbClr val="000000"/>
                </a:solidFill>
              </a:rPr>
              <a:t> </a:t>
            </a:r>
            <a:r>
              <a:rPr lang="cs-CZ" altLang="cs-CZ" sz="2000" b="1" dirty="0" err="1">
                <a:solidFill>
                  <a:srgbClr val="000000"/>
                </a:solidFill>
              </a:rPr>
              <a:t>coastal</a:t>
            </a:r>
            <a:r>
              <a:rPr lang="cs-CZ" altLang="cs-CZ" sz="2000" b="1" dirty="0">
                <a:solidFill>
                  <a:srgbClr val="000000"/>
                </a:solidFill>
              </a:rPr>
              <a:t> </a:t>
            </a:r>
            <a:r>
              <a:rPr lang="cs-CZ" altLang="cs-CZ" sz="2000" b="1" dirty="0" err="1">
                <a:solidFill>
                  <a:srgbClr val="000000"/>
                </a:solidFill>
              </a:rPr>
              <a:t>plain</a:t>
            </a:r>
            <a:r>
              <a:rPr lang="cs-CZ" altLang="cs-CZ" sz="2000" b="1" dirty="0">
                <a:solidFill>
                  <a:srgbClr val="000000"/>
                </a:solidFill>
              </a:rPr>
              <a:t> </a:t>
            </a:r>
          </a:p>
        </p:txBody>
      </p:sp>
      <p:pic>
        <p:nvPicPr>
          <p:cNvPr id="5" name="Zvuk 4">
            <a:hlinkClick r:id="" action="ppaction://media"/>
            <a:extLst>
              <a:ext uri="{FF2B5EF4-FFF2-40B4-BE49-F238E27FC236}">
                <a16:creationId xmlns:a16="http://schemas.microsoft.com/office/drawing/2014/main" id="{CF9A35E5-41DC-ED6C-F641-A7C1DF7284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
        <p:nvSpPr>
          <p:cNvPr id="2" name="TextovéPole 1">
            <a:extLst>
              <a:ext uri="{FF2B5EF4-FFF2-40B4-BE49-F238E27FC236}">
                <a16:creationId xmlns:a16="http://schemas.microsoft.com/office/drawing/2014/main" id="{875E3074-0582-485D-A360-110C27346DBC}"/>
              </a:ext>
            </a:extLst>
          </p:cNvPr>
          <p:cNvSpPr txBox="1"/>
          <p:nvPr/>
        </p:nvSpPr>
        <p:spPr>
          <a:xfrm>
            <a:off x="1907704" y="38920"/>
            <a:ext cx="5603842" cy="523220"/>
          </a:xfrm>
          <a:prstGeom prst="rect">
            <a:avLst/>
          </a:prstGeom>
          <a:noFill/>
        </p:spPr>
        <p:txBody>
          <a:bodyPr wrap="none" rtlCol="0">
            <a:spAutoFit/>
          </a:bodyPr>
          <a:lstStyle/>
          <a:p>
            <a:r>
              <a:rPr lang="cs-CZ" sz="2800" b="1" dirty="0"/>
              <a:t>Hlavní tektonické jednotky </a:t>
            </a:r>
            <a:r>
              <a:rPr lang="cs-CZ" sz="2800" b="1" dirty="0" err="1"/>
              <a:t>Apalačí</a:t>
            </a:r>
            <a:endParaRPr lang="cs-CZ" sz="2800" b="1" dirty="0"/>
          </a:p>
        </p:txBody>
      </p:sp>
    </p:spTree>
    <p:extLst>
      <p:ext uri="{BB962C8B-B14F-4D97-AF65-F5344CB8AC3E}">
        <p14:creationId xmlns:p14="http://schemas.microsoft.com/office/powerpoint/2010/main" val="7271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862AF7F-98AF-0858-9CC7-73A4156014FF}"/>
              </a:ext>
            </a:extLst>
          </p:cNvPr>
          <p:cNvSpPr txBox="1">
            <a:spLocks noChangeArrowheads="1"/>
          </p:cNvSpPr>
          <p:nvPr/>
        </p:nvSpPr>
        <p:spPr bwMode="auto">
          <a:xfrm>
            <a:off x="1871755" y="275467"/>
            <a:ext cx="4788683" cy="646331"/>
          </a:xfrm>
          <a:prstGeom prst="rect">
            <a:avLst/>
          </a:prstGeom>
          <a:solidFill>
            <a:schemeClr val="accent5">
              <a:lumMod val="40000"/>
              <a:lumOff val="60000"/>
            </a:schemeClr>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cs-CZ" altLang="cs-CZ" sz="3600" b="1" dirty="0" err="1"/>
              <a:t>Southern</a:t>
            </a:r>
            <a:r>
              <a:rPr lang="cs-CZ" altLang="cs-CZ" sz="3600" b="1" dirty="0"/>
              <a:t> </a:t>
            </a:r>
            <a:r>
              <a:rPr lang="cs-CZ" altLang="cs-CZ" sz="3600" b="1" dirty="0" err="1"/>
              <a:t>Appalachians</a:t>
            </a:r>
            <a:endParaRPr lang="cs-CZ" altLang="cs-CZ" sz="3600" b="1" dirty="0"/>
          </a:p>
        </p:txBody>
      </p:sp>
      <p:sp>
        <p:nvSpPr>
          <p:cNvPr id="3" name="TextovéPole 2">
            <a:extLst>
              <a:ext uri="{FF2B5EF4-FFF2-40B4-BE49-F238E27FC236}">
                <a16:creationId xmlns:a16="http://schemas.microsoft.com/office/drawing/2014/main" id="{FB34D6B6-99D7-3ACF-DA8F-7006B32D4D2D}"/>
              </a:ext>
            </a:extLst>
          </p:cNvPr>
          <p:cNvSpPr txBox="1"/>
          <p:nvPr/>
        </p:nvSpPr>
        <p:spPr>
          <a:xfrm>
            <a:off x="1043608" y="2636912"/>
            <a:ext cx="2413418" cy="461665"/>
          </a:xfrm>
          <a:prstGeom prst="rect">
            <a:avLst/>
          </a:prstGeom>
          <a:noFill/>
          <a:ln>
            <a:solidFill>
              <a:srgbClr val="92D050"/>
            </a:solidFill>
          </a:ln>
        </p:spPr>
        <p:txBody>
          <a:bodyPr wrap="none" rtlCol="0">
            <a:spAutoFit/>
          </a:bodyPr>
          <a:lstStyle/>
          <a:p>
            <a:r>
              <a:rPr lang="cs-CZ" sz="2400" b="1" dirty="0" err="1"/>
              <a:t>Valley</a:t>
            </a:r>
            <a:r>
              <a:rPr lang="cs-CZ" sz="2400" b="1" dirty="0"/>
              <a:t> and </a:t>
            </a:r>
            <a:r>
              <a:rPr lang="cs-CZ" sz="2400" b="1" dirty="0" err="1"/>
              <a:t>Ridge</a:t>
            </a:r>
            <a:endParaRPr lang="cs-CZ" sz="2400" b="1" dirty="0"/>
          </a:p>
        </p:txBody>
      </p:sp>
      <p:sp>
        <p:nvSpPr>
          <p:cNvPr id="4" name="TextovéPole 3">
            <a:extLst>
              <a:ext uri="{FF2B5EF4-FFF2-40B4-BE49-F238E27FC236}">
                <a16:creationId xmlns:a16="http://schemas.microsoft.com/office/drawing/2014/main" id="{8D13111B-F87F-0B6D-A25B-38BB66230E12}"/>
              </a:ext>
            </a:extLst>
          </p:cNvPr>
          <p:cNvSpPr txBox="1"/>
          <p:nvPr/>
        </p:nvSpPr>
        <p:spPr>
          <a:xfrm>
            <a:off x="1043608" y="3146534"/>
            <a:ext cx="1705916" cy="461665"/>
          </a:xfrm>
          <a:prstGeom prst="rect">
            <a:avLst/>
          </a:prstGeom>
          <a:noFill/>
          <a:ln>
            <a:solidFill>
              <a:srgbClr val="92D050"/>
            </a:solidFill>
          </a:ln>
        </p:spPr>
        <p:txBody>
          <a:bodyPr wrap="none" rtlCol="0">
            <a:spAutoFit/>
          </a:bodyPr>
          <a:lstStyle/>
          <a:p>
            <a:r>
              <a:rPr lang="cs-CZ" sz="2400" b="1" dirty="0"/>
              <a:t>Blue </a:t>
            </a:r>
            <a:r>
              <a:rPr lang="cs-CZ" sz="2400" b="1" dirty="0" err="1"/>
              <a:t>Ridge</a:t>
            </a:r>
            <a:r>
              <a:rPr lang="cs-CZ" sz="2400" b="1" dirty="0"/>
              <a:t> </a:t>
            </a:r>
          </a:p>
        </p:txBody>
      </p:sp>
      <p:sp>
        <p:nvSpPr>
          <p:cNvPr id="5" name="TextovéPole 4">
            <a:extLst>
              <a:ext uri="{FF2B5EF4-FFF2-40B4-BE49-F238E27FC236}">
                <a16:creationId xmlns:a16="http://schemas.microsoft.com/office/drawing/2014/main" id="{F48DA83D-CAB6-6AB0-9670-649E90165558}"/>
              </a:ext>
            </a:extLst>
          </p:cNvPr>
          <p:cNvSpPr txBox="1"/>
          <p:nvPr/>
        </p:nvSpPr>
        <p:spPr>
          <a:xfrm>
            <a:off x="1105201" y="4108613"/>
            <a:ext cx="2256580" cy="461665"/>
          </a:xfrm>
          <a:prstGeom prst="rect">
            <a:avLst/>
          </a:prstGeom>
          <a:noFill/>
          <a:ln>
            <a:solidFill>
              <a:srgbClr val="92D050"/>
            </a:solidFill>
          </a:ln>
        </p:spPr>
        <p:txBody>
          <a:bodyPr wrap="none" rtlCol="0">
            <a:spAutoFit/>
          </a:bodyPr>
          <a:lstStyle/>
          <a:p>
            <a:r>
              <a:rPr lang="cs-CZ" sz="2400" b="1" dirty="0" err="1"/>
              <a:t>Inner</a:t>
            </a:r>
            <a:r>
              <a:rPr lang="cs-CZ" sz="2400" b="1" dirty="0"/>
              <a:t> </a:t>
            </a:r>
            <a:r>
              <a:rPr lang="cs-CZ" sz="2400" b="1" dirty="0" err="1"/>
              <a:t>Piedmont</a:t>
            </a:r>
            <a:endParaRPr lang="cs-CZ" sz="2400" b="1" dirty="0"/>
          </a:p>
        </p:txBody>
      </p:sp>
      <p:sp>
        <p:nvSpPr>
          <p:cNvPr id="7" name="TextovéPole 6">
            <a:extLst>
              <a:ext uri="{FF2B5EF4-FFF2-40B4-BE49-F238E27FC236}">
                <a16:creationId xmlns:a16="http://schemas.microsoft.com/office/drawing/2014/main" id="{C8FFACF9-A72A-6038-6C1E-4335410E70E9}"/>
              </a:ext>
            </a:extLst>
          </p:cNvPr>
          <p:cNvSpPr txBox="1"/>
          <p:nvPr/>
        </p:nvSpPr>
        <p:spPr>
          <a:xfrm>
            <a:off x="1129660" y="4567055"/>
            <a:ext cx="4572000" cy="400110"/>
          </a:xfrm>
          <a:prstGeom prst="rect">
            <a:avLst/>
          </a:prstGeom>
          <a:noFill/>
        </p:spPr>
        <p:txBody>
          <a:bodyPr wrap="square">
            <a:spAutoFit/>
          </a:bodyPr>
          <a:lstStyle/>
          <a:p>
            <a:r>
              <a:rPr lang="cs-CZ" sz="2000" b="1" dirty="0" err="1"/>
              <a:t>central</a:t>
            </a:r>
            <a:r>
              <a:rPr lang="cs-CZ" sz="2000" b="1" dirty="0"/>
              <a:t> </a:t>
            </a:r>
            <a:r>
              <a:rPr lang="cs-CZ" sz="2000" b="1" dirty="0" err="1"/>
              <a:t>Piedmont</a:t>
            </a:r>
            <a:r>
              <a:rPr lang="cs-CZ" sz="2000" b="1" dirty="0"/>
              <a:t> </a:t>
            </a:r>
            <a:r>
              <a:rPr lang="cs-CZ" sz="2000" b="1" dirty="0" err="1"/>
              <a:t>suture</a:t>
            </a:r>
            <a:endParaRPr lang="cs-CZ" sz="2000" b="1" dirty="0"/>
          </a:p>
        </p:txBody>
      </p:sp>
      <p:sp>
        <p:nvSpPr>
          <p:cNvPr id="8" name="TextovéPole 7">
            <a:extLst>
              <a:ext uri="{FF2B5EF4-FFF2-40B4-BE49-F238E27FC236}">
                <a16:creationId xmlns:a16="http://schemas.microsoft.com/office/drawing/2014/main" id="{CAD923B0-B60B-C94A-B6DD-4A20586D57D3}"/>
              </a:ext>
            </a:extLst>
          </p:cNvPr>
          <p:cNvSpPr txBox="1"/>
          <p:nvPr/>
        </p:nvSpPr>
        <p:spPr>
          <a:xfrm>
            <a:off x="1105201" y="4869616"/>
            <a:ext cx="1426224" cy="461665"/>
          </a:xfrm>
          <a:prstGeom prst="rect">
            <a:avLst/>
          </a:prstGeom>
          <a:noFill/>
        </p:spPr>
        <p:txBody>
          <a:bodyPr wrap="none" rtlCol="0">
            <a:spAutoFit/>
          </a:bodyPr>
          <a:lstStyle/>
          <a:p>
            <a:r>
              <a:rPr lang="cs-CZ" sz="2400" b="1" dirty="0" err="1"/>
              <a:t>Carolinia</a:t>
            </a:r>
            <a:endParaRPr lang="cs-CZ" sz="2400" b="1" dirty="0"/>
          </a:p>
        </p:txBody>
      </p:sp>
      <p:sp>
        <p:nvSpPr>
          <p:cNvPr id="9" name="TextovéPole 8">
            <a:extLst>
              <a:ext uri="{FF2B5EF4-FFF2-40B4-BE49-F238E27FC236}">
                <a16:creationId xmlns:a16="http://schemas.microsoft.com/office/drawing/2014/main" id="{C2006311-0550-08F1-2E59-D6993F22982C}"/>
              </a:ext>
            </a:extLst>
          </p:cNvPr>
          <p:cNvSpPr txBox="1"/>
          <p:nvPr/>
        </p:nvSpPr>
        <p:spPr>
          <a:xfrm>
            <a:off x="1129660" y="5643204"/>
            <a:ext cx="6784871" cy="461665"/>
          </a:xfrm>
          <a:prstGeom prst="rect">
            <a:avLst/>
          </a:prstGeom>
          <a:noFill/>
        </p:spPr>
        <p:txBody>
          <a:bodyPr wrap="none" rtlCol="0">
            <a:spAutoFit/>
          </a:bodyPr>
          <a:lstStyle/>
          <a:p>
            <a:r>
              <a:rPr lang="cs-CZ" sz="2400" b="1" dirty="0" err="1"/>
              <a:t>African</a:t>
            </a:r>
            <a:r>
              <a:rPr lang="cs-CZ" sz="2400" b="1" dirty="0"/>
              <a:t> part </a:t>
            </a:r>
            <a:r>
              <a:rPr lang="cs-CZ" sz="2400" b="1" dirty="0" err="1"/>
              <a:t>of</a:t>
            </a:r>
            <a:r>
              <a:rPr lang="cs-CZ" sz="2400" b="1" dirty="0"/>
              <a:t> </a:t>
            </a:r>
            <a:r>
              <a:rPr lang="cs-CZ" sz="2400" b="1" dirty="0" err="1"/>
              <a:t>Gondwana</a:t>
            </a:r>
            <a:r>
              <a:rPr lang="cs-CZ" sz="2400" b="1" dirty="0"/>
              <a:t> - </a:t>
            </a:r>
            <a:r>
              <a:rPr lang="cs-CZ" sz="2400" b="1" dirty="0" err="1"/>
              <a:t>Atlantic</a:t>
            </a:r>
            <a:r>
              <a:rPr lang="cs-CZ" sz="2400" b="1" dirty="0"/>
              <a:t> </a:t>
            </a:r>
            <a:r>
              <a:rPr lang="cs-CZ" sz="2400" b="1" dirty="0" err="1"/>
              <a:t>coastal</a:t>
            </a:r>
            <a:r>
              <a:rPr lang="cs-CZ" sz="2400" b="1" dirty="0"/>
              <a:t> </a:t>
            </a:r>
            <a:r>
              <a:rPr lang="cs-CZ" sz="2400" b="1" dirty="0" err="1"/>
              <a:t>plain</a:t>
            </a:r>
            <a:r>
              <a:rPr lang="cs-CZ" sz="2400" b="1" dirty="0"/>
              <a:t> </a:t>
            </a:r>
          </a:p>
        </p:txBody>
      </p:sp>
      <p:sp>
        <p:nvSpPr>
          <p:cNvPr id="10" name="TextovéPole 9">
            <a:extLst>
              <a:ext uri="{FF2B5EF4-FFF2-40B4-BE49-F238E27FC236}">
                <a16:creationId xmlns:a16="http://schemas.microsoft.com/office/drawing/2014/main" id="{32693ADB-DDA2-4D05-CC52-D098CACEF51F}"/>
              </a:ext>
            </a:extLst>
          </p:cNvPr>
          <p:cNvSpPr txBox="1"/>
          <p:nvPr/>
        </p:nvSpPr>
        <p:spPr>
          <a:xfrm rot="5400000">
            <a:off x="5516886" y="3206377"/>
            <a:ext cx="2198140" cy="523220"/>
          </a:xfrm>
          <a:prstGeom prst="rect">
            <a:avLst/>
          </a:prstGeom>
          <a:solidFill>
            <a:schemeClr val="accent1">
              <a:lumMod val="20000"/>
              <a:lumOff val="80000"/>
            </a:schemeClr>
          </a:solidFill>
          <a:ln>
            <a:solidFill>
              <a:srgbClr val="92D050"/>
            </a:solidFill>
          </a:ln>
        </p:spPr>
        <p:txBody>
          <a:bodyPr wrap="square" rtlCol="0">
            <a:spAutoFit/>
          </a:bodyPr>
          <a:lstStyle/>
          <a:p>
            <a:r>
              <a:rPr lang="cs-CZ" sz="2800" dirty="0" err="1"/>
              <a:t>Perilaurentia</a:t>
            </a:r>
            <a:endParaRPr lang="cs-CZ" sz="2800" dirty="0"/>
          </a:p>
        </p:txBody>
      </p:sp>
      <p:sp>
        <p:nvSpPr>
          <p:cNvPr id="11" name="TextovéPole 10">
            <a:extLst>
              <a:ext uri="{FF2B5EF4-FFF2-40B4-BE49-F238E27FC236}">
                <a16:creationId xmlns:a16="http://schemas.microsoft.com/office/drawing/2014/main" id="{C9923DD5-ADD8-6217-CC48-E2F10DA3C34B}"/>
              </a:ext>
            </a:extLst>
          </p:cNvPr>
          <p:cNvSpPr txBox="1"/>
          <p:nvPr/>
        </p:nvSpPr>
        <p:spPr>
          <a:xfrm>
            <a:off x="5836255" y="4962220"/>
            <a:ext cx="2082621" cy="461665"/>
          </a:xfrm>
          <a:prstGeom prst="rect">
            <a:avLst/>
          </a:prstGeom>
          <a:solidFill>
            <a:srgbClr val="FFC000"/>
          </a:solidFill>
        </p:spPr>
        <p:txBody>
          <a:bodyPr wrap="none" rtlCol="0">
            <a:spAutoFit/>
          </a:bodyPr>
          <a:lstStyle/>
          <a:p>
            <a:r>
              <a:rPr lang="cs-CZ" sz="2400" b="1" dirty="0" err="1"/>
              <a:t>Perigondwana</a:t>
            </a:r>
            <a:endParaRPr lang="cs-CZ" sz="2400" b="1" dirty="0"/>
          </a:p>
        </p:txBody>
      </p:sp>
      <p:sp>
        <p:nvSpPr>
          <p:cNvPr id="6" name="TextovéPole 5">
            <a:extLst>
              <a:ext uri="{FF2B5EF4-FFF2-40B4-BE49-F238E27FC236}">
                <a16:creationId xmlns:a16="http://schemas.microsoft.com/office/drawing/2014/main" id="{E12AFD50-ECCC-B582-DC11-F6AF51969248}"/>
              </a:ext>
            </a:extLst>
          </p:cNvPr>
          <p:cNvSpPr txBox="1"/>
          <p:nvPr/>
        </p:nvSpPr>
        <p:spPr>
          <a:xfrm>
            <a:off x="1176574" y="5279088"/>
            <a:ext cx="2053960" cy="400110"/>
          </a:xfrm>
          <a:prstGeom prst="rect">
            <a:avLst/>
          </a:prstGeom>
          <a:noFill/>
        </p:spPr>
        <p:txBody>
          <a:bodyPr wrap="none" rtlCol="0">
            <a:spAutoFit/>
          </a:bodyPr>
          <a:lstStyle/>
          <a:p>
            <a:r>
              <a:rPr lang="cs-CZ" sz="2000" b="1" dirty="0" err="1"/>
              <a:t>Suwannee</a:t>
            </a:r>
            <a:r>
              <a:rPr lang="cs-CZ" sz="2000" b="1" dirty="0"/>
              <a:t> </a:t>
            </a:r>
            <a:r>
              <a:rPr lang="cs-CZ" sz="2000" b="1" dirty="0" err="1"/>
              <a:t>suture</a:t>
            </a:r>
            <a:endParaRPr lang="cs-CZ" sz="2000" b="1" dirty="0"/>
          </a:p>
        </p:txBody>
      </p:sp>
      <p:sp>
        <p:nvSpPr>
          <p:cNvPr id="13" name="TextovéPole 12">
            <a:extLst>
              <a:ext uri="{FF2B5EF4-FFF2-40B4-BE49-F238E27FC236}">
                <a16:creationId xmlns:a16="http://schemas.microsoft.com/office/drawing/2014/main" id="{D961AE0F-FEE5-073F-3497-C53D5403367D}"/>
              </a:ext>
            </a:extLst>
          </p:cNvPr>
          <p:cNvSpPr txBox="1"/>
          <p:nvPr/>
        </p:nvSpPr>
        <p:spPr>
          <a:xfrm>
            <a:off x="179512" y="1049950"/>
            <a:ext cx="8856984" cy="1015663"/>
          </a:xfrm>
          <a:prstGeom prst="rect">
            <a:avLst/>
          </a:prstGeom>
          <a:solidFill>
            <a:schemeClr val="accent5">
              <a:lumMod val="20000"/>
              <a:lumOff val="80000"/>
            </a:schemeClr>
          </a:solidFill>
        </p:spPr>
        <p:txBody>
          <a:bodyPr wrap="square">
            <a:spAutoFit/>
          </a:bodyPr>
          <a:lstStyle/>
          <a:p>
            <a:r>
              <a:rPr lang="en-US" sz="2000" dirty="0"/>
              <a:t>The major provinces include the Blue Ridge, Inner Piedmont, and Carolina terranes, though there are important internal boundaries within each terrane. The </a:t>
            </a:r>
            <a:r>
              <a:rPr lang="en-US" sz="2000" b="1" dirty="0"/>
              <a:t>present configuration</a:t>
            </a:r>
            <a:r>
              <a:rPr lang="en-US" sz="2000" dirty="0"/>
              <a:t> of the terranes is </a:t>
            </a:r>
            <a:r>
              <a:rPr lang="en-US" sz="2000" b="1" dirty="0"/>
              <a:t>largely a product of the </a:t>
            </a:r>
            <a:r>
              <a:rPr lang="en-US" sz="2000" b="1" dirty="0" err="1"/>
              <a:t>Alleghanian</a:t>
            </a:r>
            <a:r>
              <a:rPr lang="en-US" sz="2000" b="1" dirty="0"/>
              <a:t> collision</a:t>
            </a:r>
            <a:r>
              <a:rPr lang="en-US" sz="2000" dirty="0"/>
              <a:t>,</a:t>
            </a:r>
            <a:endParaRPr lang="cs-CZ" sz="2000" dirty="0"/>
          </a:p>
        </p:txBody>
      </p:sp>
      <p:sp>
        <p:nvSpPr>
          <p:cNvPr id="14" name="Obdélník 13">
            <a:extLst>
              <a:ext uri="{FF2B5EF4-FFF2-40B4-BE49-F238E27FC236}">
                <a16:creationId xmlns:a16="http://schemas.microsoft.com/office/drawing/2014/main" id="{3BC1B408-83D0-F97E-CD0F-902553CA478E}"/>
              </a:ext>
            </a:extLst>
          </p:cNvPr>
          <p:cNvSpPr/>
          <p:nvPr/>
        </p:nvSpPr>
        <p:spPr>
          <a:xfrm>
            <a:off x="778578" y="4106337"/>
            <a:ext cx="144016" cy="12241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TextovéPole 14">
            <a:extLst>
              <a:ext uri="{FF2B5EF4-FFF2-40B4-BE49-F238E27FC236}">
                <a16:creationId xmlns:a16="http://schemas.microsoft.com/office/drawing/2014/main" id="{3EAC6D01-7EAC-D91A-9747-2979F1481EA3}"/>
              </a:ext>
            </a:extLst>
          </p:cNvPr>
          <p:cNvSpPr txBox="1"/>
          <p:nvPr/>
        </p:nvSpPr>
        <p:spPr>
          <a:xfrm rot="16200000">
            <a:off x="-268275" y="4475617"/>
            <a:ext cx="1449436" cy="461665"/>
          </a:xfrm>
          <a:prstGeom prst="rect">
            <a:avLst/>
          </a:prstGeom>
          <a:noFill/>
        </p:spPr>
        <p:txBody>
          <a:bodyPr wrap="none" rtlCol="0">
            <a:spAutoFit/>
          </a:bodyPr>
          <a:lstStyle/>
          <a:p>
            <a:r>
              <a:rPr lang="cs-CZ" sz="2400" b="1" dirty="0" err="1"/>
              <a:t>Piedmont</a:t>
            </a:r>
            <a:endParaRPr lang="cs-CZ" sz="2400" b="1" dirty="0"/>
          </a:p>
        </p:txBody>
      </p:sp>
      <p:sp>
        <p:nvSpPr>
          <p:cNvPr id="16" name="TextovéPole 15">
            <a:extLst>
              <a:ext uri="{FF2B5EF4-FFF2-40B4-BE49-F238E27FC236}">
                <a16:creationId xmlns:a16="http://schemas.microsoft.com/office/drawing/2014/main" id="{A00C1456-4E2F-A440-A45C-601E5566E04E}"/>
              </a:ext>
            </a:extLst>
          </p:cNvPr>
          <p:cNvSpPr txBox="1"/>
          <p:nvPr/>
        </p:nvSpPr>
        <p:spPr>
          <a:xfrm>
            <a:off x="1025313" y="3689268"/>
            <a:ext cx="1569853" cy="400110"/>
          </a:xfrm>
          <a:prstGeom prst="rect">
            <a:avLst/>
          </a:prstGeom>
          <a:noFill/>
        </p:spPr>
        <p:txBody>
          <a:bodyPr wrap="none" rtlCol="0">
            <a:spAutoFit/>
          </a:bodyPr>
          <a:lstStyle/>
          <a:p>
            <a:r>
              <a:rPr lang="cs-CZ" sz="2000" b="1" dirty="0"/>
              <a:t> </a:t>
            </a:r>
            <a:r>
              <a:rPr lang="cs-CZ" sz="2000" b="1" dirty="0" err="1"/>
              <a:t>Brevard</a:t>
            </a:r>
            <a:r>
              <a:rPr lang="cs-CZ" dirty="0"/>
              <a:t> </a:t>
            </a:r>
            <a:r>
              <a:rPr lang="cs-CZ" dirty="0" err="1"/>
              <a:t>faukt</a:t>
            </a:r>
            <a:endParaRPr lang="cs-CZ" dirty="0"/>
          </a:p>
        </p:txBody>
      </p:sp>
    </p:spTree>
    <p:extLst>
      <p:ext uri="{BB962C8B-B14F-4D97-AF65-F5344CB8AC3E}">
        <p14:creationId xmlns:p14="http://schemas.microsoft.com/office/powerpoint/2010/main" val="3725448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CEB1403-CC52-3A7F-298B-C87915B0F2C0}"/>
              </a:ext>
            </a:extLst>
          </p:cNvPr>
          <p:cNvPicPr>
            <a:picLocks noChangeAspect="1"/>
          </p:cNvPicPr>
          <p:nvPr/>
        </p:nvPicPr>
        <p:blipFill>
          <a:blip r:embed="rId2"/>
          <a:stretch>
            <a:fillRect/>
          </a:stretch>
        </p:blipFill>
        <p:spPr>
          <a:xfrm>
            <a:off x="215516" y="1861668"/>
            <a:ext cx="8460940" cy="4256909"/>
          </a:xfrm>
          <a:prstGeom prst="rect">
            <a:avLst/>
          </a:prstGeom>
        </p:spPr>
      </p:pic>
      <p:sp>
        <p:nvSpPr>
          <p:cNvPr id="4" name="TextovéPole 3">
            <a:extLst>
              <a:ext uri="{FF2B5EF4-FFF2-40B4-BE49-F238E27FC236}">
                <a16:creationId xmlns:a16="http://schemas.microsoft.com/office/drawing/2014/main" id="{226FBA46-CCD2-CD7F-8754-3FD5086328CC}"/>
              </a:ext>
            </a:extLst>
          </p:cNvPr>
          <p:cNvSpPr txBox="1"/>
          <p:nvPr/>
        </p:nvSpPr>
        <p:spPr>
          <a:xfrm>
            <a:off x="-1" y="6119336"/>
            <a:ext cx="9036495" cy="738664"/>
          </a:xfrm>
          <a:prstGeom prst="rect">
            <a:avLst/>
          </a:prstGeom>
          <a:noFill/>
        </p:spPr>
        <p:txBody>
          <a:bodyPr wrap="square">
            <a:spAutoFit/>
          </a:bodyPr>
          <a:lstStyle/>
          <a:p>
            <a:r>
              <a:rPr lang="cs-CZ" dirty="0" err="1"/>
              <a:t>Figure</a:t>
            </a:r>
            <a:r>
              <a:rPr lang="cs-CZ" dirty="0"/>
              <a:t> 1. </a:t>
            </a:r>
            <a:r>
              <a:rPr lang="cs-CZ" dirty="0" err="1"/>
              <a:t>First-order</a:t>
            </a:r>
            <a:r>
              <a:rPr lang="cs-CZ" dirty="0"/>
              <a:t> </a:t>
            </a:r>
            <a:r>
              <a:rPr lang="cs-CZ" dirty="0" err="1"/>
              <a:t>architecture</a:t>
            </a:r>
            <a:r>
              <a:rPr lang="cs-CZ" dirty="0"/>
              <a:t> </a:t>
            </a:r>
            <a:r>
              <a:rPr lang="cs-CZ" dirty="0" err="1"/>
              <a:t>of</a:t>
            </a:r>
            <a:r>
              <a:rPr lang="cs-CZ" dirty="0"/>
              <a:t> </a:t>
            </a:r>
            <a:r>
              <a:rPr lang="cs-CZ" dirty="0" err="1"/>
              <a:t>the</a:t>
            </a:r>
            <a:r>
              <a:rPr lang="cs-CZ" dirty="0"/>
              <a:t> </a:t>
            </a:r>
            <a:r>
              <a:rPr lang="cs-CZ" dirty="0" err="1"/>
              <a:t>Appalachian</a:t>
            </a:r>
            <a:r>
              <a:rPr lang="cs-CZ" dirty="0"/>
              <a:t> </a:t>
            </a:r>
            <a:r>
              <a:rPr lang="cs-CZ" dirty="0" err="1"/>
              <a:t>orogen</a:t>
            </a:r>
            <a:r>
              <a:rPr lang="cs-CZ" dirty="0"/>
              <a:t> </a:t>
            </a:r>
            <a:r>
              <a:rPr lang="cs-CZ" dirty="0" err="1"/>
              <a:t>depicting</a:t>
            </a:r>
            <a:r>
              <a:rPr lang="cs-CZ" dirty="0"/>
              <a:t> </a:t>
            </a:r>
            <a:r>
              <a:rPr lang="cs-CZ" dirty="0" err="1"/>
              <a:t>distribution</a:t>
            </a:r>
            <a:r>
              <a:rPr lang="cs-CZ" dirty="0"/>
              <a:t> </a:t>
            </a:r>
            <a:r>
              <a:rPr lang="cs-CZ" dirty="0" err="1"/>
              <a:t>of</a:t>
            </a:r>
            <a:r>
              <a:rPr lang="cs-CZ" dirty="0"/>
              <a:t> </a:t>
            </a:r>
            <a:r>
              <a:rPr lang="cs-CZ" dirty="0" err="1"/>
              <a:t>the</a:t>
            </a:r>
            <a:r>
              <a:rPr lang="cs-CZ" dirty="0"/>
              <a:t> major, </a:t>
            </a:r>
            <a:r>
              <a:rPr lang="cs-CZ" dirty="0" err="1"/>
              <a:t>mainly</a:t>
            </a:r>
            <a:r>
              <a:rPr lang="cs-CZ" dirty="0"/>
              <a:t> </a:t>
            </a:r>
            <a:r>
              <a:rPr lang="cs-CZ" dirty="0" err="1"/>
              <a:t>preSilurian</a:t>
            </a:r>
            <a:r>
              <a:rPr lang="cs-CZ" dirty="0"/>
              <a:t>, </a:t>
            </a:r>
            <a:r>
              <a:rPr lang="cs-CZ" dirty="0" err="1"/>
              <a:t>lithotectonic</a:t>
            </a:r>
            <a:r>
              <a:rPr lang="cs-CZ" dirty="0"/>
              <a:t> </a:t>
            </a:r>
            <a:r>
              <a:rPr lang="cs-CZ" dirty="0" err="1"/>
              <a:t>divisions</a:t>
            </a:r>
            <a:r>
              <a:rPr lang="cs-CZ" dirty="0"/>
              <a:t>. BVBL = </a:t>
            </a:r>
            <a:r>
              <a:rPr lang="cs-CZ" dirty="0" err="1"/>
              <a:t>Baie</a:t>
            </a:r>
            <a:r>
              <a:rPr lang="cs-CZ" dirty="0"/>
              <a:t> </a:t>
            </a:r>
            <a:r>
              <a:rPr lang="cs-CZ" dirty="0" err="1"/>
              <a:t>VerteBrompton</a:t>
            </a:r>
            <a:r>
              <a:rPr lang="cs-CZ" dirty="0"/>
              <a:t> line; CPSZ = </a:t>
            </a:r>
            <a:r>
              <a:rPr lang="cs-CZ" dirty="0" err="1"/>
              <a:t>central</a:t>
            </a:r>
            <a:r>
              <a:rPr lang="cs-CZ" dirty="0"/>
              <a:t> </a:t>
            </a:r>
            <a:r>
              <a:rPr lang="cs-CZ" dirty="0" err="1"/>
              <a:t>Piedmont</a:t>
            </a:r>
            <a:r>
              <a:rPr lang="cs-CZ" dirty="0"/>
              <a:t> </a:t>
            </a:r>
            <a:r>
              <a:rPr lang="cs-CZ" dirty="0" err="1"/>
              <a:t>shear</a:t>
            </a:r>
            <a:r>
              <a:rPr lang="cs-CZ" dirty="0"/>
              <a:t> </a:t>
            </a:r>
            <a:r>
              <a:rPr lang="cs-CZ" dirty="0" err="1"/>
              <a:t>zone</a:t>
            </a:r>
            <a:r>
              <a:rPr lang="cs-CZ" dirty="0"/>
              <a:t>; HLPGF = </a:t>
            </a:r>
            <a:r>
              <a:rPr lang="cs-CZ" dirty="0" err="1"/>
              <a:t>Hollins</a:t>
            </a:r>
            <a:r>
              <a:rPr lang="cs-CZ" dirty="0"/>
              <a:t> line-</a:t>
            </a:r>
            <a:r>
              <a:rPr lang="cs-CZ" dirty="0" err="1"/>
              <a:t>Pleasant</a:t>
            </a:r>
            <a:r>
              <a:rPr lang="cs-CZ" dirty="0"/>
              <a:t> </a:t>
            </a:r>
            <a:r>
              <a:rPr lang="cs-CZ" dirty="0" err="1"/>
              <a:t>Grove</a:t>
            </a:r>
            <a:r>
              <a:rPr lang="cs-CZ" dirty="0"/>
              <a:t> </a:t>
            </a:r>
            <a:r>
              <a:rPr lang="cs-CZ" dirty="0" err="1"/>
              <a:t>fault</a:t>
            </a:r>
            <a:r>
              <a:rPr lang="cs-CZ" dirty="0"/>
              <a:t> </a:t>
            </a:r>
            <a:r>
              <a:rPr lang="cs-CZ" dirty="0" err="1"/>
              <a:t>system</a:t>
            </a:r>
            <a:r>
              <a:rPr lang="cs-CZ" dirty="0"/>
              <a:t>; RIL = </a:t>
            </a:r>
            <a:r>
              <a:rPr lang="cs-CZ" dirty="0" err="1"/>
              <a:t>Red</a:t>
            </a:r>
            <a:r>
              <a:rPr lang="cs-CZ" dirty="0"/>
              <a:t> Indian line. </a:t>
            </a:r>
          </a:p>
        </p:txBody>
      </p:sp>
      <p:sp>
        <p:nvSpPr>
          <p:cNvPr id="5" name="TextovéPole 4">
            <a:extLst>
              <a:ext uri="{FF2B5EF4-FFF2-40B4-BE49-F238E27FC236}">
                <a16:creationId xmlns:a16="http://schemas.microsoft.com/office/drawing/2014/main" id="{C7F67BD1-C99D-E3A7-916D-9D182ECD71FC}"/>
              </a:ext>
            </a:extLst>
          </p:cNvPr>
          <p:cNvSpPr txBox="1"/>
          <p:nvPr/>
        </p:nvSpPr>
        <p:spPr>
          <a:xfrm>
            <a:off x="107504" y="0"/>
            <a:ext cx="8928991" cy="1938992"/>
          </a:xfrm>
          <a:prstGeom prst="rect">
            <a:avLst/>
          </a:prstGeom>
          <a:noFill/>
        </p:spPr>
        <p:txBody>
          <a:bodyPr wrap="square">
            <a:spAutoFit/>
          </a:bodyPr>
          <a:lstStyle/>
          <a:p>
            <a:r>
              <a:rPr lang="en-US" sz="2000" dirty="0"/>
              <a:t>The major provinces include the </a:t>
            </a:r>
            <a:r>
              <a:rPr lang="en-US" sz="2000" b="1" dirty="0"/>
              <a:t>Blue Ridge</a:t>
            </a:r>
            <a:r>
              <a:rPr lang="cs-CZ" sz="2000" b="1" dirty="0"/>
              <a:t> </a:t>
            </a:r>
            <a:r>
              <a:rPr lang="cs-CZ" sz="2000" dirty="0"/>
              <a:t>(</a:t>
            </a:r>
            <a:r>
              <a:rPr lang="cs-CZ" sz="2000" dirty="0" err="1"/>
              <a:t>Laurentia</a:t>
            </a:r>
            <a:r>
              <a:rPr lang="cs-CZ" sz="2000" dirty="0"/>
              <a:t> </a:t>
            </a:r>
            <a:r>
              <a:rPr lang="cs-CZ" sz="2000" dirty="0" err="1"/>
              <a:t>margin</a:t>
            </a:r>
            <a:r>
              <a:rPr lang="cs-CZ" sz="2000" dirty="0"/>
              <a:t>)</a:t>
            </a:r>
            <a:r>
              <a:rPr lang="en-US" sz="2000" dirty="0"/>
              <a:t>, </a:t>
            </a:r>
            <a:r>
              <a:rPr lang="en-US" sz="2000" b="1" dirty="0"/>
              <a:t>Inner Piedmont</a:t>
            </a:r>
            <a:r>
              <a:rPr lang="en-US" sz="2000" dirty="0"/>
              <a:t>, and </a:t>
            </a:r>
            <a:r>
              <a:rPr lang="en-US" sz="2000" b="1" dirty="0"/>
              <a:t>Carolin</a:t>
            </a:r>
            <a:r>
              <a:rPr lang="cs-CZ" sz="2000" dirty="0"/>
              <a:t>i</a:t>
            </a:r>
            <a:r>
              <a:rPr lang="en-US" sz="2000" dirty="0"/>
              <a:t>a terranes, </a:t>
            </a:r>
            <a:r>
              <a:rPr lang="cs-CZ" sz="2000" dirty="0" err="1"/>
              <a:t>Inner</a:t>
            </a:r>
            <a:r>
              <a:rPr lang="cs-CZ" sz="2000" dirty="0"/>
              <a:t> </a:t>
            </a:r>
            <a:r>
              <a:rPr lang="cs-CZ" sz="2000" dirty="0" err="1"/>
              <a:t>Piedmont</a:t>
            </a:r>
            <a:r>
              <a:rPr lang="cs-CZ" sz="2000" dirty="0"/>
              <a:t> </a:t>
            </a:r>
            <a:r>
              <a:rPr lang="cs-CZ" sz="2000" dirty="0" err="1"/>
              <a:t>was</a:t>
            </a:r>
            <a:r>
              <a:rPr lang="cs-CZ" sz="2000" dirty="0"/>
              <a:t> </a:t>
            </a:r>
            <a:r>
              <a:rPr lang="cs-CZ" sz="2000" dirty="0" err="1"/>
              <a:t>acreted</a:t>
            </a:r>
            <a:r>
              <a:rPr lang="cs-CZ" sz="2000" dirty="0"/>
              <a:t> to </a:t>
            </a:r>
            <a:r>
              <a:rPr lang="cs-CZ" sz="2000" dirty="0" err="1"/>
              <a:t>Laurentia</a:t>
            </a:r>
            <a:r>
              <a:rPr lang="cs-CZ" sz="2000" dirty="0"/>
              <a:t> </a:t>
            </a:r>
            <a:r>
              <a:rPr lang="cs-CZ" sz="2000" dirty="0" err="1"/>
              <a:t>during</a:t>
            </a:r>
            <a:r>
              <a:rPr lang="cs-CZ" sz="2000" dirty="0"/>
              <a:t> </a:t>
            </a:r>
            <a:r>
              <a:rPr lang="cs-CZ" sz="2000" b="1" dirty="0" err="1"/>
              <a:t>Taconic</a:t>
            </a:r>
            <a:r>
              <a:rPr lang="cs-CZ" sz="2000" dirty="0"/>
              <a:t> </a:t>
            </a:r>
            <a:r>
              <a:rPr lang="cs-CZ" sz="2000" dirty="0" err="1"/>
              <a:t>orogeny</a:t>
            </a:r>
            <a:r>
              <a:rPr lang="cs-CZ" sz="2000" dirty="0"/>
              <a:t> in </a:t>
            </a:r>
            <a:r>
              <a:rPr lang="cs-CZ" sz="2000" dirty="0" err="1"/>
              <a:t>Ordovician</a:t>
            </a:r>
            <a:r>
              <a:rPr lang="cs-CZ" sz="2000" dirty="0"/>
              <a:t>, </a:t>
            </a:r>
            <a:r>
              <a:rPr lang="cs-CZ" sz="2000" dirty="0" err="1"/>
              <a:t>Carolinia</a:t>
            </a:r>
            <a:r>
              <a:rPr lang="cs-CZ" sz="2000" dirty="0"/>
              <a:t> to </a:t>
            </a:r>
            <a:r>
              <a:rPr lang="cs-CZ" sz="2000" dirty="0" err="1"/>
              <a:t>the</a:t>
            </a:r>
            <a:r>
              <a:rPr lang="cs-CZ" sz="2000" dirty="0"/>
              <a:t> </a:t>
            </a:r>
            <a:r>
              <a:rPr lang="cs-CZ" sz="2000" dirty="0" err="1"/>
              <a:t>Laurentian</a:t>
            </a:r>
            <a:r>
              <a:rPr lang="cs-CZ" sz="2000" dirty="0"/>
              <a:t> </a:t>
            </a:r>
            <a:r>
              <a:rPr lang="cs-CZ" sz="2000" dirty="0" err="1"/>
              <a:t>margin</a:t>
            </a:r>
            <a:r>
              <a:rPr lang="cs-CZ" sz="2000" dirty="0"/>
              <a:t> </a:t>
            </a:r>
            <a:r>
              <a:rPr lang="cs-CZ" sz="2000" dirty="0" err="1"/>
              <a:t>probably</a:t>
            </a:r>
            <a:r>
              <a:rPr lang="cs-CZ" sz="2000" dirty="0"/>
              <a:t> </a:t>
            </a:r>
            <a:r>
              <a:rPr lang="cs-CZ" sz="2000" dirty="0" err="1"/>
              <a:t>during</a:t>
            </a:r>
            <a:r>
              <a:rPr lang="cs-CZ" sz="2000" dirty="0"/>
              <a:t> </a:t>
            </a:r>
            <a:r>
              <a:rPr lang="cs-CZ" sz="2000" dirty="0" err="1"/>
              <a:t>the</a:t>
            </a:r>
            <a:r>
              <a:rPr lang="cs-CZ" sz="2000" dirty="0"/>
              <a:t> </a:t>
            </a:r>
            <a:r>
              <a:rPr lang="cs-CZ" sz="2000" b="1" dirty="0" err="1"/>
              <a:t>Salinic</a:t>
            </a:r>
            <a:r>
              <a:rPr lang="cs-CZ" sz="2000" dirty="0"/>
              <a:t> </a:t>
            </a:r>
            <a:r>
              <a:rPr lang="cs-CZ" sz="2000" dirty="0" err="1"/>
              <a:t>orogeny</a:t>
            </a:r>
            <a:r>
              <a:rPr lang="cs-CZ" sz="2000" dirty="0"/>
              <a:t> in </a:t>
            </a:r>
            <a:r>
              <a:rPr lang="cs-CZ" sz="2000" dirty="0" err="1"/>
              <a:t>Silurian</a:t>
            </a:r>
            <a:r>
              <a:rPr lang="cs-CZ" sz="2000" dirty="0"/>
              <a:t>. </a:t>
            </a:r>
            <a:r>
              <a:rPr lang="cs-CZ" sz="2000" dirty="0" err="1"/>
              <a:t>Collision</a:t>
            </a:r>
            <a:r>
              <a:rPr lang="cs-CZ" sz="2000" dirty="0"/>
              <a:t> </a:t>
            </a:r>
            <a:r>
              <a:rPr lang="cs-CZ" sz="2000" dirty="0" err="1"/>
              <a:t>with</a:t>
            </a:r>
            <a:r>
              <a:rPr lang="cs-CZ" sz="2000" dirty="0"/>
              <a:t> </a:t>
            </a:r>
            <a:r>
              <a:rPr lang="cs-CZ" sz="2000" dirty="0" err="1"/>
              <a:t>African</a:t>
            </a:r>
            <a:r>
              <a:rPr lang="cs-CZ" sz="2000" dirty="0"/>
              <a:t> </a:t>
            </a:r>
            <a:r>
              <a:rPr lang="cs-CZ" sz="2000" dirty="0" err="1"/>
              <a:t>Gondwana</a:t>
            </a:r>
            <a:r>
              <a:rPr lang="cs-CZ" sz="2000" dirty="0"/>
              <a:t> </a:t>
            </a:r>
            <a:r>
              <a:rPr lang="cs-CZ" sz="2000" dirty="0" err="1"/>
              <a:t>was</a:t>
            </a:r>
            <a:r>
              <a:rPr lang="cs-CZ" sz="2000" dirty="0"/>
              <a:t> </a:t>
            </a:r>
            <a:r>
              <a:rPr lang="cs-CZ" sz="2000" dirty="0" err="1"/>
              <a:t>during</a:t>
            </a:r>
            <a:r>
              <a:rPr lang="cs-CZ" sz="2000" dirty="0"/>
              <a:t> </a:t>
            </a:r>
            <a:r>
              <a:rPr lang="cs-CZ" sz="2000" b="1" dirty="0" err="1"/>
              <a:t>Alleghanian</a:t>
            </a:r>
            <a:r>
              <a:rPr lang="cs-CZ" sz="2000" dirty="0"/>
              <a:t> </a:t>
            </a:r>
            <a:r>
              <a:rPr lang="cs-CZ" sz="2000" dirty="0" err="1"/>
              <a:t>orogeny</a:t>
            </a:r>
            <a:r>
              <a:rPr lang="cs-CZ" sz="2000" dirty="0"/>
              <a:t>.  </a:t>
            </a:r>
            <a:r>
              <a:rPr lang="en-US" sz="2000" dirty="0"/>
              <a:t>The present configuration of the terranes is largely a product of the </a:t>
            </a:r>
            <a:r>
              <a:rPr lang="en-US" sz="2000" dirty="0" err="1"/>
              <a:t>Alleghanian</a:t>
            </a:r>
            <a:r>
              <a:rPr lang="en-US" sz="2000" dirty="0"/>
              <a:t> collision</a:t>
            </a:r>
            <a:r>
              <a:rPr lang="cs-CZ" sz="2000" dirty="0"/>
              <a:t>. </a:t>
            </a:r>
            <a:endParaRPr lang="en-US" sz="2000" dirty="0"/>
          </a:p>
        </p:txBody>
      </p:sp>
    </p:spTree>
    <p:extLst>
      <p:ext uri="{BB962C8B-B14F-4D97-AF65-F5344CB8AC3E}">
        <p14:creationId xmlns:p14="http://schemas.microsoft.com/office/powerpoint/2010/main" val="28713738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4719FA6-C54F-7AE0-DC75-924AED78CAAB}"/>
              </a:ext>
            </a:extLst>
          </p:cNvPr>
          <p:cNvPicPr>
            <a:picLocks noChangeAspect="1"/>
          </p:cNvPicPr>
          <p:nvPr/>
        </p:nvPicPr>
        <p:blipFill>
          <a:blip r:embed="rId2"/>
          <a:stretch>
            <a:fillRect/>
          </a:stretch>
        </p:blipFill>
        <p:spPr>
          <a:xfrm>
            <a:off x="49720" y="980728"/>
            <a:ext cx="9044560" cy="3981573"/>
          </a:xfrm>
          <a:prstGeom prst="rect">
            <a:avLst/>
          </a:prstGeom>
        </p:spPr>
      </p:pic>
    </p:spTree>
    <p:extLst>
      <p:ext uri="{BB962C8B-B14F-4D97-AF65-F5344CB8AC3E}">
        <p14:creationId xmlns:p14="http://schemas.microsoft.com/office/powerpoint/2010/main" val="3775774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650305"/>
            <a:ext cx="8496944" cy="6001643"/>
          </a:xfrm>
          <a:prstGeom prst="rect">
            <a:avLst/>
          </a:prstGeom>
          <a:solidFill>
            <a:schemeClr val="accent1">
              <a:lumMod val="20000"/>
              <a:lumOff val="80000"/>
            </a:schemeClr>
          </a:solidFill>
        </p:spPr>
        <p:txBody>
          <a:bodyPr wrap="square">
            <a:spAutoFit/>
          </a:bodyPr>
          <a:lstStyle/>
          <a:p>
            <a:pPr eaLnBrk="0" fontAlgn="base" hangingPunct="0">
              <a:spcBef>
                <a:spcPct val="0"/>
              </a:spcBef>
              <a:spcAft>
                <a:spcPct val="0"/>
              </a:spcAft>
            </a:pPr>
            <a:r>
              <a:rPr lang="en-US" sz="2400" dirty="0">
                <a:solidFill>
                  <a:srgbClr val="000000"/>
                </a:solidFill>
              </a:rPr>
              <a:t>Late Mesoproterozoic Grenville Orogeny </a:t>
            </a:r>
            <a:r>
              <a:rPr lang="en-US" sz="2400" b="1" dirty="0">
                <a:solidFill>
                  <a:srgbClr val="000000"/>
                </a:solidFill>
              </a:rPr>
              <a:t>records convergence, arc accretion, and continent </a:t>
            </a:r>
            <a:r>
              <a:rPr lang="en-US" sz="2400" b="1" dirty="0" err="1">
                <a:solidFill>
                  <a:srgbClr val="000000"/>
                </a:solidFill>
              </a:rPr>
              <a:t>continent</a:t>
            </a:r>
            <a:r>
              <a:rPr lang="en-US" sz="2400" b="1" dirty="0">
                <a:solidFill>
                  <a:srgbClr val="000000"/>
                </a:solidFill>
              </a:rPr>
              <a:t> collision between ca. 1350 and 1000 Ma.</a:t>
            </a:r>
            <a:r>
              <a:rPr lang="en-US" sz="2400" dirty="0">
                <a:solidFill>
                  <a:srgbClr val="000000"/>
                </a:solidFill>
              </a:rPr>
              <a:t> Within the Grenville Province of south-eastern Canada, which is the most thoroughly studied portion of this composite </a:t>
            </a:r>
            <a:r>
              <a:rPr lang="en-US" sz="2400" dirty="0" err="1">
                <a:solidFill>
                  <a:srgbClr val="000000"/>
                </a:solidFill>
              </a:rPr>
              <a:t>orogen</a:t>
            </a:r>
            <a:r>
              <a:rPr lang="en-US" sz="2400" dirty="0">
                <a:solidFill>
                  <a:srgbClr val="000000"/>
                </a:solidFill>
              </a:rPr>
              <a:t>, this period of </a:t>
            </a:r>
            <a:r>
              <a:rPr lang="en-US" sz="2400" dirty="0" err="1">
                <a:solidFill>
                  <a:srgbClr val="000000"/>
                </a:solidFill>
              </a:rPr>
              <a:t>orogenesis</a:t>
            </a:r>
            <a:r>
              <a:rPr lang="en-US" sz="2400" dirty="0">
                <a:solidFill>
                  <a:srgbClr val="000000"/>
                </a:solidFill>
              </a:rPr>
              <a:t> included (1) </a:t>
            </a:r>
            <a:r>
              <a:rPr lang="en-US" sz="2400" b="1" dirty="0">
                <a:solidFill>
                  <a:srgbClr val="000000"/>
                </a:solidFill>
              </a:rPr>
              <a:t>an early accretionary stage </a:t>
            </a:r>
            <a:r>
              <a:rPr lang="en-US" sz="2400" dirty="0">
                <a:solidFill>
                  <a:srgbClr val="000000"/>
                </a:solidFill>
              </a:rPr>
              <a:t>at 1.3–1.2 Ga, (2) an </a:t>
            </a:r>
            <a:r>
              <a:rPr lang="en-US" sz="2400" b="1" dirty="0">
                <a:solidFill>
                  <a:srgbClr val="000000"/>
                </a:solidFill>
              </a:rPr>
              <a:t>interval of widespread magmatism </a:t>
            </a:r>
            <a:r>
              <a:rPr lang="en-US" sz="2400" dirty="0">
                <a:solidFill>
                  <a:srgbClr val="000000"/>
                </a:solidFill>
              </a:rPr>
              <a:t>at 1.18–1.08 Ga, (3) and a </a:t>
            </a:r>
            <a:r>
              <a:rPr lang="en-US" sz="2400" b="1" dirty="0">
                <a:solidFill>
                  <a:srgbClr val="000000"/>
                </a:solidFill>
              </a:rPr>
              <a:t>period of continent–continent collision </a:t>
            </a:r>
            <a:r>
              <a:rPr lang="en-US" sz="2400" dirty="0">
                <a:solidFill>
                  <a:srgbClr val="000000"/>
                </a:solidFill>
              </a:rPr>
              <a:t>at 1.08–0.98 Ga that was rapidly followed by uplift and exhumation of the orogenic core.</a:t>
            </a:r>
          </a:p>
          <a:p>
            <a:pPr eaLnBrk="0" fontAlgn="base" hangingPunct="0">
              <a:spcBef>
                <a:spcPct val="0"/>
              </a:spcBef>
              <a:spcAft>
                <a:spcPct val="0"/>
              </a:spcAft>
            </a:pPr>
            <a:r>
              <a:rPr lang="en-US" sz="2400" dirty="0">
                <a:solidFill>
                  <a:srgbClr val="000000"/>
                </a:solidFill>
              </a:rPr>
              <a:t>The Grenville orogeny was a long-lived Mesoproterozoic mountain-building event </a:t>
            </a:r>
            <a:r>
              <a:rPr lang="en-US" sz="2400" b="1" dirty="0">
                <a:solidFill>
                  <a:srgbClr val="000000"/>
                </a:solidFill>
              </a:rPr>
              <a:t>associated with the assembly of the supercontinent </a:t>
            </a:r>
            <a:r>
              <a:rPr lang="en-US" sz="2400" b="1" dirty="0" err="1">
                <a:solidFill>
                  <a:srgbClr val="000000"/>
                </a:solidFill>
              </a:rPr>
              <a:t>Rodinia</a:t>
            </a:r>
            <a:r>
              <a:rPr lang="en-US" sz="2400" dirty="0">
                <a:solidFill>
                  <a:srgbClr val="000000"/>
                </a:solidFill>
              </a:rPr>
              <a:t>. Its record is a prominent orogenic belt which spans a significant portion of the North American continent, from Labrador to Mexico, as well as to Scotland. It is assumed that separate continental blocks </a:t>
            </a:r>
            <a:r>
              <a:rPr lang="en-US" sz="2400" b="1" dirty="0">
                <a:solidFill>
                  <a:srgbClr val="000000"/>
                </a:solidFill>
              </a:rPr>
              <a:t>collided with Laurentia</a:t>
            </a:r>
            <a:r>
              <a:rPr lang="cs-CZ" sz="2400" b="1" dirty="0">
                <a:solidFill>
                  <a:srgbClr val="000000"/>
                </a:solidFill>
              </a:rPr>
              <a:t> –</a:t>
            </a:r>
            <a:r>
              <a:rPr lang="en-US" sz="2400" b="1" dirty="0">
                <a:solidFill>
                  <a:srgbClr val="000000"/>
                </a:solidFill>
              </a:rPr>
              <a:t> </a:t>
            </a:r>
            <a:r>
              <a:rPr lang="cs-CZ" sz="2400" b="1" dirty="0">
                <a:solidFill>
                  <a:srgbClr val="000000"/>
                </a:solidFill>
              </a:rPr>
              <a:t>Kalahari, </a:t>
            </a:r>
            <a:r>
              <a:rPr lang="en-US" sz="2400" b="1" dirty="0" err="1">
                <a:solidFill>
                  <a:srgbClr val="000000"/>
                </a:solidFill>
              </a:rPr>
              <a:t>Baltica</a:t>
            </a:r>
            <a:r>
              <a:rPr lang="en-US" sz="2400" b="1" dirty="0">
                <a:solidFill>
                  <a:srgbClr val="000000"/>
                </a:solidFill>
              </a:rPr>
              <a:t> and Amazonia</a:t>
            </a:r>
          </a:p>
        </p:txBody>
      </p:sp>
      <p:sp>
        <p:nvSpPr>
          <p:cNvPr id="3" name="Obdélník 2"/>
          <p:cNvSpPr/>
          <p:nvPr/>
        </p:nvSpPr>
        <p:spPr>
          <a:xfrm>
            <a:off x="2771800" y="188640"/>
            <a:ext cx="2699842" cy="461665"/>
          </a:xfrm>
          <a:prstGeom prst="rect">
            <a:avLst/>
          </a:prstGeom>
        </p:spPr>
        <p:txBody>
          <a:bodyPr wrap="none">
            <a:spAutoFit/>
          </a:bodyPr>
          <a:lstStyle/>
          <a:p>
            <a:pPr eaLnBrk="0" fontAlgn="base" hangingPunct="0">
              <a:spcBef>
                <a:spcPct val="0"/>
              </a:spcBef>
              <a:spcAft>
                <a:spcPct val="0"/>
              </a:spcAft>
            </a:pPr>
            <a:r>
              <a:rPr lang="cs-CZ" sz="2400" b="1" dirty="0" err="1">
                <a:solidFill>
                  <a:srgbClr val="000000"/>
                </a:solidFill>
              </a:rPr>
              <a:t>Grenville</a:t>
            </a:r>
            <a:r>
              <a:rPr lang="cs-CZ" sz="2400" b="1" dirty="0">
                <a:solidFill>
                  <a:srgbClr val="000000"/>
                </a:solidFill>
              </a:rPr>
              <a:t> </a:t>
            </a:r>
            <a:r>
              <a:rPr lang="cs-CZ" sz="2400" b="1" dirty="0" err="1">
                <a:solidFill>
                  <a:srgbClr val="000000"/>
                </a:solidFill>
              </a:rPr>
              <a:t>Orogeny</a:t>
            </a:r>
            <a:r>
              <a:rPr lang="cs-CZ" sz="2400" b="1" dirty="0">
                <a:solidFill>
                  <a:srgbClr val="000000"/>
                </a:solidFill>
              </a:rPr>
              <a:t> </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73553" y="5473303"/>
            <a:ext cx="365522" cy="365522"/>
          </a:xfrm>
          <a:prstGeom prst="rect">
            <a:avLst/>
          </a:prstGeom>
        </p:spPr>
      </p:pic>
    </p:spTree>
    <p:extLst>
      <p:ext uri="{BB962C8B-B14F-4D97-AF65-F5344CB8AC3E}">
        <p14:creationId xmlns:p14="http://schemas.microsoft.com/office/powerpoint/2010/main" val="256723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3298" name="Object 4"/>
          <p:cNvGraphicFramePr>
            <a:graphicFrameLocks noChangeAspect="1"/>
          </p:cNvGraphicFramePr>
          <p:nvPr>
            <p:extLst>
              <p:ext uri="{D42A27DB-BD31-4B8C-83A1-F6EECF244321}">
                <p14:modId xmlns:p14="http://schemas.microsoft.com/office/powerpoint/2010/main" val="515751201"/>
              </p:ext>
            </p:extLst>
          </p:nvPr>
        </p:nvGraphicFramePr>
        <p:xfrm>
          <a:off x="147168" y="2538412"/>
          <a:ext cx="8912225" cy="4319588"/>
        </p:xfrm>
        <a:graphic>
          <a:graphicData uri="http://schemas.openxmlformats.org/presentationml/2006/ole">
            <mc:AlternateContent xmlns:mc="http://schemas.openxmlformats.org/markup-compatibility/2006">
              <mc:Choice xmlns:v="urn:schemas-microsoft-com:vml" Requires="v">
                <p:oleObj spid="_x0000_s2051" name="Fotografie" r:id="rId5" imgW="6916115" imgH="3352381" progId="MSPhotoEd.3">
                  <p:embed/>
                </p:oleObj>
              </mc:Choice>
              <mc:Fallback>
                <p:oleObj name="Fotografie" r:id="rId5" imgW="6916115" imgH="3352381"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168" y="2538412"/>
                        <a:ext cx="89122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Obdélník 2"/>
          <p:cNvSpPr/>
          <p:nvPr/>
        </p:nvSpPr>
        <p:spPr>
          <a:xfrm>
            <a:off x="116758" y="248213"/>
            <a:ext cx="8910483" cy="1631216"/>
          </a:xfrm>
          <a:prstGeom prst="rect">
            <a:avLst/>
          </a:prstGeom>
          <a:solidFill>
            <a:schemeClr val="accent5">
              <a:lumMod val="20000"/>
              <a:lumOff val="80000"/>
            </a:schemeClr>
          </a:solidFill>
        </p:spPr>
        <p:txBody>
          <a:bodyPr wrap="square">
            <a:spAutoFit/>
          </a:bodyPr>
          <a:lstStyle/>
          <a:p>
            <a:r>
              <a:rPr lang="cs-CZ" sz="2000" dirty="0"/>
              <a:t>Tektonicky modifikované okraje </a:t>
            </a:r>
            <a:r>
              <a:rPr lang="cs-CZ" sz="2000" dirty="0" err="1"/>
              <a:t>Laurentie</a:t>
            </a:r>
            <a:r>
              <a:rPr lang="cs-CZ" sz="2000" dirty="0"/>
              <a:t> zahrnují na západě provincii </a:t>
            </a:r>
            <a:r>
              <a:rPr lang="cs-CZ" sz="2000" b="1" dirty="0" err="1"/>
              <a:t>Valley</a:t>
            </a:r>
            <a:r>
              <a:rPr lang="cs-CZ" sz="2000" b="1" dirty="0"/>
              <a:t> and </a:t>
            </a:r>
            <a:r>
              <a:rPr lang="cs-CZ" sz="2000" b="1" dirty="0" err="1"/>
              <a:t>Ridge</a:t>
            </a:r>
            <a:r>
              <a:rPr lang="cs-CZ" sz="2000" b="1" dirty="0"/>
              <a:t> </a:t>
            </a:r>
            <a:r>
              <a:rPr lang="cs-CZ" sz="2000" dirty="0"/>
              <a:t>tvořenou </a:t>
            </a:r>
            <a:r>
              <a:rPr lang="cs-CZ" sz="2000" dirty="0" err="1"/>
              <a:t>spodnopaleozoickými</a:t>
            </a:r>
            <a:r>
              <a:rPr lang="cs-CZ" sz="2000" dirty="0"/>
              <a:t> sedimenty okraje </a:t>
            </a:r>
            <a:r>
              <a:rPr lang="cs-CZ" sz="2000" dirty="0" err="1"/>
              <a:t>Laurentie</a:t>
            </a:r>
            <a:r>
              <a:rPr lang="cs-CZ" sz="2000" dirty="0"/>
              <a:t> a na východě provincii </a:t>
            </a:r>
            <a:r>
              <a:rPr lang="cs-CZ" sz="2000" b="1" dirty="0"/>
              <a:t>Blue </a:t>
            </a:r>
            <a:r>
              <a:rPr lang="cs-CZ" sz="2000" b="1" dirty="0" err="1"/>
              <a:t>Ridge</a:t>
            </a:r>
            <a:r>
              <a:rPr lang="cs-CZ" sz="2000" b="1" dirty="0"/>
              <a:t> </a:t>
            </a:r>
            <a:r>
              <a:rPr lang="cs-CZ" sz="2000" dirty="0"/>
              <a:t>tvořenou především </a:t>
            </a:r>
            <a:r>
              <a:rPr lang="cs-CZ" sz="2000" dirty="0" err="1"/>
              <a:t>mesoproterozoickým</a:t>
            </a:r>
            <a:r>
              <a:rPr lang="cs-CZ" sz="2000" dirty="0"/>
              <a:t> krystalinikem (metamorfity, </a:t>
            </a:r>
            <a:r>
              <a:rPr lang="cs-CZ" sz="2000" dirty="0" err="1"/>
              <a:t>granitiody</a:t>
            </a:r>
            <a:r>
              <a:rPr lang="cs-CZ" sz="2000" dirty="0"/>
              <a:t>) a méně </a:t>
            </a:r>
            <a:r>
              <a:rPr lang="cs-CZ" sz="2000" dirty="0" err="1"/>
              <a:t>neoproterozoickými</a:t>
            </a:r>
            <a:r>
              <a:rPr lang="cs-CZ" sz="2000" dirty="0"/>
              <a:t> a </a:t>
            </a:r>
            <a:r>
              <a:rPr lang="cs-CZ" sz="2000" dirty="0" err="1"/>
              <a:t>spodnopaleozoickými</a:t>
            </a:r>
            <a:r>
              <a:rPr lang="cs-CZ" sz="2000" dirty="0"/>
              <a:t> sedimenty. Od </a:t>
            </a:r>
            <a:r>
              <a:rPr lang="cs-CZ" sz="2000" dirty="0" err="1"/>
              <a:t>Inner</a:t>
            </a:r>
            <a:r>
              <a:rPr lang="cs-CZ" sz="2000" dirty="0"/>
              <a:t> </a:t>
            </a:r>
            <a:r>
              <a:rPr lang="cs-CZ" sz="2000" dirty="0" err="1"/>
              <a:t>Piedmont</a:t>
            </a:r>
            <a:r>
              <a:rPr lang="cs-CZ" sz="2000" dirty="0"/>
              <a:t> je  Blue </a:t>
            </a:r>
            <a:r>
              <a:rPr lang="cs-CZ" sz="2000" dirty="0" err="1"/>
              <a:t>Ridge</a:t>
            </a:r>
            <a:r>
              <a:rPr lang="cs-CZ" sz="2000" dirty="0"/>
              <a:t> oddělen zónou </a:t>
            </a:r>
            <a:r>
              <a:rPr lang="cs-CZ" sz="2000" b="1" dirty="0" err="1"/>
              <a:t>Brevard</a:t>
            </a:r>
            <a:r>
              <a:rPr lang="cs-CZ" sz="2000" dirty="0"/>
              <a:t> </a:t>
            </a:r>
          </a:p>
        </p:txBody>
      </p:sp>
      <p:pic>
        <p:nvPicPr>
          <p:cNvPr id="4" name="Zvuk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63823" y="1916832"/>
            <a:ext cx="8816354" cy="3945318"/>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
        <p:nvSpPr>
          <p:cNvPr id="5" name="TextovéPole 4">
            <a:extLst>
              <a:ext uri="{FF2B5EF4-FFF2-40B4-BE49-F238E27FC236}">
                <a16:creationId xmlns:a16="http://schemas.microsoft.com/office/drawing/2014/main" id="{984702BD-2737-547B-713E-2A9C8EF061A5}"/>
              </a:ext>
            </a:extLst>
          </p:cNvPr>
          <p:cNvSpPr txBox="1"/>
          <p:nvPr/>
        </p:nvSpPr>
        <p:spPr>
          <a:xfrm>
            <a:off x="279679" y="215900"/>
            <a:ext cx="8584641" cy="830997"/>
          </a:xfrm>
          <a:prstGeom prst="rect">
            <a:avLst/>
          </a:prstGeom>
          <a:solidFill>
            <a:schemeClr val="accent5">
              <a:lumMod val="40000"/>
              <a:lumOff val="60000"/>
            </a:schemeClr>
          </a:solidFill>
        </p:spPr>
        <p:txBody>
          <a:bodyPr wrap="square">
            <a:spAutoFit/>
          </a:bodyPr>
          <a:lstStyle/>
          <a:p>
            <a:r>
              <a:rPr lang="en-US" sz="2400" dirty="0"/>
              <a:t>The </a:t>
            </a:r>
            <a:r>
              <a:rPr lang="en-US" sz="2400" b="1" dirty="0"/>
              <a:t>Blue Ridge </a:t>
            </a:r>
            <a:r>
              <a:rPr lang="en-US" sz="2400" dirty="0"/>
              <a:t>province lies east of the </a:t>
            </a:r>
            <a:r>
              <a:rPr lang="en-US" sz="2400" b="1" dirty="0"/>
              <a:t>Appalachian foreland basin </a:t>
            </a:r>
            <a:r>
              <a:rPr lang="en-US" sz="2400" dirty="0"/>
              <a:t>and is bounded by the </a:t>
            </a:r>
            <a:r>
              <a:rPr lang="en-US" sz="2400" b="1" dirty="0"/>
              <a:t>Brevard</a:t>
            </a:r>
            <a:r>
              <a:rPr lang="en-US" sz="2400" dirty="0"/>
              <a:t> zone on its eastern flank</a:t>
            </a:r>
            <a:endParaRPr lang="cs-CZ" sz="2400" dirty="0"/>
          </a:p>
        </p:txBody>
      </p:sp>
    </p:spTree>
    <p:extLst>
      <p:ext uri="{BB962C8B-B14F-4D97-AF65-F5344CB8AC3E}">
        <p14:creationId xmlns:p14="http://schemas.microsoft.com/office/powerpoint/2010/main" val="166044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Výsledek obrázku pro appalachian plate tectonic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340768"/>
            <a:ext cx="6675438"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251520" y="19301"/>
            <a:ext cx="8676580" cy="1015663"/>
          </a:xfrm>
          <a:prstGeom prst="rect">
            <a:avLst/>
          </a:prstGeom>
        </p:spPr>
        <p:txBody>
          <a:bodyPr wrap="square">
            <a:spAutoFit/>
          </a:bodyPr>
          <a:lstStyle/>
          <a:p>
            <a:r>
              <a:rPr lang="cs-CZ" sz="2000" dirty="0" err="1"/>
              <a:t>The</a:t>
            </a:r>
            <a:r>
              <a:rPr lang="cs-CZ" sz="2000" dirty="0"/>
              <a:t> </a:t>
            </a:r>
            <a:r>
              <a:rPr lang="cs-CZ" sz="2000" dirty="0" err="1"/>
              <a:t>central</a:t>
            </a:r>
            <a:r>
              <a:rPr lang="cs-CZ" sz="2000" dirty="0"/>
              <a:t> Blue </a:t>
            </a:r>
            <a:r>
              <a:rPr lang="cs-CZ" sz="2000" dirty="0" err="1"/>
              <a:t>Ridge</a:t>
            </a:r>
            <a:r>
              <a:rPr lang="cs-CZ" sz="2000" dirty="0"/>
              <a:t> (BR) </a:t>
            </a:r>
            <a:r>
              <a:rPr lang="cs-CZ" sz="2000" dirty="0" err="1"/>
              <a:t>recorded</a:t>
            </a:r>
            <a:r>
              <a:rPr lang="cs-CZ" sz="2000" dirty="0"/>
              <a:t> </a:t>
            </a:r>
            <a:r>
              <a:rPr lang="cs-CZ" sz="2000" b="1" dirty="0" err="1"/>
              <a:t>burial</a:t>
            </a:r>
            <a:r>
              <a:rPr lang="cs-CZ" sz="2000" b="1" dirty="0"/>
              <a:t> </a:t>
            </a:r>
            <a:r>
              <a:rPr lang="cs-CZ" sz="2000" b="1" dirty="0" err="1"/>
              <a:t>depths</a:t>
            </a:r>
            <a:r>
              <a:rPr lang="cs-CZ" sz="2000" b="1" dirty="0"/>
              <a:t> </a:t>
            </a:r>
            <a:r>
              <a:rPr lang="cs-CZ" sz="2000" b="1" dirty="0" err="1"/>
              <a:t>of</a:t>
            </a:r>
            <a:r>
              <a:rPr lang="cs-CZ" sz="2000" b="1" dirty="0"/>
              <a:t> 33 km </a:t>
            </a:r>
            <a:r>
              <a:rPr lang="cs-CZ" sz="2000" dirty="0"/>
              <a:t>(9.8 </a:t>
            </a:r>
            <a:r>
              <a:rPr lang="cs-CZ" sz="2000" dirty="0" err="1"/>
              <a:t>kb</a:t>
            </a:r>
            <a:r>
              <a:rPr lang="cs-CZ" sz="2000" dirty="0"/>
              <a:t>, </a:t>
            </a:r>
            <a:r>
              <a:rPr lang="cs-CZ" sz="2000" dirty="0" err="1"/>
              <a:t>pyx</a:t>
            </a:r>
            <a:r>
              <a:rPr lang="cs-CZ" sz="2000" dirty="0"/>
              <a:t> granulite) </a:t>
            </a:r>
            <a:r>
              <a:rPr lang="cs-CZ" sz="2000" dirty="0" err="1"/>
              <a:t>during</a:t>
            </a:r>
            <a:r>
              <a:rPr lang="cs-CZ" sz="2000" dirty="0"/>
              <a:t> </a:t>
            </a:r>
            <a:r>
              <a:rPr lang="cs-CZ" sz="2000" dirty="0" err="1"/>
              <a:t>the</a:t>
            </a:r>
            <a:r>
              <a:rPr lang="cs-CZ" sz="2000" dirty="0"/>
              <a:t> </a:t>
            </a:r>
            <a:r>
              <a:rPr lang="cs-CZ" sz="2000" dirty="0" err="1"/>
              <a:t>Taconian</a:t>
            </a:r>
            <a:r>
              <a:rPr lang="cs-CZ" sz="2000" dirty="0"/>
              <a:t> </a:t>
            </a:r>
            <a:r>
              <a:rPr lang="cs-CZ" sz="2000" dirty="0" err="1"/>
              <a:t>orogeny</a:t>
            </a:r>
            <a:r>
              <a:rPr lang="cs-CZ" sz="2000" dirty="0"/>
              <a:t> (480�450 </a:t>
            </a:r>
            <a:r>
              <a:rPr lang="cs-CZ" sz="2000" dirty="0" err="1"/>
              <a:t>Ma</a:t>
            </a:r>
            <a:r>
              <a:rPr lang="cs-CZ" sz="2000" dirty="0"/>
              <a:t>); </a:t>
            </a:r>
            <a:r>
              <a:rPr lang="cs-CZ" sz="2000" dirty="0" err="1"/>
              <a:t>the</a:t>
            </a:r>
            <a:r>
              <a:rPr lang="cs-CZ" sz="2000" dirty="0"/>
              <a:t> </a:t>
            </a:r>
            <a:r>
              <a:rPr lang="cs-CZ" sz="2000" dirty="0" err="1"/>
              <a:t>Inner</a:t>
            </a:r>
            <a:r>
              <a:rPr lang="cs-CZ" sz="2000" dirty="0"/>
              <a:t> </a:t>
            </a:r>
            <a:r>
              <a:rPr lang="cs-CZ" sz="2000" dirty="0" err="1"/>
              <a:t>Piedmont</a:t>
            </a:r>
            <a:r>
              <a:rPr lang="cs-CZ" sz="2000" dirty="0"/>
              <a:t> (IP) 23 km (7.1 </a:t>
            </a:r>
            <a:r>
              <a:rPr lang="cs-CZ" sz="2000" dirty="0" err="1"/>
              <a:t>kb</a:t>
            </a:r>
            <a:r>
              <a:rPr lang="cs-CZ" sz="2000" dirty="0"/>
              <a:t>, </a:t>
            </a:r>
            <a:r>
              <a:rPr lang="cs-CZ" sz="2000" dirty="0" err="1"/>
              <a:t>sill</a:t>
            </a:r>
            <a:r>
              <a:rPr lang="cs-CZ" sz="2000" dirty="0"/>
              <a:t> II) </a:t>
            </a:r>
            <a:r>
              <a:rPr lang="cs-CZ" sz="2000" dirty="0" err="1"/>
              <a:t>during</a:t>
            </a:r>
            <a:r>
              <a:rPr lang="cs-CZ" sz="2000" dirty="0"/>
              <a:t> </a:t>
            </a:r>
            <a:r>
              <a:rPr lang="cs-CZ" sz="2000" dirty="0" err="1"/>
              <a:t>the</a:t>
            </a:r>
            <a:r>
              <a:rPr lang="cs-CZ" sz="2000" dirty="0"/>
              <a:t> </a:t>
            </a:r>
            <a:r>
              <a:rPr lang="cs-CZ" sz="2000" dirty="0" err="1"/>
              <a:t>Acadian�Neoacadian</a:t>
            </a:r>
            <a:r>
              <a:rPr lang="cs-CZ" sz="2000" dirty="0"/>
              <a:t> </a:t>
            </a:r>
            <a:r>
              <a:rPr lang="cs-CZ" sz="2000" dirty="0" err="1"/>
              <a:t>orogeny</a:t>
            </a:r>
            <a:r>
              <a:rPr lang="cs-CZ" sz="2000" dirty="0"/>
              <a:t> (407�350 </a:t>
            </a:r>
            <a:r>
              <a:rPr lang="cs-CZ" sz="2000" dirty="0" err="1"/>
              <a:t>Ma</a:t>
            </a:r>
            <a:r>
              <a:rPr lang="cs-CZ" sz="2000" dirty="0"/>
              <a:t>);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F4E00AF-5F40-2174-C68B-495BB1FEE50A}"/>
              </a:ext>
            </a:extLst>
          </p:cNvPr>
          <p:cNvPicPr>
            <a:picLocks noChangeAspect="1"/>
          </p:cNvPicPr>
          <p:nvPr/>
        </p:nvPicPr>
        <p:blipFill>
          <a:blip r:embed="rId2"/>
          <a:stretch>
            <a:fillRect/>
          </a:stretch>
        </p:blipFill>
        <p:spPr>
          <a:xfrm>
            <a:off x="326298" y="1484784"/>
            <a:ext cx="8491404" cy="3449633"/>
          </a:xfrm>
          <a:prstGeom prst="rect">
            <a:avLst/>
          </a:prstGeom>
        </p:spPr>
      </p:pic>
      <p:sp>
        <p:nvSpPr>
          <p:cNvPr id="4" name="TextovéPole 3">
            <a:extLst>
              <a:ext uri="{FF2B5EF4-FFF2-40B4-BE49-F238E27FC236}">
                <a16:creationId xmlns:a16="http://schemas.microsoft.com/office/drawing/2014/main" id="{7B9C97D5-EBC4-DBBD-C1B3-4945511E8AE5}"/>
              </a:ext>
            </a:extLst>
          </p:cNvPr>
          <p:cNvSpPr txBox="1"/>
          <p:nvPr/>
        </p:nvSpPr>
        <p:spPr>
          <a:xfrm>
            <a:off x="330276" y="5589240"/>
            <a:ext cx="8134134" cy="1015663"/>
          </a:xfrm>
          <a:prstGeom prst="rect">
            <a:avLst/>
          </a:prstGeom>
          <a:noFill/>
        </p:spPr>
        <p:txBody>
          <a:bodyPr wrap="square">
            <a:spAutoFit/>
          </a:bodyPr>
          <a:lstStyle/>
          <a:p>
            <a:r>
              <a:rPr lang="en-US" sz="2000" dirty="0"/>
              <a:t>The commercial </a:t>
            </a:r>
            <a:r>
              <a:rPr lang="en-US" sz="2000" b="1" dirty="0"/>
              <a:t>coal</a:t>
            </a:r>
            <a:r>
              <a:rPr lang="en-US" sz="2000" dirty="0"/>
              <a:t> beds occur only in strata deposited during the </a:t>
            </a:r>
            <a:r>
              <a:rPr lang="en-US" sz="2000" b="1" dirty="0"/>
              <a:t>Pennsylvanian</a:t>
            </a:r>
            <a:r>
              <a:rPr lang="en-US" sz="2000" dirty="0"/>
              <a:t> Period of geologic time, while </a:t>
            </a:r>
            <a:r>
              <a:rPr lang="en-US" sz="2000" b="1" dirty="0"/>
              <a:t>oil and gas </a:t>
            </a:r>
            <a:r>
              <a:rPr lang="en-US" sz="2000" dirty="0"/>
              <a:t>deposits are found in strata from throughout the Paleozoic Era. </a:t>
            </a:r>
            <a:endParaRPr lang="cs-CZ" sz="2000" dirty="0"/>
          </a:p>
        </p:txBody>
      </p:sp>
    </p:spTree>
    <p:extLst>
      <p:ext uri="{BB962C8B-B14F-4D97-AF65-F5344CB8AC3E}">
        <p14:creationId xmlns:p14="http://schemas.microsoft.com/office/powerpoint/2010/main" val="2468143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5A74E-FF3C-E48B-2AEB-9D408DE2A1C6}"/>
            </a:ext>
          </a:extLst>
        </p:cNvPr>
        <p:cNvGrpSpPr/>
        <p:nvPr/>
      </p:nvGrpSpPr>
      <p:grpSpPr>
        <a:xfrm>
          <a:off x="0" y="0"/>
          <a:ext cx="0" cy="0"/>
          <a:chOff x="0" y="0"/>
          <a:chExt cx="0" cy="0"/>
        </a:xfrm>
      </p:grpSpPr>
      <p:sp>
        <p:nvSpPr>
          <p:cNvPr id="7" name="TextovéPole 6">
            <a:extLst>
              <a:ext uri="{FF2B5EF4-FFF2-40B4-BE49-F238E27FC236}">
                <a16:creationId xmlns:a16="http://schemas.microsoft.com/office/drawing/2014/main" id="{8B815B61-845C-5627-634E-489F55BCF88B}"/>
              </a:ext>
            </a:extLst>
          </p:cNvPr>
          <p:cNvSpPr txBox="1"/>
          <p:nvPr/>
        </p:nvSpPr>
        <p:spPr>
          <a:xfrm>
            <a:off x="1835696" y="3275111"/>
            <a:ext cx="4572000" cy="307777"/>
          </a:xfrm>
          <a:prstGeom prst="rect">
            <a:avLst/>
          </a:prstGeom>
          <a:noFill/>
        </p:spPr>
        <p:txBody>
          <a:bodyPr wrap="square">
            <a:spAutoFit/>
          </a:bodyPr>
          <a:lstStyle/>
          <a:p>
            <a:r>
              <a:rPr lang="cs-CZ" dirty="0"/>
              <a:t>https://www.youtube.com/watch?v=fJZy_BCKrIU</a:t>
            </a:r>
          </a:p>
        </p:txBody>
      </p:sp>
    </p:spTree>
    <p:extLst>
      <p:ext uri="{BB962C8B-B14F-4D97-AF65-F5344CB8AC3E}">
        <p14:creationId xmlns:p14="http://schemas.microsoft.com/office/powerpoint/2010/main" val="16972903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51520" y="0"/>
            <a:ext cx="8568952" cy="2308324"/>
          </a:xfrm>
          <a:prstGeom prst="rect">
            <a:avLst/>
          </a:prstGeom>
          <a:solidFill>
            <a:schemeClr val="accent5">
              <a:lumMod val="20000"/>
              <a:lumOff val="80000"/>
            </a:schemeClr>
          </a:solidFill>
        </p:spPr>
        <p:txBody>
          <a:bodyPr wrap="square">
            <a:spAutoFit/>
          </a:bodyPr>
          <a:lstStyle/>
          <a:p>
            <a:r>
              <a:rPr lang="cs-CZ" sz="2400" b="1" dirty="0" err="1"/>
              <a:t>Terány</a:t>
            </a:r>
            <a:r>
              <a:rPr lang="cs-CZ" sz="2400" b="1" dirty="0"/>
              <a:t> II  a III </a:t>
            </a:r>
            <a:r>
              <a:rPr lang="cs-CZ" sz="2400" dirty="0"/>
              <a:t>jsou v jižní části </a:t>
            </a:r>
            <a:r>
              <a:rPr lang="cs-CZ" sz="2400" dirty="0" err="1"/>
              <a:t>Apalačí</a:t>
            </a:r>
            <a:r>
              <a:rPr lang="cs-CZ" sz="2400" dirty="0"/>
              <a:t> tvořeny </a:t>
            </a:r>
            <a:r>
              <a:rPr lang="cs-CZ" sz="2400" b="1" dirty="0" err="1"/>
              <a:t>perilaurentským</a:t>
            </a:r>
            <a:r>
              <a:rPr lang="cs-CZ" sz="2400" dirty="0"/>
              <a:t> </a:t>
            </a:r>
            <a:r>
              <a:rPr lang="cs-CZ" sz="2400" dirty="0" err="1"/>
              <a:t>superteránem</a:t>
            </a:r>
            <a:r>
              <a:rPr lang="cs-CZ" sz="2400" dirty="0"/>
              <a:t> (zónou) </a:t>
            </a:r>
            <a:r>
              <a:rPr lang="cs-CZ" sz="2400" b="1" dirty="0" err="1"/>
              <a:t>Inner</a:t>
            </a:r>
            <a:r>
              <a:rPr lang="cs-CZ" sz="2400" dirty="0"/>
              <a:t> </a:t>
            </a:r>
            <a:r>
              <a:rPr lang="cs-CZ" sz="2400" b="1" dirty="0" err="1"/>
              <a:t>Piedmont</a:t>
            </a:r>
            <a:r>
              <a:rPr lang="cs-CZ" sz="2400" dirty="0"/>
              <a:t> a </a:t>
            </a:r>
            <a:r>
              <a:rPr lang="cs-CZ" sz="2400" dirty="0" err="1"/>
              <a:t>superteránem</a:t>
            </a:r>
            <a:r>
              <a:rPr lang="cs-CZ" sz="2400" dirty="0"/>
              <a:t> (zónou) </a:t>
            </a:r>
            <a:r>
              <a:rPr lang="cs-CZ" sz="2400" b="1" dirty="0" err="1"/>
              <a:t>Carolinia</a:t>
            </a:r>
            <a:r>
              <a:rPr lang="cs-CZ" sz="2400" dirty="0"/>
              <a:t> vzniklou v blízkosti jihoamerické části </a:t>
            </a:r>
            <a:r>
              <a:rPr lang="cs-CZ" sz="2400" dirty="0" err="1"/>
              <a:t>Gonwany</a:t>
            </a:r>
            <a:r>
              <a:rPr lang="cs-CZ" sz="2400" dirty="0"/>
              <a:t>. </a:t>
            </a:r>
            <a:r>
              <a:rPr lang="cs-CZ" sz="2400" b="1" dirty="0" err="1"/>
              <a:t>Carolinia</a:t>
            </a:r>
            <a:r>
              <a:rPr lang="cs-CZ" sz="2400" dirty="0"/>
              <a:t> je řazena mezi </a:t>
            </a:r>
            <a:r>
              <a:rPr lang="cs-CZ" sz="2400" dirty="0" err="1"/>
              <a:t>perigondwanské</a:t>
            </a:r>
            <a:r>
              <a:rPr lang="cs-CZ" sz="2400" dirty="0"/>
              <a:t> </a:t>
            </a:r>
            <a:r>
              <a:rPr lang="cs-CZ" sz="2400" dirty="0" err="1"/>
              <a:t>terány</a:t>
            </a:r>
            <a:r>
              <a:rPr lang="cs-CZ" sz="2400" dirty="0"/>
              <a:t>, je to ale složený vulkanický oblouk, který obsahuje fragment </a:t>
            </a:r>
            <a:r>
              <a:rPr lang="cs-CZ" sz="2400" dirty="0" err="1"/>
              <a:t>Gondwany</a:t>
            </a:r>
            <a:r>
              <a:rPr lang="cs-CZ" sz="2400" dirty="0"/>
              <a:t> podobně jako </a:t>
            </a:r>
            <a:r>
              <a:rPr lang="cs-CZ" sz="2400" dirty="0" err="1"/>
              <a:t>Gander</a:t>
            </a:r>
            <a:r>
              <a:rPr lang="cs-CZ" sz="2400" dirty="0"/>
              <a:t> v podobě </a:t>
            </a:r>
            <a:r>
              <a:rPr lang="cs-CZ" sz="2400" dirty="0" err="1"/>
              <a:t>metasedimentů</a:t>
            </a:r>
            <a:r>
              <a:rPr lang="cs-CZ" sz="2400" dirty="0"/>
              <a:t>.</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pic>
        <p:nvPicPr>
          <p:cNvPr id="5" name="Obrázek 4"/>
          <p:cNvPicPr>
            <a:picLocks noChangeAspect="1"/>
          </p:cNvPicPr>
          <p:nvPr/>
        </p:nvPicPr>
        <p:blipFill>
          <a:blip r:embed="rId5"/>
          <a:stretch>
            <a:fillRect/>
          </a:stretch>
        </p:blipFill>
        <p:spPr>
          <a:xfrm>
            <a:off x="827585" y="2294371"/>
            <a:ext cx="5976663" cy="4563629"/>
          </a:xfrm>
          <a:prstGeom prst="rect">
            <a:avLst/>
          </a:prstGeom>
        </p:spPr>
      </p:pic>
      <p:sp>
        <p:nvSpPr>
          <p:cNvPr id="4" name="TextovéPole 3">
            <a:extLst>
              <a:ext uri="{FF2B5EF4-FFF2-40B4-BE49-F238E27FC236}">
                <a16:creationId xmlns:a16="http://schemas.microsoft.com/office/drawing/2014/main" id="{C830250F-9BDD-5147-8FA2-CA513B2F7132}"/>
              </a:ext>
            </a:extLst>
          </p:cNvPr>
          <p:cNvSpPr txBox="1"/>
          <p:nvPr/>
        </p:nvSpPr>
        <p:spPr>
          <a:xfrm rot="18491630">
            <a:off x="3593847" y="4491183"/>
            <a:ext cx="1956305" cy="461665"/>
          </a:xfrm>
          <a:prstGeom prst="rect">
            <a:avLst/>
          </a:prstGeom>
          <a:noFill/>
        </p:spPr>
        <p:txBody>
          <a:bodyPr wrap="square" rtlCol="0">
            <a:spAutoFit/>
          </a:bodyPr>
          <a:lstStyle/>
          <a:p>
            <a:r>
              <a:rPr lang="cs-CZ" sz="2400" dirty="0" err="1"/>
              <a:t>Coastal</a:t>
            </a:r>
            <a:r>
              <a:rPr lang="cs-CZ" sz="2400" dirty="0"/>
              <a:t> plane</a:t>
            </a:r>
          </a:p>
        </p:txBody>
      </p:sp>
    </p:spTree>
    <p:extLst>
      <p:ext uri="{BB962C8B-B14F-4D97-AF65-F5344CB8AC3E}">
        <p14:creationId xmlns:p14="http://schemas.microsoft.com/office/powerpoint/2010/main" val="3600138035"/>
      </p:ext>
    </p:extLst>
  </p:cSld>
  <p:clrMapOvr>
    <a:masterClrMapping/>
  </p:clrMapOvr>
  <mc:AlternateContent xmlns:mc="http://schemas.openxmlformats.org/markup-compatibility/2006" xmlns:p14="http://schemas.microsoft.com/office/powerpoint/2010/main">
    <mc:Choice Requires="p14">
      <p:transition spd="slow" p14:dur="2000" advTm="32913"/>
    </mc:Choice>
    <mc:Fallback xmlns="">
      <p:transition spd="slow" advTm="32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E6AC00D6-AE1C-4724-D258-F1FD1F79E10A}"/>
              </a:ext>
            </a:extLst>
          </p:cNvPr>
          <p:cNvSpPr txBox="1"/>
          <p:nvPr/>
        </p:nvSpPr>
        <p:spPr>
          <a:xfrm>
            <a:off x="2483768" y="908720"/>
            <a:ext cx="2945615" cy="584775"/>
          </a:xfrm>
          <a:prstGeom prst="rect">
            <a:avLst/>
          </a:prstGeom>
          <a:solidFill>
            <a:srgbClr val="CCFF99"/>
          </a:solidFill>
        </p:spPr>
        <p:txBody>
          <a:bodyPr wrap="none" rtlCol="0">
            <a:spAutoFit/>
          </a:bodyPr>
          <a:lstStyle/>
          <a:p>
            <a:r>
              <a:rPr lang="cs-CZ" sz="3200" b="1" dirty="0" err="1"/>
              <a:t>Inner</a:t>
            </a:r>
            <a:r>
              <a:rPr lang="cs-CZ" sz="3200" b="1" dirty="0"/>
              <a:t> </a:t>
            </a:r>
            <a:r>
              <a:rPr lang="cs-CZ" sz="3200" b="1" dirty="0" err="1"/>
              <a:t>Piedmont</a:t>
            </a:r>
            <a:endParaRPr lang="cs-CZ" sz="3200" b="1" dirty="0"/>
          </a:p>
        </p:txBody>
      </p:sp>
      <p:sp>
        <p:nvSpPr>
          <p:cNvPr id="4" name="TextovéPole 3">
            <a:extLst>
              <a:ext uri="{FF2B5EF4-FFF2-40B4-BE49-F238E27FC236}">
                <a16:creationId xmlns:a16="http://schemas.microsoft.com/office/drawing/2014/main" id="{00D3D5CF-D399-709C-90F0-6440E8ACF66B}"/>
              </a:ext>
            </a:extLst>
          </p:cNvPr>
          <p:cNvSpPr txBox="1"/>
          <p:nvPr/>
        </p:nvSpPr>
        <p:spPr>
          <a:xfrm>
            <a:off x="259381" y="2420888"/>
            <a:ext cx="8820472" cy="3416320"/>
          </a:xfrm>
          <a:prstGeom prst="rect">
            <a:avLst/>
          </a:prstGeom>
          <a:solidFill>
            <a:srgbClr val="CCFF99"/>
          </a:solidFill>
        </p:spPr>
        <p:txBody>
          <a:bodyPr wrap="square">
            <a:spAutoFit/>
          </a:bodyPr>
          <a:lstStyle/>
          <a:p>
            <a:r>
              <a:rPr lang="en-US" sz="2400" dirty="0"/>
              <a:t>The Inner Piedmont is bound to the west by the </a:t>
            </a:r>
            <a:r>
              <a:rPr lang="en-US" sz="2400" b="1" dirty="0"/>
              <a:t>Brevard</a:t>
            </a:r>
            <a:r>
              <a:rPr lang="en-US" sz="2400" dirty="0"/>
              <a:t> zone and to the east by the</a:t>
            </a:r>
            <a:r>
              <a:rPr lang="cs-CZ" sz="2400" dirty="0"/>
              <a:t> </a:t>
            </a:r>
            <a:r>
              <a:rPr lang="en-US" sz="2400" b="1" dirty="0"/>
              <a:t>Central Piedmont suture </a:t>
            </a:r>
            <a:r>
              <a:rPr lang="en-US" sz="2400" dirty="0"/>
              <a:t>zone</a:t>
            </a:r>
            <a:r>
              <a:rPr lang="cs-CZ" sz="2400" dirty="0"/>
              <a:t>. It </a:t>
            </a:r>
            <a:r>
              <a:rPr lang="cs-CZ" sz="2400" dirty="0" err="1"/>
              <a:t>contains</a:t>
            </a:r>
            <a:r>
              <a:rPr lang="cs-CZ" sz="2400" dirty="0"/>
              <a:t> a </a:t>
            </a:r>
            <a:r>
              <a:rPr lang="cs-CZ" sz="2400" dirty="0" err="1"/>
              <a:t>Laurentian</a:t>
            </a:r>
            <a:r>
              <a:rPr lang="cs-CZ" sz="2400" dirty="0"/>
              <a:t> </a:t>
            </a:r>
            <a:r>
              <a:rPr lang="cs-CZ" sz="2400" dirty="0" err="1"/>
              <a:t>component</a:t>
            </a:r>
            <a:r>
              <a:rPr lang="cs-CZ" sz="2400" dirty="0"/>
              <a:t> (</a:t>
            </a:r>
            <a:r>
              <a:rPr lang="cs-CZ" sz="2400" dirty="0" err="1"/>
              <a:t>eastern</a:t>
            </a:r>
            <a:r>
              <a:rPr lang="cs-CZ" sz="2400" dirty="0"/>
              <a:t> </a:t>
            </a:r>
            <a:r>
              <a:rPr lang="cs-CZ" sz="2400" b="1" dirty="0" err="1"/>
              <a:t>Tugaloo</a:t>
            </a:r>
            <a:r>
              <a:rPr lang="cs-CZ" sz="2400" dirty="0"/>
              <a:t> </a:t>
            </a:r>
            <a:r>
              <a:rPr lang="cs-CZ" sz="2400" dirty="0" err="1"/>
              <a:t>terrane</a:t>
            </a:r>
            <a:r>
              <a:rPr lang="cs-CZ" sz="2400" dirty="0"/>
              <a:t>) and </a:t>
            </a:r>
            <a:r>
              <a:rPr lang="cs-CZ" sz="2400" dirty="0" err="1"/>
              <a:t>an</a:t>
            </a:r>
            <a:r>
              <a:rPr lang="cs-CZ" sz="2400" dirty="0"/>
              <a:t> </a:t>
            </a:r>
            <a:r>
              <a:rPr lang="cs-CZ" sz="2400" dirty="0" err="1"/>
              <a:t>internal</a:t>
            </a:r>
            <a:r>
              <a:rPr lang="cs-CZ" sz="2400" dirty="0"/>
              <a:t> </a:t>
            </a:r>
            <a:r>
              <a:rPr lang="cs-CZ" sz="2400" dirty="0" err="1"/>
              <a:t>terrane</a:t>
            </a:r>
            <a:r>
              <a:rPr lang="cs-CZ" sz="2400" dirty="0"/>
              <a:t> (</a:t>
            </a:r>
            <a:r>
              <a:rPr lang="cs-CZ" sz="2400" b="1" dirty="0" err="1"/>
              <a:t>Cat</a:t>
            </a:r>
            <a:r>
              <a:rPr lang="cs-CZ" sz="2400" b="1" dirty="0"/>
              <a:t> Square</a:t>
            </a:r>
            <a:r>
              <a:rPr lang="cs-CZ" sz="2400" dirty="0"/>
              <a:t>) </a:t>
            </a:r>
            <a:r>
              <a:rPr lang="cs-CZ" sz="2400" dirty="0" err="1"/>
              <a:t>that</a:t>
            </a:r>
            <a:r>
              <a:rPr lang="cs-CZ" sz="2400" dirty="0"/>
              <a:t> </a:t>
            </a:r>
            <a:r>
              <a:rPr lang="cs-CZ" sz="2400" dirty="0" err="1"/>
              <a:t>contains</a:t>
            </a:r>
            <a:r>
              <a:rPr lang="cs-CZ" sz="2400" dirty="0"/>
              <a:t> </a:t>
            </a:r>
            <a:r>
              <a:rPr lang="cs-CZ" sz="2400" dirty="0" err="1"/>
              <a:t>both</a:t>
            </a:r>
            <a:r>
              <a:rPr lang="cs-CZ" sz="2400" dirty="0"/>
              <a:t> </a:t>
            </a:r>
            <a:r>
              <a:rPr lang="cs-CZ" sz="2400" dirty="0" err="1"/>
              <a:t>Laurentian</a:t>
            </a:r>
            <a:r>
              <a:rPr lang="cs-CZ" sz="2400" dirty="0"/>
              <a:t> and </a:t>
            </a:r>
            <a:r>
              <a:rPr lang="cs-CZ" sz="2400" dirty="0" err="1"/>
              <a:t>Gondwanan</a:t>
            </a:r>
            <a:r>
              <a:rPr lang="cs-CZ" sz="2400" dirty="0"/>
              <a:t> </a:t>
            </a:r>
            <a:r>
              <a:rPr lang="cs-CZ" sz="2400" dirty="0" err="1"/>
              <a:t>detrital</a:t>
            </a:r>
            <a:r>
              <a:rPr lang="cs-CZ" sz="2400" dirty="0"/>
              <a:t> </a:t>
            </a:r>
            <a:r>
              <a:rPr lang="cs-CZ" sz="2400" dirty="0" err="1"/>
              <a:t>zircons</a:t>
            </a:r>
            <a:r>
              <a:rPr lang="cs-CZ" sz="2400" dirty="0"/>
              <a:t>, </a:t>
            </a:r>
            <a:r>
              <a:rPr lang="cs-CZ" sz="2400" dirty="0" err="1"/>
              <a:t>separated</a:t>
            </a:r>
            <a:r>
              <a:rPr lang="cs-CZ" sz="2400" dirty="0"/>
              <a:t> by </a:t>
            </a:r>
            <a:r>
              <a:rPr lang="cs-CZ" sz="2400" dirty="0" err="1"/>
              <a:t>the</a:t>
            </a:r>
            <a:r>
              <a:rPr lang="cs-CZ" sz="2400" dirty="0"/>
              <a:t> </a:t>
            </a:r>
            <a:r>
              <a:rPr lang="cs-CZ" sz="2400" dirty="0" err="1"/>
              <a:t>Brindle</a:t>
            </a:r>
            <a:r>
              <a:rPr lang="cs-CZ" sz="2400" dirty="0"/>
              <a:t> Creek </a:t>
            </a:r>
            <a:r>
              <a:rPr lang="cs-CZ" sz="2400" dirty="0" err="1"/>
              <a:t>fault</a:t>
            </a:r>
            <a:r>
              <a:rPr lang="cs-CZ" sz="2400" dirty="0"/>
              <a:t>. </a:t>
            </a:r>
            <a:r>
              <a:rPr lang="cs-CZ" sz="2400" dirty="0" err="1"/>
              <a:t>Cat</a:t>
            </a:r>
            <a:r>
              <a:rPr lang="cs-CZ" sz="2400" dirty="0"/>
              <a:t> Square </a:t>
            </a:r>
            <a:r>
              <a:rPr lang="cs-CZ" sz="2400" dirty="0" err="1"/>
              <a:t>terrane</a:t>
            </a:r>
            <a:r>
              <a:rPr lang="cs-CZ" sz="2400" dirty="0"/>
              <a:t> </a:t>
            </a:r>
            <a:r>
              <a:rPr lang="cs-CZ" sz="2400" dirty="0" err="1"/>
              <a:t>rocks</a:t>
            </a:r>
            <a:r>
              <a:rPr lang="cs-CZ" sz="2400" dirty="0"/>
              <a:t> </a:t>
            </a:r>
            <a:r>
              <a:rPr lang="cs-CZ" sz="2400" dirty="0" err="1"/>
              <a:t>likely</a:t>
            </a:r>
            <a:r>
              <a:rPr lang="cs-CZ" sz="2400" dirty="0"/>
              <a:t> </a:t>
            </a:r>
            <a:r>
              <a:rPr lang="cs-CZ" sz="2400" dirty="0" err="1"/>
              <a:t>accumulated</a:t>
            </a:r>
            <a:r>
              <a:rPr lang="cs-CZ" sz="2400" dirty="0"/>
              <a:t> in a </a:t>
            </a:r>
            <a:r>
              <a:rPr lang="cs-CZ" sz="2400" b="1" dirty="0" err="1"/>
              <a:t>Devonian</a:t>
            </a:r>
            <a:r>
              <a:rPr lang="cs-CZ" sz="2400" b="1" dirty="0"/>
              <a:t> </a:t>
            </a:r>
            <a:r>
              <a:rPr lang="cs-CZ" sz="2400" b="1" dirty="0" err="1"/>
              <a:t>remnant</a:t>
            </a:r>
            <a:r>
              <a:rPr lang="cs-CZ" sz="2400" b="1" dirty="0"/>
              <a:t> </a:t>
            </a:r>
            <a:r>
              <a:rPr lang="cs-CZ" sz="2400" b="1" dirty="0" err="1"/>
              <a:t>ocean</a:t>
            </a:r>
            <a:r>
              <a:rPr lang="cs-CZ" sz="2400" b="1" dirty="0"/>
              <a:t> </a:t>
            </a:r>
            <a:r>
              <a:rPr lang="cs-CZ" sz="2400" dirty="0" err="1"/>
              <a:t>that</a:t>
            </a:r>
            <a:r>
              <a:rPr lang="cs-CZ" sz="2400" dirty="0"/>
              <a:t> </a:t>
            </a:r>
            <a:r>
              <a:rPr lang="cs-CZ" sz="2400" dirty="0" err="1"/>
              <a:t>closed</a:t>
            </a:r>
            <a:r>
              <a:rPr lang="cs-CZ" sz="2400" dirty="0"/>
              <a:t> </a:t>
            </a:r>
            <a:r>
              <a:rPr lang="cs-CZ" sz="2400" dirty="0" err="1"/>
              <a:t>beginning</a:t>
            </a:r>
            <a:r>
              <a:rPr lang="cs-CZ" sz="2400" dirty="0"/>
              <a:t> c. 400 </a:t>
            </a:r>
            <a:r>
              <a:rPr lang="cs-CZ" sz="2400" dirty="0" err="1"/>
              <a:t>Ma</a:t>
            </a:r>
            <a:r>
              <a:rPr lang="cs-CZ" sz="2400" dirty="0"/>
              <a:t>.</a:t>
            </a:r>
          </a:p>
          <a:p>
            <a:r>
              <a:rPr lang="cs-CZ" sz="2400" dirty="0" err="1"/>
              <a:t>Inner</a:t>
            </a:r>
            <a:r>
              <a:rPr lang="cs-CZ" sz="2400" dirty="0"/>
              <a:t> </a:t>
            </a:r>
            <a:r>
              <a:rPr lang="en-US" sz="2400" dirty="0"/>
              <a:t>Piedmont was </a:t>
            </a:r>
            <a:r>
              <a:rPr lang="cs-CZ" sz="2400" dirty="0" err="1"/>
              <a:t>overthrusted</a:t>
            </a:r>
            <a:r>
              <a:rPr lang="en-US" sz="2400" dirty="0"/>
              <a:t> </a:t>
            </a:r>
            <a:r>
              <a:rPr lang="cs-CZ" sz="2400"/>
              <a:t>on</a:t>
            </a:r>
            <a:r>
              <a:rPr lang="en-US" sz="2400"/>
              <a:t> </a:t>
            </a:r>
            <a:r>
              <a:rPr lang="en-US" sz="2400" dirty="0"/>
              <a:t>the Laurentian margin during the Ordovician </a:t>
            </a:r>
            <a:r>
              <a:rPr lang="en-US" sz="2400" b="1" dirty="0"/>
              <a:t>Taconic event</a:t>
            </a:r>
            <a:endParaRPr lang="cs-CZ" sz="2400" b="1" dirty="0"/>
          </a:p>
        </p:txBody>
      </p:sp>
    </p:spTree>
    <p:extLst>
      <p:ext uri="{BB962C8B-B14F-4D97-AF65-F5344CB8AC3E}">
        <p14:creationId xmlns:p14="http://schemas.microsoft.com/office/powerpoint/2010/main" val="40855483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Výsledek obrázku pro Piedmont terra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3208578"/>
            <a:ext cx="7749668" cy="364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174911" y="201887"/>
            <a:ext cx="8794178" cy="3477875"/>
          </a:xfrm>
          <a:prstGeom prst="rect">
            <a:avLst/>
          </a:prstGeom>
        </p:spPr>
        <p:txBody>
          <a:bodyPr wrap="square">
            <a:spAutoFit/>
          </a:bodyPr>
          <a:lstStyle/>
          <a:p>
            <a:r>
              <a:rPr lang="cs-CZ" sz="2000" dirty="0"/>
              <a:t>Zóna(</a:t>
            </a:r>
            <a:r>
              <a:rPr lang="cs-CZ" sz="2000" dirty="0" err="1"/>
              <a:t>superterán</a:t>
            </a:r>
            <a:r>
              <a:rPr lang="cs-CZ" sz="2000" dirty="0"/>
              <a:t>) </a:t>
            </a:r>
            <a:r>
              <a:rPr lang="cs-CZ" sz="2000" b="1" dirty="0" err="1"/>
              <a:t>Inner</a:t>
            </a:r>
            <a:r>
              <a:rPr lang="cs-CZ" sz="2000" b="1" dirty="0"/>
              <a:t> </a:t>
            </a:r>
            <a:r>
              <a:rPr lang="cs-CZ" sz="2000" b="1" dirty="0" err="1"/>
              <a:t>Piedmont</a:t>
            </a:r>
            <a:r>
              <a:rPr lang="cs-CZ" sz="2000" dirty="0"/>
              <a:t> je tvořena hlavně </a:t>
            </a:r>
            <a:r>
              <a:rPr lang="cs-CZ" sz="2000" b="1" dirty="0" err="1"/>
              <a:t>perilaurentským</a:t>
            </a:r>
            <a:r>
              <a:rPr lang="cs-CZ" sz="2000" dirty="0"/>
              <a:t> </a:t>
            </a:r>
            <a:r>
              <a:rPr lang="cs-CZ" sz="2000" dirty="0" err="1"/>
              <a:t>teránem</a:t>
            </a:r>
            <a:r>
              <a:rPr lang="cs-CZ" sz="2000" dirty="0"/>
              <a:t> </a:t>
            </a:r>
            <a:r>
              <a:rPr lang="cs-CZ" sz="2000" b="1" dirty="0" err="1"/>
              <a:t>Tugaloo</a:t>
            </a:r>
            <a:r>
              <a:rPr lang="cs-CZ" sz="2000" dirty="0"/>
              <a:t> a </a:t>
            </a:r>
            <a:r>
              <a:rPr lang="cs-CZ" sz="2000" dirty="0" err="1"/>
              <a:t>taránem</a:t>
            </a:r>
            <a:r>
              <a:rPr lang="cs-CZ" sz="2000" dirty="0"/>
              <a:t> </a:t>
            </a:r>
            <a:r>
              <a:rPr lang="cs-CZ" sz="2000" b="1" dirty="0" err="1"/>
              <a:t>Cat</a:t>
            </a:r>
            <a:r>
              <a:rPr lang="cs-CZ" sz="2000" b="1" dirty="0"/>
              <a:t> Square</a:t>
            </a:r>
            <a:r>
              <a:rPr lang="cs-CZ" sz="2000" dirty="0"/>
              <a:t>, Je oddělen od zóny </a:t>
            </a:r>
            <a:r>
              <a:rPr lang="cs-CZ" sz="2000" b="1" dirty="0"/>
              <a:t>Blue </a:t>
            </a:r>
            <a:r>
              <a:rPr lang="cs-CZ" sz="2000" b="1" dirty="0" err="1"/>
              <a:t>Ridge</a:t>
            </a:r>
            <a:r>
              <a:rPr lang="cs-CZ" sz="2000" b="1" dirty="0"/>
              <a:t> </a:t>
            </a:r>
            <a:r>
              <a:rPr lang="cs-CZ" sz="2000" dirty="0"/>
              <a:t>zlomem </a:t>
            </a:r>
            <a:r>
              <a:rPr lang="cs-CZ" sz="2000" b="1" dirty="0" err="1"/>
              <a:t>Brevard</a:t>
            </a:r>
            <a:r>
              <a:rPr lang="cs-CZ" sz="2000" dirty="0"/>
              <a:t>. </a:t>
            </a:r>
            <a:r>
              <a:rPr lang="cs-CZ" sz="2000" b="1" dirty="0" err="1"/>
              <a:t>Tugaloo</a:t>
            </a:r>
            <a:r>
              <a:rPr lang="cs-CZ" sz="2000" dirty="0"/>
              <a:t> zahrnuje  </a:t>
            </a:r>
            <a:r>
              <a:rPr lang="cs-CZ" sz="2000" dirty="0" err="1"/>
              <a:t>riftovaný</a:t>
            </a:r>
            <a:r>
              <a:rPr lang="cs-CZ" sz="2000" dirty="0"/>
              <a:t> </a:t>
            </a:r>
            <a:r>
              <a:rPr lang="cs-CZ" sz="2000" b="1" dirty="0"/>
              <a:t>fragment </a:t>
            </a:r>
            <a:r>
              <a:rPr lang="cs-CZ" sz="2000" b="1" dirty="0" err="1"/>
              <a:t>Laurentie</a:t>
            </a:r>
            <a:r>
              <a:rPr lang="cs-CZ" sz="2000" b="1" dirty="0"/>
              <a:t> (východní Blue </a:t>
            </a:r>
            <a:r>
              <a:rPr lang="cs-CZ" sz="2000" b="1" dirty="0" err="1"/>
              <a:t>Ridge</a:t>
            </a:r>
            <a:r>
              <a:rPr lang="cs-CZ" sz="2000" b="1" dirty="0"/>
              <a:t>) </a:t>
            </a:r>
            <a:r>
              <a:rPr lang="cs-CZ" sz="2000" dirty="0"/>
              <a:t>tvořený metamorfovanými sedimenty a akreční </a:t>
            </a:r>
            <a:r>
              <a:rPr lang="cs-CZ" sz="2000" dirty="0" err="1"/>
              <a:t>melánž</a:t>
            </a:r>
            <a:r>
              <a:rPr lang="cs-CZ" sz="2000" dirty="0"/>
              <a:t> a vulkanity. Na jih od něj je </a:t>
            </a:r>
            <a:r>
              <a:rPr lang="cs-CZ" sz="2000" dirty="0" err="1"/>
              <a:t>situovám</a:t>
            </a:r>
            <a:r>
              <a:rPr lang="cs-CZ" sz="2000" dirty="0"/>
              <a:t> další menší fragment Blue </a:t>
            </a:r>
            <a:r>
              <a:rPr lang="cs-CZ" sz="2000" dirty="0" err="1"/>
              <a:t>Ridge</a:t>
            </a:r>
            <a:r>
              <a:rPr lang="cs-CZ" sz="2000" dirty="0"/>
              <a:t>, </a:t>
            </a:r>
            <a:r>
              <a:rPr lang="cs-CZ" sz="2000" b="1" dirty="0"/>
              <a:t>vulkanický oblouk </a:t>
            </a:r>
            <a:r>
              <a:rPr lang="cs-CZ" sz="2000" b="1" dirty="0" err="1"/>
              <a:t>Dadeville</a:t>
            </a:r>
            <a:r>
              <a:rPr lang="cs-CZ" sz="2000" dirty="0"/>
              <a:t>. </a:t>
            </a:r>
            <a:r>
              <a:rPr lang="cs-CZ" sz="2000" b="1" dirty="0" err="1"/>
              <a:t>Cat</a:t>
            </a:r>
            <a:r>
              <a:rPr lang="cs-CZ" sz="2000" b="1" dirty="0"/>
              <a:t> Square </a:t>
            </a:r>
            <a:r>
              <a:rPr lang="cs-CZ" sz="2000" dirty="0" err="1"/>
              <a:t>terán</a:t>
            </a:r>
            <a:r>
              <a:rPr lang="cs-CZ" sz="2000" dirty="0"/>
              <a:t> reprezentuje </a:t>
            </a:r>
            <a:r>
              <a:rPr lang="cs-CZ" sz="2000" dirty="0" err="1"/>
              <a:t>silurodevonské</a:t>
            </a:r>
            <a:r>
              <a:rPr lang="cs-CZ" sz="2000" dirty="0"/>
              <a:t> akreční prizma sedimentů, které se ukládaly v mělkém oceánu </a:t>
            </a:r>
            <a:r>
              <a:rPr lang="cs-CZ" sz="2000" b="1" dirty="0"/>
              <a:t>mezi </a:t>
            </a:r>
            <a:r>
              <a:rPr lang="cs-CZ" sz="2000" b="1" dirty="0" err="1"/>
              <a:t>Piedmontem</a:t>
            </a:r>
            <a:r>
              <a:rPr lang="cs-CZ" sz="2000" b="1" dirty="0"/>
              <a:t> a blížící se Carolinou </a:t>
            </a:r>
            <a:r>
              <a:rPr lang="cs-CZ" sz="2000" dirty="0"/>
              <a:t>(jeho sedimenty obsahují jak </a:t>
            </a:r>
            <a:r>
              <a:rPr lang="cs-CZ" sz="2000" b="1" dirty="0" err="1"/>
              <a:t>laurentské</a:t>
            </a:r>
            <a:r>
              <a:rPr lang="cs-CZ" sz="2000" dirty="0"/>
              <a:t> tak </a:t>
            </a:r>
            <a:r>
              <a:rPr lang="cs-CZ" sz="2000" b="1" dirty="0" err="1"/>
              <a:t>perigodwanské</a:t>
            </a:r>
            <a:r>
              <a:rPr lang="cs-CZ" sz="2000" dirty="0"/>
              <a:t> zirkony).  Během </a:t>
            </a:r>
            <a:r>
              <a:rPr lang="cs-CZ" sz="2000" b="1" dirty="0" err="1"/>
              <a:t>takonské</a:t>
            </a:r>
            <a:r>
              <a:rPr lang="cs-CZ" sz="2000" dirty="0"/>
              <a:t> orogeneze v ordoviku </a:t>
            </a:r>
            <a:r>
              <a:rPr lang="cs-CZ" sz="2000" b="1" dirty="0" err="1"/>
              <a:t>Tugaloo</a:t>
            </a:r>
            <a:r>
              <a:rPr lang="cs-CZ" sz="2000" dirty="0"/>
              <a:t> kolidoval s </a:t>
            </a:r>
            <a:r>
              <a:rPr lang="cs-CZ" sz="2000" dirty="0" err="1"/>
              <a:t>Laurentii</a:t>
            </a:r>
            <a:r>
              <a:rPr lang="cs-CZ" sz="2000" dirty="0"/>
              <a:t> podobně jako </a:t>
            </a:r>
            <a:r>
              <a:rPr lang="cs-CZ" sz="2000" b="1" dirty="0"/>
              <a:t>Notre Dame </a:t>
            </a:r>
            <a:r>
              <a:rPr lang="cs-CZ" sz="2000" dirty="0"/>
              <a:t>v severních </a:t>
            </a:r>
            <a:r>
              <a:rPr lang="cs-CZ" sz="2000" dirty="0" err="1"/>
              <a:t>Apalačích</a:t>
            </a:r>
            <a:r>
              <a:rPr lang="cs-CZ" sz="2000" dirty="0"/>
              <a:t>.</a:t>
            </a:r>
          </a:p>
          <a:p>
            <a:r>
              <a:rPr lang="cs-CZ" sz="2000" dirty="0"/>
              <a:t>.</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187624" y="0"/>
            <a:ext cx="5976664" cy="5586746"/>
          </a:xfrm>
          <a:prstGeom prst="rect">
            <a:avLst/>
          </a:prstGeom>
        </p:spPr>
      </p:pic>
      <p:sp>
        <p:nvSpPr>
          <p:cNvPr id="3" name="Obdélník 2"/>
          <p:cNvSpPr/>
          <p:nvPr/>
        </p:nvSpPr>
        <p:spPr>
          <a:xfrm>
            <a:off x="215900" y="5493018"/>
            <a:ext cx="8928992" cy="132343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Fig. 15 </a:t>
            </a:r>
            <a:r>
              <a:rPr kumimoji="0" lang="en-US"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Retrodeformed</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tectonostratigraphic terranes in the southern</a:t>
            </a:r>
            <a:r>
              <a:rPr kumimoji="0" lang="cs-CZ"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Appalachians with arrows indicating broad kinematics of assembly.</a:t>
            </a:r>
            <a:r>
              <a:rPr kumimoji="0" lang="cs-CZ"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Arrows shown are color-coded to show accretion timing (after</a:t>
            </a:r>
            <a:r>
              <a:rPr kumimoji="0" lang="cs-CZ"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Hatcher et al. 2007). Included are approximate positions of both the</a:t>
            </a:r>
            <a:r>
              <a:rPr kumimoji="0" lang="cs-CZ"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RLA and the SSR prior to thrusting of the SSR onto Tugaloo terrane</a:t>
            </a:r>
            <a:r>
              <a:rPr kumimoji="0" lang="cs-CZ"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and the RLA on the Carolina terrane due to terrane collision during</a:t>
            </a:r>
            <a:r>
              <a:rPr kumimoji="0" lang="cs-CZ"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final assembly of Pangea</a:t>
            </a:r>
            <a:endParaRPr kumimoji="0" lang="cs-CZ"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4722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0F9635B-8290-80F3-E1BC-70F6267BA313}"/>
              </a:ext>
            </a:extLst>
          </p:cNvPr>
          <p:cNvPicPr>
            <a:picLocks noChangeAspect="1"/>
          </p:cNvPicPr>
          <p:nvPr/>
        </p:nvPicPr>
        <p:blipFill>
          <a:blip r:embed="rId2"/>
          <a:stretch>
            <a:fillRect/>
          </a:stretch>
        </p:blipFill>
        <p:spPr>
          <a:xfrm>
            <a:off x="107504" y="836712"/>
            <a:ext cx="7545347" cy="5722834"/>
          </a:xfrm>
          <a:prstGeom prst="rect">
            <a:avLst/>
          </a:prstGeom>
        </p:spPr>
      </p:pic>
      <p:sp>
        <p:nvSpPr>
          <p:cNvPr id="2" name="TextovéPole 1">
            <a:extLst>
              <a:ext uri="{FF2B5EF4-FFF2-40B4-BE49-F238E27FC236}">
                <a16:creationId xmlns:a16="http://schemas.microsoft.com/office/drawing/2014/main" id="{8EFAE5A9-DFD9-E20A-69A8-8A7FF80B695A}"/>
              </a:ext>
            </a:extLst>
          </p:cNvPr>
          <p:cNvSpPr txBox="1"/>
          <p:nvPr/>
        </p:nvSpPr>
        <p:spPr>
          <a:xfrm>
            <a:off x="5364088" y="483144"/>
            <a:ext cx="1260410" cy="307777"/>
          </a:xfrm>
          <a:prstGeom prst="rect">
            <a:avLst/>
          </a:prstGeom>
          <a:noFill/>
        </p:spPr>
        <p:txBody>
          <a:bodyPr wrap="none" rtlCol="0">
            <a:spAutoFit/>
          </a:bodyPr>
          <a:lstStyle/>
          <a:p>
            <a:r>
              <a:rPr lang="cs-CZ" dirty="0" err="1"/>
              <a:t>Tugaloo</a:t>
            </a:r>
            <a:r>
              <a:rPr lang="cs-CZ" dirty="0"/>
              <a:t> </a:t>
            </a:r>
            <a:r>
              <a:rPr lang="cs-CZ" dirty="0" err="1"/>
              <a:t>terane</a:t>
            </a:r>
            <a:endParaRPr lang="cs-CZ" dirty="0"/>
          </a:p>
        </p:txBody>
      </p:sp>
    </p:spTree>
    <p:extLst>
      <p:ext uri="{BB962C8B-B14F-4D97-AF65-F5344CB8AC3E}">
        <p14:creationId xmlns:p14="http://schemas.microsoft.com/office/powerpoint/2010/main" val="1337025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0" y="688207"/>
            <a:ext cx="5616624" cy="6193279"/>
          </a:xfrm>
          <a:prstGeom prst="rect">
            <a:avLst/>
          </a:prstGeom>
        </p:spPr>
      </p:pic>
      <p:sp>
        <p:nvSpPr>
          <p:cNvPr id="5" name="TextovéPole 4"/>
          <p:cNvSpPr txBox="1"/>
          <p:nvPr/>
        </p:nvSpPr>
        <p:spPr>
          <a:xfrm>
            <a:off x="2627784" y="0"/>
            <a:ext cx="2805576" cy="523220"/>
          </a:xfrm>
          <a:prstGeom prst="rect">
            <a:avLst/>
          </a:prstGeom>
          <a:noFill/>
        </p:spPr>
        <p:txBody>
          <a:bodyPr wrap="none" rtlCol="0">
            <a:spAutoFit/>
          </a:bodyPr>
          <a:lstStyle/>
          <a:p>
            <a:r>
              <a:rPr lang="cs-CZ" sz="2800" dirty="0" err="1"/>
              <a:t>Grenville</a:t>
            </a:r>
            <a:r>
              <a:rPr lang="cs-CZ" sz="2800" dirty="0"/>
              <a:t> </a:t>
            </a:r>
            <a:r>
              <a:rPr lang="cs-CZ" sz="2800" dirty="0" err="1"/>
              <a:t>orogeny</a:t>
            </a:r>
            <a:endParaRPr lang="cs-CZ" sz="2800" dirty="0"/>
          </a:p>
        </p:txBody>
      </p:sp>
      <p:sp>
        <p:nvSpPr>
          <p:cNvPr id="3" name="TextovéPole 2">
            <a:extLst>
              <a:ext uri="{FF2B5EF4-FFF2-40B4-BE49-F238E27FC236}">
                <a16:creationId xmlns:a16="http://schemas.microsoft.com/office/drawing/2014/main" id="{1F728535-8BEF-EBC0-05F7-41219B316B51}"/>
              </a:ext>
            </a:extLst>
          </p:cNvPr>
          <p:cNvSpPr txBox="1"/>
          <p:nvPr/>
        </p:nvSpPr>
        <p:spPr>
          <a:xfrm>
            <a:off x="5616624" y="1340768"/>
            <a:ext cx="3527376" cy="2677656"/>
          </a:xfrm>
          <a:prstGeom prst="rect">
            <a:avLst/>
          </a:prstGeom>
          <a:noFill/>
        </p:spPr>
        <p:txBody>
          <a:bodyPr wrap="square">
            <a:spAutoFit/>
          </a:bodyPr>
          <a:lstStyle/>
          <a:p>
            <a:r>
              <a:rPr lang="en-US" sz="2400" dirty="0"/>
              <a:t>The Grenville orogeny was a long-lived Mesoproterozoic mountain-building event associated with the assembly of the supercontinent </a:t>
            </a:r>
            <a:r>
              <a:rPr lang="en-US" sz="2400" b="1" dirty="0" err="1"/>
              <a:t>Rodinia</a:t>
            </a:r>
            <a:endParaRPr lang="cs-CZ" sz="2400" b="1" dirty="0"/>
          </a:p>
        </p:txBody>
      </p:sp>
    </p:spTree>
    <p:extLst>
      <p:ext uri="{BB962C8B-B14F-4D97-AF65-F5344CB8AC3E}">
        <p14:creationId xmlns:p14="http://schemas.microsoft.com/office/powerpoint/2010/main" val="28251624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95536" y="188640"/>
            <a:ext cx="4740489" cy="6552728"/>
          </a:xfrm>
          <a:prstGeom prst="rect">
            <a:avLst/>
          </a:prstGeom>
        </p:spPr>
      </p:pic>
      <p:sp>
        <p:nvSpPr>
          <p:cNvPr id="4" name="TextovéPole 3">
            <a:extLst>
              <a:ext uri="{FF2B5EF4-FFF2-40B4-BE49-F238E27FC236}">
                <a16:creationId xmlns:a16="http://schemas.microsoft.com/office/drawing/2014/main" id="{25CA1FA9-B457-DA87-C807-0C2E3DB9C818}"/>
              </a:ext>
            </a:extLst>
          </p:cNvPr>
          <p:cNvSpPr txBox="1"/>
          <p:nvPr/>
        </p:nvSpPr>
        <p:spPr>
          <a:xfrm>
            <a:off x="5170417" y="1412776"/>
            <a:ext cx="3866079" cy="4185761"/>
          </a:xfrm>
          <a:prstGeom prst="rect">
            <a:avLst/>
          </a:prstGeom>
          <a:noFill/>
        </p:spPr>
        <p:txBody>
          <a:bodyPr wrap="square">
            <a:spAutoFit/>
          </a:bodyPr>
          <a:lstStyle/>
          <a:p>
            <a:r>
              <a:rPr lang="en-US" dirty="0"/>
              <a:t>Fig. 10. Tectonic model for the formation and metamorphism of the Dadeville arc and associated back-arc in the Tennessee embayment region during and after the </a:t>
            </a:r>
            <a:r>
              <a:rPr lang="en-US" dirty="0" err="1"/>
              <a:t>Taconian</a:t>
            </a:r>
            <a:r>
              <a:rPr lang="en-US" dirty="0"/>
              <a:t> orogeny, prior to the orogen-parallel translation of Dadeville arc to Alabama promontory. (A) Westward subduction of oceanic crust under a rifted continental margin and back-arc basin (for example, Anderson and </a:t>
            </a:r>
            <a:r>
              <a:rPr lang="en-US" dirty="0" err="1"/>
              <a:t>Moecher</a:t>
            </a:r>
            <a:r>
              <a:rPr lang="en-US" dirty="0"/>
              <a:t>, 2009). (B) Partial subduction of the back-arc basin to high-pressure conditions (subduction direction is after Miller and others, 2006; </a:t>
            </a:r>
            <a:r>
              <a:rPr lang="en-US" dirty="0" err="1"/>
              <a:t>Merschat</a:t>
            </a:r>
            <a:r>
              <a:rPr lang="en-US" dirty="0"/>
              <a:t> and others, 2017) and active magmatism on the Dadeville arc. (C) Closure of the back-arc basin, exhumation of continental crust incorporating eclogites, and continued magmatism on the Dadeville arc. (D) Regional metamorphism affecting the Dadeville arc and eastern Blue Ridge rocks due to the tectonic burial by the approaching Carolina </a:t>
            </a:r>
            <a:r>
              <a:rPr lang="en-US" dirty="0" err="1"/>
              <a:t>superterrane</a:t>
            </a:r>
            <a:r>
              <a:rPr lang="en-US" dirty="0"/>
              <a:t> (</a:t>
            </a:r>
            <a:r>
              <a:rPr lang="en-US" dirty="0" err="1"/>
              <a:t>Merschat</a:t>
            </a:r>
            <a:r>
              <a:rPr lang="en-US" dirty="0"/>
              <a:t> and others, 2017).</a:t>
            </a:r>
            <a:endParaRPr lang="cs-CZ" dirty="0"/>
          </a:p>
        </p:txBody>
      </p:sp>
    </p:spTree>
    <p:extLst>
      <p:ext uri="{BB962C8B-B14F-4D97-AF65-F5344CB8AC3E}">
        <p14:creationId xmlns:p14="http://schemas.microsoft.com/office/powerpoint/2010/main" val="17252976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BD58E55-F1E9-B189-A751-077D87105714}"/>
              </a:ext>
            </a:extLst>
          </p:cNvPr>
          <p:cNvPicPr>
            <a:picLocks noChangeAspect="1"/>
          </p:cNvPicPr>
          <p:nvPr/>
        </p:nvPicPr>
        <p:blipFill>
          <a:blip r:embed="rId2"/>
          <a:stretch>
            <a:fillRect/>
          </a:stretch>
        </p:blipFill>
        <p:spPr>
          <a:xfrm>
            <a:off x="683568" y="0"/>
            <a:ext cx="7704856" cy="4839612"/>
          </a:xfrm>
          <a:prstGeom prst="rect">
            <a:avLst/>
          </a:prstGeom>
        </p:spPr>
      </p:pic>
      <p:sp>
        <p:nvSpPr>
          <p:cNvPr id="4" name="TextovéPole 3">
            <a:extLst>
              <a:ext uri="{FF2B5EF4-FFF2-40B4-BE49-F238E27FC236}">
                <a16:creationId xmlns:a16="http://schemas.microsoft.com/office/drawing/2014/main" id="{43603639-0784-058A-2D2F-A92029B976A1}"/>
              </a:ext>
            </a:extLst>
          </p:cNvPr>
          <p:cNvSpPr txBox="1"/>
          <p:nvPr/>
        </p:nvSpPr>
        <p:spPr>
          <a:xfrm>
            <a:off x="0" y="5445224"/>
            <a:ext cx="8784976" cy="954107"/>
          </a:xfrm>
          <a:prstGeom prst="rect">
            <a:avLst/>
          </a:prstGeom>
          <a:noFill/>
        </p:spPr>
        <p:txBody>
          <a:bodyPr wrap="square">
            <a:spAutoFit/>
          </a:bodyPr>
          <a:lstStyle/>
          <a:p>
            <a:r>
              <a:rPr lang="en-US" dirty="0"/>
              <a:t>Figure 2.8. Schematic tectonic reconstruction of the Laurentian margin at 445-465 Ma at the current latitude of Georgia and Alabama. The Dadeville complex is interpreted as a fringing arc built on extended Laurentian continental crust. Also note the intra-arc basins interpreted from the Agricola Schist and Ropes Creek metasedimentary rocks. The Dadeville complex formed just outboard of the </a:t>
            </a:r>
            <a:r>
              <a:rPr lang="en-US" dirty="0" err="1"/>
              <a:t>Wedowee</a:t>
            </a:r>
            <a:r>
              <a:rPr lang="en-US" dirty="0"/>
              <a:t>/</a:t>
            </a:r>
            <a:r>
              <a:rPr lang="en-US" dirty="0" err="1"/>
              <a:t>Emuckfaw</a:t>
            </a:r>
            <a:r>
              <a:rPr lang="en-US" dirty="0"/>
              <a:t> basin in this reconstruction. </a:t>
            </a:r>
            <a:endParaRPr lang="cs-CZ" dirty="0"/>
          </a:p>
        </p:txBody>
      </p:sp>
    </p:spTree>
    <p:extLst>
      <p:ext uri="{BB962C8B-B14F-4D97-AF65-F5344CB8AC3E}">
        <p14:creationId xmlns:p14="http://schemas.microsoft.com/office/powerpoint/2010/main" val="21885715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95536" y="2326102"/>
            <a:ext cx="8384188" cy="2759082"/>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3268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0E7584E-62FB-11E9-F893-69CF410B5153}"/>
              </a:ext>
            </a:extLst>
          </p:cNvPr>
          <p:cNvPicPr>
            <a:picLocks noChangeAspect="1"/>
          </p:cNvPicPr>
          <p:nvPr/>
        </p:nvPicPr>
        <p:blipFill>
          <a:blip r:embed="rId2"/>
          <a:stretch>
            <a:fillRect/>
          </a:stretch>
        </p:blipFill>
        <p:spPr>
          <a:xfrm>
            <a:off x="0" y="554873"/>
            <a:ext cx="9144000" cy="5748253"/>
          </a:xfrm>
          <a:prstGeom prst="rect">
            <a:avLst/>
          </a:prstGeom>
        </p:spPr>
      </p:pic>
    </p:spTree>
    <p:extLst>
      <p:ext uri="{BB962C8B-B14F-4D97-AF65-F5344CB8AC3E}">
        <p14:creationId xmlns:p14="http://schemas.microsoft.com/office/powerpoint/2010/main" val="8246627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06F649F-D227-1A09-B731-D5FA03EC79C1}"/>
              </a:ext>
            </a:extLst>
          </p:cNvPr>
          <p:cNvSpPr txBox="1"/>
          <p:nvPr/>
        </p:nvSpPr>
        <p:spPr>
          <a:xfrm>
            <a:off x="3059832" y="260648"/>
            <a:ext cx="1841145" cy="584775"/>
          </a:xfrm>
          <a:prstGeom prst="rect">
            <a:avLst/>
          </a:prstGeom>
          <a:noFill/>
        </p:spPr>
        <p:txBody>
          <a:bodyPr wrap="none" rtlCol="0">
            <a:spAutoFit/>
          </a:bodyPr>
          <a:lstStyle/>
          <a:p>
            <a:r>
              <a:rPr lang="cs-CZ" sz="3200" b="1" dirty="0" err="1"/>
              <a:t>Carolinia</a:t>
            </a:r>
            <a:endParaRPr lang="cs-CZ" sz="3200" b="1" dirty="0"/>
          </a:p>
        </p:txBody>
      </p:sp>
      <p:sp>
        <p:nvSpPr>
          <p:cNvPr id="4" name="TextovéPole 3">
            <a:extLst>
              <a:ext uri="{FF2B5EF4-FFF2-40B4-BE49-F238E27FC236}">
                <a16:creationId xmlns:a16="http://schemas.microsoft.com/office/drawing/2014/main" id="{5516514E-71AD-501A-6FE1-AF044D3B188B}"/>
              </a:ext>
            </a:extLst>
          </p:cNvPr>
          <p:cNvSpPr txBox="1"/>
          <p:nvPr/>
        </p:nvSpPr>
        <p:spPr>
          <a:xfrm>
            <a:off x="233518" y="965041"/>
            <a:ext cx="8676964" cy="6001643"/>
          </a:xfrm>
          <a:prstGeom prst="rect">
            <a:avLst/>
          </a:prstGeom>
          <a:solidFill>
            <a:schemeClr val="accent1">
              <a:lumMod val="20000"/>
              <a:lumOff val="80000"/>
            </a:schemeClr>
          </a:solidFill>
        </p:spPr>
        <p:txBody>
          <a:bodyPr wrap="square">
            <a:spAutoFit/>
          </a:bodyPr>
          <a:lstStyle/>
          <a:p>
            <a:r>
              <a:rPr lang="en-US" sz="2400" b="1" dirty="0" err="1"/>
              <a:t>Carolinia</a:t>
            </a:r>
            <a:r>
              <a:rPr lang="en-US" sz="2400" b="1" dirty="0"/>
              <a:t> is Neoproterozoic island  arc syst</a:t>
            </a:r>
            <a:r>
              <a:rPr lang="cs-CZ" sz="2400" b="1" dirty="0"/>
              <a:t>e</a:t>
            </a:r>
            <a:r>
              <a:rPr lang="en-US" sz="2400" b="1" dirty="0"/>
              <a:t>m </a:t>
            </a:r>
            <a:r>
              <a:rPr lang="cs-CZ" sz="2400" dirty="0" err="1"/>
              <a:t>which</a:t>
            </a:r>
            <a:r>
              <a:rPr lang="cs-CZ" sz="2400" dirty="0"/>
              <a:t> </a:t>
            </a:r>
            <a:r>
              <a:rPr lang="cs-CZ" sz="2400" dirty="0" err="1"/>
              <a:t>was</a:t>
            </a:r>
            <a:r>
              <a:rPr lang="cs-CZ" sz="2400" dirty="0"/>
              <a:t> </a:t>
            </a:r>
            <a:r>
              <a:rPr lang="cs-CZ" sz="2400" dirty="0" err="1"/>
              <a:t>created</a:t>
            </a:r>
            <a:r>
              <a:rPr lang="cs-CZ" sz="2400" dirty="0"/>
              <a:t> </a:t>
            </a:r>
            <a:r>
              <a:rPr lang="cs-CZ" sz="2400" dirty="0" err="1"/>
              <a:t>at</a:t>
            </a:r>
            <a:r>
              <a:rPr lang="cs-CZ" sz="2400" dirty="0"/>
              <a:t> ca. 550 </a:t>
            </a:r>
            <a:r>
              <a:rPr lang="cs-CZ" sz="2400" dirty="0" err="1"/>
              <a:t>Ma</a:t>
            </a:r>
            <a:r>
              <a:rPr lang="cs-CZ" sz="2400" dirty="0"/>
              <a:t> </a:t>
            </a:r>
            <a:r>
              <a:rPr lang="cs-CZ" sz="2400" dirty="0" err="1"/>
              <a:t>during</a:t>
            </a:r>
            <a:r>
              <a:rPr lang="cs-CZ" sz="2400" dirty="0"/>
              <a:t> </a:t>
            </a:r>
            <a:r>
              <a:rPr lang="en-US" sz="2400" dirty="0"/>
              <a:t>stitching of the two largest</a:t>
            </a:r>
            <a:r>
              <a:rPr lang="cs-CZ" sz="2400" dirty="0"/>
              <a:t> </a:t>
            </a:r>
            <a:r>
              <a:rPr lang="en-US" sz="2400" dirty="0"/>
              <a:t>components, the </a:t>
            </a:r>
            <a:r>
              <a:rPr lang="en-US" sz="2400" b="1" dirty="0"/>
              <a:t>Carolina</a:t>
            </a:r>
            <a:r>
              <a:rPr lang="en-US" sz="2400" dirty="0"/>
              <a:t> and </a:t>
            </a:r>
            <a:r>
              <a:rPr lang="en-US" sz="2400" b="1" dirty="0"/>
              <a:t>Charlotte</a:t>
            </a:r>
            <a:r>
              <a:rPr lang="en-US" sz="2400" dirty="0"/>
              <a:t> terranes</a:t>
            </a:r>
            <a:r>
              <a:rPr lang="cs-CZ" sz="2400" dirty="0"/>
              <a:t>.</a:t>
            </a:r>
          </a:p>
          <a:p>
            <a:r>
              <a:rPr lang="en-US" sz="2400" dirty="0"/>
              <a:t>The terrane comprises Neoproterozoic to Early Cambrian </a:t>
            </a:r>
            <a:r>
              <a:rPr lang="en-US" sz="2400" b="1" dirty="0"/>
              <a:t>felsic-to-mafic </a:t>
            </a:r>
            <a:r>
              <a:rPr lang="en-US" sz="2400" b="1" dirty="0" err="1"/>
              <a:t>metaplutonic</a:t>
            </a:r>
            <a:r>
              <a:rPr lang="en-US" sz="2400" b="1" dirty="0"/>
              <a:t> and metavolcanic rocks</a:t>
            </a:r>
            <a:r>
              <a:rPr lang="en-US" sz="2400" dirty="0"/>
              <a:t>, intruded by later Paleozoic plutons. There is consensus among workers that these sequences collectively represent a long-lived, </a:t>
            </a:r>
            <a:r>
              <a:rPr lang="en-US" sz="2400" b="1" dirty="0" err="1"/>
              <a:t>suprasubduction</a:t>
            </a:r>
            <a:r>
              <a:rPr lang="en-US" sz="2400" b="1" dirty="0"/>
              <a:t> zone </a:t>
            </a:r>
            <a:r>
              <a:rPr lang="cs-CZ" sz="2400" b="1" dirty="0"/>
              <a:t>(SSZ) </a:t>
            </a:r>
            <a:r>
              <a:rPr lang="en-US" sz="2400" b="1" dirty="0"/>
              <a:t>magmatic arc </a:t>
            </a:r>
            <a:r>
              <a:rPr lang="en-US" sz="2400" dirty="0"/>
              <a:t>syst</a:t>
            </a:r>
            <a:r>
              <a:rPr lang="cs-CZ" sz="2400" dirty="0"/>
              <a:t>e</a:t>
            </a:r>
            <a:r>
              <a:rPr lang="en-US" sz="2400" dirty="0"/>
              <a:t>m</a:t>
            </a:r>
            <a:r>
              <a:rPr lang="cs-CZ" sz="2400" dirty="0"/>
              <a:t>. </a:t>
            </a:r>
            <a:r>
              <a:rPr lang="en-US" sz="2400" b="1" dirty="0"/>
              <a:t>SSZ ophiolites form during the initial stages of subduction prior to the development of any volcanic arc</a:t>
            </a:r>
            <a:r>
              <a:rPr lang="en-US" sz="2400" dirty="0"/>
              <a:t>.</a:t>
            </a:r>
            <a:endParaRPr lang="cs-CZ" sz="2400" dirty="0"/>
          </a:p>
          <a:p>
            <a:r>
              <a:rPr lang="en-US" sz="2400" dirty="0"/>
              <a:t>These rocks underwent at least </a:t>
            </a:r>
            <a:r>
              <a:rPr lang="en-US" sz="2400" b="1" dirty="0"/>
              <a:t>four</a:t>
            </a:r>
            <a:r>
              <a:rPr lang="cs-CZ" sz="2400" b="1" dirty="0"/>
              <a:t> </a:t>
            </a:r>
            <a:r>
              <a:rPr lang="en-US" sz="2400" b="1" dirty="0"/>
              <a:t>metamorphic/deformation events</a:t>
            </a:r>
            <a:r>
              <a:rPr lang="en-US" sz="2400" dirty="0"/>
              <a:t>, and so their original textures and </a:t>
            </a:r>
            <a:r>
              <a:rPr lang="en-US" sz="2400" dirty="0" err="1"/>
              <a:t>mineralogies</a:t>
            </a:r>
            <a:r>
              <a:rPr lang="en-US" sz="2400" dirty="0"/>
              <a:t> have been </a:t>
            </a:r>
            <a:r>
              <a:rPr lang="en-US" sz="2400" b="1" dirty="0"/>
              <a:t>significantly altered</a:t>
            </a:r>
            <a:endParaRPr lang="cs-CZ" sz="2400" b="1" dirty="0"/>
          </a:p>
          <a:p>
            <a:r>
              <a:rPr lang="en-US" sz="2400" dirty="0"/>
              <a:t>Carolin</a:t>
            </a:r>
            <a:r>
              <a:rPr lang="cs-CZ" sz="2400" dirty="0"/>
              <a:t>i</a:t>
            </a:r>
            <a:r>
              <a:rPr lang="en-US" sz="2400" dirty="0"/>
              <a:t>a terrane likely experienced significant translation in a Middle Paleozoic </a:t>
            </a:r>
            <a:r>
              <a:rPr lang="en-US" sz="2400" b="1" dirty="0"/>
              <a:t>dextral shear system </a:t>
            </a:r>
            <a:r>
              <a:rPr lang="en-US" sz="2400" dirty="0"/>
              <a:t>along the Laurentian margin prior to the </a:t>
            </a:r>
            <a:r>
              <a:rPr lang="en-US" sz="2400" dirty="0" err="1"/>
              <a:t>Alleghanian</a:t>
            </a:r>
            <a:r>
              <a:rPr lang="en-US" sz="2400" dirty="0"/>
              <a:t> continental collision</a:t>
            </a:r>
          </a:p>
        </p:txBody>
      </p:sp>
    </p:spTree>
    <p:extLst>
      <p:ext uri="{BB962C8B-B14F-4D97-AF65-F5344CB8AC3E}">
        <p14:creationId xmlns:p14="http://schemas.microsoft.com/office/powerpoint/2010/main" val="18608205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3B98C78-8935-94E5-20EE-59DB9958F059}"/>
              </a:ext>
            </a:extLst>
          </p:cNvPr>
          <p:cNvPicPr>
            <a:picLocks noChangeAspect="1"/>
          </p:cNvPicPr>
          <p:nvPr/>
        </p:nvPicPr>
        <p:blipFill>
          <a:blip r:embed="rId2"/>
          <a:stretch>
            <a:fillRect/>
          </a:stretch>
        </p:blipFill>
        <p:spPr>
          <a:xfrm>
            <a:off x="395536" y="285524"/>
            <a:ext cx="6096000" cy="4657725"/>
          </a:xfrm>
          <a:prstGeom prst="rect">
            <a:avLst/>
          </a:prstGeom>
        </p:spPr>
      </p:pic>
      <p:sp>
        <p:nvSpPr>
          <p:cNvPr id="4" name="TextovéPole 3">
            <a:extLst>
              <a:ext uri="{FF2B5EF4-FFF2-40B4-BE49-F238E27FC236}">
                <a16:creationId xmlns:a16="http://schemas.microsoft.com/office/drawing/2014/main" id="{4F866EB7-9BA0-7892-4FAA-80E76CAD6237}"/>
              </a:ext>
            </a:extLst>
          </p:cNvPr>
          <p:cNvSpPr txBox="1"/>
          <p:nvPr/>
        </p:nvSpPr>
        <p:spPr>
          <a:xfrm>
            <a:off x="60379" y="4943249"/>
            <a:ext cx="9023241" cy="1938992"/>
          </a:xfrm>
          <a:prstGeom prst="rect">
            <a:avLst/>
          </a:prstGeom>
          <a:noFill/>
        </p:spPr>
        <p:txBody>
          <a:bodyPr wrap="square">
            <a:spAutoFit/>
          </a:bodyPr>
          <a:lstStyle/>
          <a:p>
            <a:r>
              <a:rPr lang="en-US" sz="2000" dirty="0"/>
              <a:t>Fig. 6.1 (a) Simplified section of an </a:t>
            </a:r>
            <a:r>
              <a:rPr lang="en-US" sz="2000" b="1" dirty="0"/>
              <a:t>early supra-subduction (infant arc) </a:t>
            </a:r>
            <a:r>
              <a:rPr lang="en-US" sz="2000" dirty="0"/>
              <a:t>setting showing ophiolite formation and key related mineral deposits. (b) Section of maturing arc setting showing fore-arc and back-arc rifting and possible magma source regions. Subduction of continent derived sediment enters subduction channel and yields components to </a:t>
            </a:r>
            <a:r>
              <a:rPr lang="en-US" sz="2000" dirty="0" err="1"/>
              <a:t>metasomatise</a:t>
            </a:r>
            <a:r>
              <a:rPr lang="en-US" sz="2000" dirty="0"/>
              <a:t> the sub-arc mantle wedge. (compiled from various published sources including Winter 2001; Garson and Mitchell 1977; Robb 2005).</a:t>
            </a:r>
            <a:endParaRPr lang="cs-CZ" sz="2000" dirty="0"/>
          </a:p>
        </p:txBody>
      </p:sp>
      <p:sp>
        <p:nvSpPr>
          <p:cNvPr id="6" name="TextovéPole 5">
            <a:extLst>
              <a:ext uri="{FF2B5EF4-FFF2-40B4-BE49-F238E27FC236}">
                <a16:creationId xmlns:a16="http://schemas.microsoft.com/office/drawing/2014/main" id="{7217C12A-78CF-86F1-2854-9B848A4F55CF}"/>
              </a:ext>
            </a:extLst>
          </p:cNvPr>
          <p:cNvSpPr txBox="1"/>
          <p:nvPr/>
        </p:nvSpPr>
        <p:spPr>
          <a:xfrm>
            <a:off x="6419999" y="859882"/>
            <a:ext cx="2681536" cy="3477875"/>
          </a:xfrm>
          <a:prstGeom prst="rect">
            <a:avLst/>
          </a:prstGeom>
          <a:noFill/>
        </p:spPr>
        <p:txBody>
          <a:bodyPr wrap="square">
            <a:spAutoFit/>
          </a:bodyPr>
          <a:lstStyle/>
          <a:p>
            <a:r>
              <a:rPr lang="en-US" sz="2000" b="1" dirty="0"/>
              <a:t>Supra-subduction zone </a:t>
            </a:r>
            <a:r>
              <a:rPr lang="en-US" sz="2000" dirty="0"/>
              <a:t>(SSZ) ophiolites have the geochemical </a:t>
            </a:r>
            <a:r>
              <a:rPr lang="en-US" sz="2000" b="1" dirty="0"/>
              <a:t>characteristics of island arcs </a:t>
            </a:r>
            <a:r>
              <a:rPr lang="en-US" sz="2000" dirty="0"/>
              <a:t>but the </a:t>
            </a:r>
            <a:r>
              <a:rPr lang="en-US" sz="2000" b="1" dirty="0"/>
              <a:t>structure of oceanic crust </a:t>
            </a:r>
            <a:r>
              <a:rPr lang="en-US" sz="2000" dirty="0"/>
              <a:t>and are thought to have formed by sea-floor spreading directly above subducted oceanic lithosphere.</a:t>
            </a:r>
            <a:endParaRPr lang="cs-CZ" sz="2000" dirty="0"/>
          </a:p>
        </p:txBody>
      </p:sp>
    </p:spTree>
    <p:extLst>
      <p:ext uri="{BB962C8B-B14F-4D97-AF65-F5344CB8AC3E}">
        <p14:creationId xmlns:p14="http://schemas.microsoft.com/office/powerpoint/2010/main" val="9116361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4A19428-F7D5-EBE6-F895-E4784C9F24E8}"/>
              </a:ext>
            </a:extLst>
          </p:cNvPr>
          <p:cNvSpPr txBox="1"/>
          <p:nvPr/>
        </p:nvSpPr>
        <p:spPr>
          <a:xfrm>
            <a:off x="215516" y="123453"/>
            <a:ext cx="8712968" cy="6370975"/>
          </a:xfrm>
          <a:prstGeom prst="rect">
            <a:avLst/>
          </a:prstGeom>
          <a:solidFill>
            <a:schemeClr val="accent1">
              <a:lumMod val="20000"/>
              <a:lumOff val="80000"/>
            </a:schemeClr>
          </a:solidFill>
        </p:spPr>
        <p:txBody>
          <a:bodyPr wrap="square">
            <a:spAutoFit/>
          </a:bodyPr>
          <a:lstStyle/>
          <a:p>
            <a:r>
              <a:rPr lang="en-US" sz="2400" dirty="0"/>
              <a:t>The </a:t>
            </a:r>
            <a:r>
              <a:rPr lang="en-US" sz="2400" b="1" dirty="0"/>
              <a:t>Carolina terrane </a:t>
            </a:r>
            <a:r>
              <a:rPr lang="en-US" sz="2400" dirty="0"/>
              <a:t>forms the heart of </a:t>
            </a:r>
            <a:r>
              <a:rPr lang="en-US" sz="2400" b="1" dirty="0" err="1"/>
              <a:t>Carolinia</a:t>
            </a:r>
            <a:r>
              <a:rPr lang="en-US" sz="2400" dirty="0"/>
              <a:t>, one of the largest accreted peri-Gondwanan crustal tracts within the Appalachian Orogen. The </a:t>
            </a:r>
            <a:r>
              <a:rPr lang="cs-CZ" sz="2400" dirty="0"/>
              <a:t>Carolina </a:t>
            </a:r>
            <a:r>
              <a:rPr lang="en-US" sz="2400" dirty="0"/>
              <a:t>terrane consists of </a:t>
            </a:r>
            <a:r>
              <a:rPr lang="en-US" sz="2400" b="1" dirty="0"/>
              <a:t>two major </a:t>
            </a:r>
            <a:r>
              <a:rPr lang="en-US" sz="2400" b="1" dirty="0" err="1"/>
              <a:t>lithotectonic</a:t>
            </a:r>
            <a:r>
              <a:rPr lang="en-US" sz="2400" b="1" dirty="0"/>
              <a:t> elements</a:t>
            </a:r>
            <a:r>
              <a:rPr lang="en-US" sz="2400" dirty="0"/>
              <a:t>, the older </a:t>
            </a:r>
            <a:r>
              <a:rPr lang="en-US" sz="2400" b="1" dirty="0" err="1"/>
              <a:t>Neoproterzoic</a:t>
            </a:r>
            <a:r>
              <a:rPr lang="en-US" sz="2400" b="1" dirty="0"/>
              <a:t> </a:t>
            </a:r>
            <a:r>
              <a:rPr lang="en-US" sz="2400" b="1" dirty="0" err="1"/>
              <a:t>Hyco</a:t>
            </a:r>
            <a:r>
              <a:rPr lang="en-US" sz="2400" b="1" dirty="0"/>
              <a:t> magmatic arc</a:t>
            </a:r>
            <a:r>
              <a:rPr lang="en-US" sz="2400" dirty="0"/>
              <a:t>, ca. 633-612 Ma, and the </a:t>
            </a:r>
            <a:r>
              <a:rPr lang="en-US" sz="2400" b="1" dirty="0"/>
              <a:t>younger Neoproterozoic-early Paleozoic Albemarle magmatic arc</a:t>
            </a:r>
            <a:r>
              <a:rPr lang="en-US" sz="2400" dirty="0"/>
              <a:t>, ca. 555-&lt;528 Ma. </a:t>
            </a:r>
            <a:r>
              <a:rPr lang="cs-CZ" sz="2400" dirty="0"/>
              <a:t>A</a:t>
            </a:r>
            <a:r>
              <a:rPr lang="en-US" sz="2400" dirty="0"/>
              <a:t> third </a:t>
            </a:r>
            <a:r>
              <a:rPr lang="en-US" sz="2400" dirty="0" err="1"/>
              <a:t>lithotectonic</a:t>
            </a:r>
            <a:r>
              <a:rPr lang="en-US" sz="2400" dirty="0"/>
              <a:t> unit consisting of clastic sedimentary rocks with subordinate volcanics, the </a:t>
            </a:r>
            <a:r>
              <a:rPr lang="en-US" sz="2400" b="1" dirty="0" err="1"/>
              <a:t>Virgilina</a:t>
            </a:r>
            <a:r>
              <a:rPr lang="en-US" sz="2400" b="1" dirty="0"/>
              <a:t> sequence</a:t>
            </a:r>
            <a:r>
              <a:rPr lang="en-US" sz="2400" dirty="0"/>
              <a:t>, intervenes between them. The </a:t>
            </a:r>
            <a:r>
              <a:rPr lang="en-US" sz="2400" b="1" dirty="0"/>
              <a:t>Carolina</a:t>
            </a:r>
            <a:r>
              <a:rPr lang="en-US" sz="2400" dirty="0"/>
              <a:t> terrane appears to have </a:t>
            </a:r>
            <a:r>
              <a:rPr lang="en-US" sz="2400" b="1" dirty="0"/>
              <a:t>departed from its peri-Gondwanan source area in the Early to Middle Cambrian</a:t>
            </a:r>
            <a:r>
              <a:rPr lang="en-US" sz="2400" dirty="0"/>
              <a:t>. </a:t>
            </a:r>
            <a:r>
              <a:rPr lang="en-US" sz="2400" b="1" dirty="0"/>
              <a:t>Two major </a:t>
            </a:r>
            <a:r>
              <a:rPr lang="en-US" sz="2400" b="1" dirty="0" err="1"/>
              <a:t>tectonothermal</a:t>
            </a:r>
            <a:r>
              <a:rPr lang="en-US" sz="2400" b="1" dirty="0"/>
              <a:t> events</a:t>
            </a:r>
            <a:r>
              <a:rPr lang="en-US" sz="2400" dirty="0"/>
              <a:t> have overprinted rocks of the terrane. The Neoproterozoic </a:t>
            </a:r>
            <a:r>
              <a:rPr lang="en-US" sz="2400" b="1" dirty="0" err="1"/>
              <a:t>Virgilina</a:t>
            </a:r>
            <a:r>
              <a:rPr lang="en-US" sz="2400" b="1" dirty="0"/>
              <a:t> deformation</a:t>
            </a:r>
            <a:r>
              <a:rPr lang="en-US" sz="2400" dirty="0"/>
              <a:t>, ca. 578-545 Ma, appears to overlap in time with the </a:t>
            </a:r>
            <a:r>
              <a:rPr lang="en-US" sz="2400" b="1" dirty="0"/>
              <a:t>stitching</a:t>
            </a:r>
            <a:r>
              <a:rPr lang="en-US" sz="2400" dirty="0"/>
              <a:t> of the two largest components of </a:t>
            </a:r>
            <a:r>
              <a:rPr lang="en-US" sz="2400" b="1" dirty="0" err="1"/>
              <a:t>Carolinia</a:t>
            </a:r>
            <a:r>
              <a:rPr lang="en-US" sz="2400" dirty="0"/>
              <a:t>, </a:t>
            </a:r>
            <a:r>
              <a:rPr lang="en-US" sz="2400" b="1" dirty="0"/>
              <a:t>the Carolina and Charlotte terranes </a:t>
            </a:r>
            <a:r>
              <a:rPr lang="en-US" sz="2400" dirty="0"/>
              <a:t>at ca. 550 Ma. The second event, the </a:t>
            </a:r>
            <a:r>
              <a:rPr lang="en-US" sz="2400" b="1" dirty="0"/>
              <a:t>Cherokee orogeny</a:t>
            </a:r>
            <a:r>
              <a:rPr lang="en-US" sz="2400" dirty="0"/>
              <a:t>, started in the Late Ordovician and likely continued into the Early Silurian. The Cherokee orogeny most likely marks the </a:t>
            </a:r>
            <a:r>
              <a:rPr lang="en-US" sz="2400" b="1" dirty="0"/>
              <a:t>accretion of </a:t>
            </a:r>
            <a:r>
              <a:rPr lang="en-US" sz="2400" b="1" dirty="0" err="1"/>
              <a:t>Carolinia</a:t>
            </a:r>
            <a:r>
              <a:rPr lang="en-US" sz="2400" b="1" dirty="0"/>
              <a:t> to Laurentia</a:t>
            </a:r>
            <a:r>
              <a:rPr lang="en-US" sz="2400" dirty="0"/>
              <a:t>.</a:t>
            </a:r>
            <a:endParaRPr lang="cs-CZ" sz="2400" dirty="0"/>
          </a:p>
        </p:txBody>
      </p:sp>
    </p:spTree>
    <p:extLst>
      <p:ext uri="{BB962C8B-B14F-4D97-AF65-F5344CB8AC3E}">
        <p14:creationId xmlns:p14="http://schemas.microsoft.com/office/powerpoint/2010/main" val="13803862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94B4BA5-327B-D2A9-3091-076DE73B7032}"/>
              </a:ext>
            </a:extLst>
          </p:cNvPr>
          <p:cNvPicPr>
            <a:picLocks noChangeAspect="1"/>
          </p:cNvPicPr>
          <p:nvPr/>
        </p:nvPicPr>
        <p:blipFill>
          <a:blip r:embed="rId2"/>
          <a:stretch>
            <a:fillRect/>
          </a:stretch>
        </p:blipFill>
        <p:spPr>
          <a:xfrm>
            <a:off x="107504" y="215982"/>
            <a:ext cx="7152456" cy="6426035"/>
          </a:xfrm>
          <a:prstGeom prst="rect">
            <a:avLst/>
          </a:prstGeom>
        </p:spPr>
      </p:pic>
      <p:sp>
        <p:nvSpPr>
          <p:cNvPr id="4" name="TextovéPole 3">
            <a:extLst>
              <a:ext uri="{FF2B5EF4-FFF2-40B4-BE49-F238E27FC236}">
                <a16:creationId xmlns:a16="http://schemas.microsoft.com/office/drawing/2014/main" id="{DD792C2D-AEAD-348D-96AC-787AF518DA67}"/>
              </a:ext>
            </a:extLst>
          </p:cNvPr>
          <p:cNvSpPr txBox="1"/>
          <p:nvPr/>
        </p:nvSpPr>
        <p:spPr>
          <a:xfrm>
            <a:off x="7344816" y="2197893"/>
            <a:ext cx="1691680" cy="3016210"/>
          </a:xfrm>
          <a:prstGeom prst="rect">
            <a:avLst/>
          </a:prstGeom>
          <a:noFill/>
        </p:spPr>
        <p:txBody>
          <a:bodyPr wrap="square">
            <a:spAutoFit/>
          </a:bodyPr>
          <a:lstStyle/>
          <a:p>
            <a:r>
              <a:rPr lang="en-US" dirty="0"/>
              <a:t>Fig. 2. Distribution </a:t>
            </a:r>
            <a:r>
              <a:rPr lang="en-US" sz="1600" dirty="0"/>
              <a:t>of the major tectonic elements of </a:t>
            </a:r>
            <a:r>
              <a:rPr lang="en-US" sz="1600" dirty="0" err="1"/>
              <a:t>Carolinia</a:t>
            </a:r>
            <a:r>
              <a:rPr lang="en-US" sz="1600" dirty="0"/>
              <a:t> and adjoining terranes (Hibbard et al. 2002). </a:t>
            </a:r>
            <a:r>
              <a:rPr lang="en-US" sz="1600" dirty="0" err="1"/>
              <a:t>CPsz</a:t>
            </a:r>
            <a:r>
              <a:rPr lang="en-US" sz="1600" dirty="0"/>
              <a:t>, Central Piedmont </a:t>
            </a:r>
            <a:r>
              <a:rPr lang="en-US" sz="1600" dirty="0" err="1"/>
              <a:t>shearzone</a:t>
            </a:r>
            <a:r>
              <a:rPr lang="en-US" sz="1600" dirty="0"/>
              <a:t>; GHF, Gold Hill fault; PMB, Pine Mountain Belt.</a:t>
            </a:r>
            <a:endParaRPr lang="cs-CZ" sz="1600" dirty="0"/>
          </a:p>
        </p:txBody>
      </p:sp>
    </p:spTree>
    <p:extLst>
      <p:ext uri="{BB962C8B-B14F-4D97-AF65-F5344CB8AC3E}">
        <p14:creationId xmlns:p14="http://schemas.microsoft.com/office/powerpoint/2010/main" val="3059701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B8A48B5D-EE37-ADDF-1FF8-BC38D0BBAD89}"/>
              </a:ext>
            </a:extLst>
          </p:cNvPr>
          <p:cNvPicPr>
            <a:picLocks noChangeAspect="1"/>
          </p:cNvPicPr>
          <p:nvPr/>
        </p:nvPicPr>
        <p:blipFill>
          <a:blip r:embed="rId2"/>
          <a:stretch>
            <a:fillRect/>
          </a:stretch>
        </p:blipFill>
        <p:spPr>
          <a:xfrm>
            <a:off x="251520" y="0"/>
            <a:ext cx="7848872" cy="5960237"/>
          </a:xfrm>
          <a:prstGeom prst="rect">
            <a:avLst/>
          </a:prstGeom>
        </p:spPr>
      </p:pic>
      <p:sp>
        <p:nvSpPr>
          <p:cNvPr id="4" name="TextovéPole 3">
            <a:extLst>
              <a:ext uri="{FF2B5EF4-FFF2-40B4-BE49-F238E27FC236}">
                <a16:creationId xmlns:a16="http://schemas.microsoft.com/office/drawing/2014/main" id="{BD7F9D42-AAA7-B320-38AD-E78703EAFC73}"/>
              </a:ext>
            </a:extLst>
          </p:cNvPr>
          <p:cNvSpPr txBox="1"/>
          <p:nvPr/>
        </p:nvSpPr>
        <p:spPr>
          <a:xfrm>
            <a:off x="0" y="5960237"/>
            <a:ext cx="9054752" cy="738664"/>
          </a:xfrm>
          <a:prstGeom prst="rect">
            <a:avLst/>
          </a:prstGeom>
          <a:noFill/>
        </p:spPr>
        <p:txBody>
          <a:bodyPr wrap="square">
            <a:spAutoFit/>
          </a:bodyPr>
          <a:lstStyle/>
          <a:p>
            <a:r>
              <a:rPr lang="cs-CZ" dirty="0" err="1"/>
              <a:t>Simplified</a:t>
            </a:r>
            <a:r>
              <a:rPr lang="cs-CZ" dirty="0"/>
              <a:t> </a:t>
            </a:r>
            <a:r>
              <a:rPr lang="cs-CZ" dirty="0" err="1"/>
              <a:t>lithotectonic</a:t>
            </a:r>
            <a:r>
              <a:rPr lang="cs-CZ" dirty="0"/>
              <a:t> map </a:t>
            </a:r>
            <a:r>
              <a:rPr lang="cs-CZ" dirty="0" err="1"/>
              <a:t>of</a:t>
            </a:r>
            <a:r>
              <a:rPr lang="cs-CZ" dirty="0"/>
              <a:t> </a:t>
            </a:r>
            <a:r>
              <a:rPr lang="cs-CZ" dirty="0" err="1"/>
              <a:t>the</a:t>
            </a:r>
            <a:r>
              <a:rPr lang="cs-CZ" dirty="0"/>
              <a:t> </a:t>
            </a:r>
            <a:r>
              <a:rPr lang="cs-CZ" dirty="0" err="1"/>
              <a:t>southern</a:t>
            </a:r>
            <a:r>
              <a:rPr lang="cs-CZ" dirty="0"/>
              <a:t> </a:t>
            </a:r>
            <a:r>
              <a:rPr lang="cs-CZ" dirty="0" err="1"/>
              <a:t>Appalachians</a:t>
            </a:r>
            <a:r>
              <a:rPr lang="cs-CZ" dirty="0"/>
              <a:t> </a:t>
            </a:r>
            <a:r>
              <a:rPr lang="cs-CZ" dirty="0" err="1"/>
              <a:t>showing</a:t>
            </a:r>
            <a:r>
              <a:rPr lang="cs-CZ" dirty="0"/>
              <a:t> </a:t>
            </a:r>
            <a:r>
              <a:rPr lang="cs-CZ" dirty="0" err="1"/>
              <a:t>the</a:t>
            </a:r>
            <a:r>
              <a:rPr lang="cs-CZ" dirty="0"/>
              <a:t> </a:t>
            </a:r>
            <a:r>
              <a:rPr lang="cs-CZ" dirty="0" err="1"/>
              <a:t>superterranes</a:t>
            </a:r>
            <a:r>
              <a:rPr lang="cs-CZ" dirty="0"/>
              <a:t> and </a:t>
            </a:r>
            <a:r>
              <a:rPr lang="cs-CZ" dirty="0" err="1"/>
              <a:t>other</a:t>
            </a:r>
            <a:r>
              <a:rPr lang="cs-CZ" dirty="0"/>
              <a:t> rock </a:t>
            </a:r>
            <a:r>
              <a:rPr lang="cs-CZ" dirty="0" err="1"/>
              <a:t>units</a:t>
            </a:r>
            <a:r>
              <a:rPr lang="cs-CZ" dirty="0"/>
              <a:t> (</a:t>
            </a:r>
            <a:r>
              <a:rPr lang="cs-CZ" dirty="0" err="1"/>
              <a:t>after</a:t>
            </a:r>
            <a:r>
              <a:rPr lang="cs-CZ" dirty="0"/>
              <a:t> </a:t>
            </a:r>
            <a:r>
              <a:rPr lang="cs-CZ" dirty="0" err="1"/>
              <a:t>Hibbard</a:t>
            </a:r>
            <a:r>
              <a:rPr lang="cs-CZ" dirty="0"/>
              <a:t> et al. 2006, 2007). </a:t>
            </a:r>
            <a:r>
              <a:rPr lang="cs-CZ" dirty="0" err="1"/>
              <a:t>Abbreviations</a:t>
            </a:r>
            <a:r>
              <a:rPr lang="cs-CZ" dirty="0"/>
              <a:t>: HLPVF, </a:t>
            </a:r>
            <a:r>
              <a:rPr lang="cs-CZ" dirty="0" err="1"/>
              <a:t>Hollins</a:t>
            </a:r>
            <a:r>
              <a:rPr lang="cs-CZ" dirty="0"/>
              <a:t> Line-</a:t>
            </a:r>
            <a:r>
              <a:rPr lang="cs-CZ" dirty="0" err="1"/>
              <a:t>Pleasant</a:t>
            </a:r>
            <a:r>
              <a:rPr lang="cs-CZ" dirty="0"/>
              <a:t> </a:t>
            </a:r>
            <a:r>
              <a:rPr lang="cs-CZ" dirty="0" err="1"/>
              <a:t>Valley</a:t>
            </a:r>
            <a:r>
              <a:rPr lang="cs-CZ" dirty="0"/>
              <a:t> </a:t>
            </a:r>
            <a:r>
              <a:rPr lang="cs-CZ" dirty="0" err="1"/>
              <a:t>fault</a:t>
            </a:r>
            <a:r>
              <a:rPr lang="cs-CZ" dirty="0"/>
              <a:t> </a:t>
            </a:r>
            <a:r>
              <a:rPr lang="cs-CZ" dirty="0" err="1"/>
              <a:t>system</a:t>
            </a:r>
            <a:r>
              <a:rPr lang="cs-CZ" dirty="0"/>
              <a:t>; CPSZ, </a:t>
            </a:r>
            <a:r>
              <a:rPr lang="cs-CZ" dirty="0" err="1"/>
              <a:t>Central</a:t>
            </a:r>
            <a:r>
              <a:rPr lang="cs-CZ" dirty="0"/>
              <a:t> </a:t>
            </a:r>
            <a:r>
              <a:rPr lang="cs-CZ" dirty="0" err="1"/>
              <a:t>Piedmont</a:t>
            </a:r>
            <a:r>
              <a:rPr lang="cs-CZ" dirty="0"/>
              <a:t> </a:t>
            </a:r>
            <a:r>
              <a:rPr lang="cs-CZ" dirty="0" err="1"/>
              <a:t>shear</a:t>
            </a:r>
            <a:r>
              <a:rPr lang="cs-CZ" dirty="0"/>
              <a:t> </a:t>
            </a:r>
            <a:r>
              <a:rPr lang="cs-CZ" dirty="0" err="1"/>
              <a:t>zone</a:t>
            </a:r>
            <a:r>
              <a:rPr lang="cs-CZ" dirty="0"/>
              <a:t>; LR, </a:t>
            </a:r>
            <a:r>
              <a:rPr lang="cs-CZ" dirty="0" err="1"/>
              <a:t>Laurentian</a:t>
            </a:r>
            <a:r>
              <a:rPr lang="cs-CZ" dirty="0"/>
              <a:t> </a:t>
            </a:r>
            <a:r>
              <a:rPr lang="cs-CZ" dirty="0" err="1"/>
              <a:t>realm</a:t>
            </a:r>
            <a:r>
              <a:rPr lang="cs-CZ" dirty="0"/>
              <a:t>; PMT, Pine </a:t>
            </a:r>
            <a:r>
              <a:rPr lang="cs-CZ" dirty="0" err="1"/>
              <a:t>Mountain</a:t>
            </a:r>
            <a:r>
              <a:rPr lang="cs-CZ" dirty="0"/>
              <a:t> </a:t>
            </a:r>
            <a:r>
              <a:rPr lang="cs-CZ" dirty="0" err="1"/>
              <a:t>terrane</a:t>
            </a:r>
            <a:r>
              <a:rPr lang="cs-CZ" dirty="0"/>
              <a:t>; SMW, </a:t>
            </a:r>
            <a:r>
              <a:rPr lang="cs-CZ" dirty="0" err="1"/>
              <a:t>Sauratown</a:t>
            </a:r>
            <a:r>
              <a:rPr lang="cs-CZ" dirty="0"/>
              <a:t> </a:t>
            </a:r>
            <a:r>
              <a:rPr lang="cs-CZ" dirty="0" err="1"/>
              <a:t>Mountain</a:t>
            </a:r>
            <a:r>
              <a:rPr lang="cs-CZ" dirty="0"/>
              <a:t> </a:t>
            </a:r>
            <a:r>
              <a:rPr lang="cs-CZ" dirty="0" err="1"/>
              <a:t>window</a:t>
            </a:r>
            <a:r>
              <a:rPr lang="cs-CZ" dirty="0"/>
              <a:t>. </a:t>
            </a:r>
            <a:r>
              <a:rPr lang="cs-CZ" dirty="0" err="1"/>
              <a:t>Location</a:t>
            </a:r>
            <a:r>
              <a:rPr lang="cs-CZ" dirty="0"/>
              <a:t> </a:t>
            </a:r>
            <a:r>
              <a:rPr lang="cs-CZ" dirty="0" err="1"/>
              <a:t>of</a:t>
            </a:r>
            <a:r>
              <a:rPr lang="cs-CZ" dirty="0"/>
              <a:t> </a:t>
            </a:r>
            <a:r>
              <a:rPr lang="cs-CZ" dirty="0" err="1"/>
              <a:t>Fig</a:t>
            </a:r>
            <a:r>
              <a:rPr lang="cs-CZ" dirty="0"/>
              <a:t>. 2 </a:t>
            </a:r>
            <a:r>
              <a:rPr lang="cs-CZ" dirty="0" err="1"/>
              <a:t>is</a:t>
            </a:r>
            <a:r>
              <a:rPr lang="cs-CZ" dirty="0"/>
              <a:t> </a:t>
            </a:r>
            <a:r>
              <a:rPr lang="cs-CZ" dirty="0" err="1"/>
              <a:t>also</a:t>
            </a:r>
            <a:r>
              <a:rPr lang="cs-CZ" dirty="0"/>
              <a:t> </a:t>
            </a:r>
            <a:r>
              <a:rPr lang="cs-CZ" dirty="0" err="1"/>
              <a:t>shown</a:t>
            </a:r>
            <a:r>
              <a:rPr lang="cs-CZ" dirty="0"/>
              <a:t>.</a:t>
            </a:r>
          </a:p>
        </p:txBody>
      </p:sp>
    </p:spTree>
    <p:extLst>
      <p:ext uri="{BB962C8B-B14F-4D97-AF65-F5344CB8AC3E}">
        <p14:creationId xmlns:p14="http://schemas.microsoft.com/office/powerpoint/2010/main" val="25830388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AF129FE-8E58-21C5-22DF-7BC3C91979F5}"/>
              </a:ext>
            </a:extLst>
          </p:cNvPr>
          <p:cNvPicPr>
            <a:picLocks noChangeAspect="1"/>
          </p:cNvPicPr>
          <p:nvPr/>
        </p:nvPicPr>
        <p:blipFill>
          <a:blip r:embed="rId2"/>
          <a:stretch>
            <a:fillRect/>
          </a:stretch>
        </p:blipFill>
        <p:spPr>
          <a:xfrm>
            <a:off x="323528" y="0"/>
            <a:ext cx="5790396" cy="6858000"/>
          </a:xfrm>
          <a:prstGeom prst="rect">
            <a:avLst/>
          </a:prstGeom>
        </p:spPr>
      </p:pic>
      <p:sp>
        <p:nvSpPr>
          <p:cNvPr id="4" name="TextovéPole 3">
            <a:extLst>
              <a:ext uri="{FF2B5EF4-FFF2-40B4-BE49-F238E27FC236}">
                <a16:creationId xmlns:a16="http://schemas.microsoft.com/office/drawing/2014/main" id="{8A4BB9E4-FBB0-61F0-6E38-D41C5BF00B8C}"/>
              </a:ext>
            </a:extLst>
          </p:cNvPr>
          <p:cNvSpPr txBox="1"/>
          <p:nvPr/>
        </p:nvSpPr>
        <p:spPr>
          <a:xfrm>
            <a:off x="6228184" y="2996952"/>
            <a:ext cx="2736304" cy="738664"/>
          </a:xfrm>
          <a:prstGeom prst="rect">
            <a:avLst/>
          </a:prstGeom>
          <a:noFill/>
        </p:spPr>
        <p:txBody>
          <a:bodyPr wrap="square">
            <a:spAutoFit/>
          </a:bodyPr>
          <a:lstStyle/>
          <a:p>
            <a:r>
              <a:rPr lang="en-US" dirty="0"/>
              <a:t>Figure 2. First-order components and events of the Carolina terrane in North Carolina.</a:t>
            </a:r>
            <a:endParaRPr lang="cs-CZ" dirty="0"/>
          </a:p>
        </p:txBody>
      </p:sp>
    </p:spTree>
    <p:extLst>
      <p:ext uri="{BB962C8B-B14F-4D97-AF65-F5344CB8AC3E}">
        <p14:creationId xmlns:p14="http://schemas.microsoft.com/office/powerpoint/2010/main" val="65436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995E926-158B-6110-B09D-2DD180AB98B9}"/>
              </a:ext>
            </a:extLst>
          </p:cNvPr>
          <p:cNvPicPr>
            <a:picLocks noChangeAspect="1"/>
          </p:cNvPicPr>
          <p:nvPr/>
        </p:nvPicPr>
        <p:blipFill>
          <a:blip r:embed="rId2"/>
          <a:stretch>
            <a:fillRect/>
          </a:stretch>
        </p:blipFill>
        <p:spPr>
          <a:xfrm>
            <a:off x="467544" y="21062"/>
            <a:ext cx="4689231" cy="6858000"/>
          </a:xfrm>
          <a:prstGeom prst="rect">
            <a:avLst/>
          </a:prstGeom>
        </p:spPr>
      </p:pic>
      <p:sp>
        <p:nvSpPr>
          <p:cNvPr id="4" name="TextovéPole 3">
            <a:extLst>
              <a:ext uri="{FF2B5EF4-FFF2-40B4-BE49-F238E27FC236}">
                <a16:creationId xmlns:a16="http://schemas.microsoft.com/office/drawing/2014/main" id="{33C881D3-7852-DEE8-D006-0554F022942C}"/>
              </a:ext>
            </a:extLst>
          </p:cNvPr>
          <p:cNvSpPr txBox="1"/>
          <p:nvPr/>
        </p:nvSpPr>
        <p:spPr>
          <a:xfrm>
            <a:off x="5156775" y="332656"/>
            <a:ext cx="3807713" cy="5016758"/>
          </a:xfrm>
          <a:prstGeom prst="rect">
            <a:avLst/>
          </a:prstGeom>
          <a:noFill/>
        </p:spPr>
        <p:txBody>
          <a:bodyPr wrap="square">
            <a:spAutoFit/>
          </a:bodyPr>
          <a:lstStyle/>
          <a:p>
            <a:r>
              <a:rPr lang="cs-CZ" sz="2000" dirty="0" err="1"/>
              <a:t>Fig</a:t>
            </a:r>
            <a:r>
              <a:rPr lang="cs-CZ" sz="2000" dirty="0"/>
              <a:t>. 7 </a:t>
            </a:r>
            <a:r>
              <a:rPr lang="cs-CZ" sz="2000" dirty="0" err="1"/>
              <a:t>Reconstruction</a:t>
            </a:r>
            <a:r>
              <a:rPr lang="cs-CZ" sz="2000" dirty="0"/>
              <a:t> </a:t>
            </a:r>
            <a:r>
              <a:rPr lang="cs-CZ" sz="2000" dirty="0" err="1"/>
              <a:t>of</a:t>
            </a:r>
            <a:r>
              <a:rPr lang="cs-CZ" sz="2000" dirty="0"/>
              <a:t> </a:t>
            </a:r>
            <a:r>
              <a:rPr lang="cs-CZ" sz="2000" b="1" dirty="0" err="1"/>
              <a:t>Laurentia</a:t>
            </a:r>
            <a:r>
              <a:rPr lang="cs-CZ" sz="2000" dirty="0"/>
              <a:t> and </a:t>
            </a:r>
            <a:r>
              <a:rPr lang="cs-CZ" sz="2000" b="1" dirty="0"/>
              <a:t>Kalahari</a:t>
            </a:r>
            <a:r>
              <a:rPr lang="cs-CZ" sz="2000" dirty="0"/>
              <a:t> </a:t>
            </a:r>
            <a:r>
              <a:rPr lang="cs-CZ" sz="2000" dirty="0" err="1"/>
              <a:t>at</a:t>
            </a:r>
            <a:r>
              <a:rPr lang="cs-CZ" sz="2000" dirty="0"/>
              <a:t> ca. 1,110 </a:t>
            </a:r>
            <a:r>
              <a:rPr lang="cs-CZ" sz="2000" dirty="0" err="1"/>
              <a:t>Ma</a:t>
            </a:r>
            <a:r>
              <a:rPr lang="cs-CZ" sz="2000" dirty="0"/>
              <a:t> (</a:t>
            </a:r>
            <a:r>
              <a:rPr lang="cs-CZ" sz="2000" dirty="0" err="1"/>
              <a:t>after</a:t>
            </a:r>
            <a:r>
              <a:rPr lang="cs-CZ" sz="2000" dirty="0"/>
              <a:t> </a:t>
            </a:r>
            <a:r>
              <a:rPr lang="cs-CZ" sz="2000" dirty="0" err="1"/>
              <a:t>Dalziel</a:t>
            </a:r>
            <a:r>
              <a:rPr lang="cs-CZ" sz="2000" dirty="0"/>
              <a:t> et al. 2000), and a </a:t>
            </a:r>
            <a:r>
              <a:rPr lang="cs-CZ" sz="2000" dirty="0" err="1"/>
              <a:t>possible</a:t>
            </a:r>
            <a:r>
              <a:rPr lang="cs-CZ" sz="2000" dirty="0"/>
              <a:t> </a:t>
            </a:r>
            <a:r>
              <a:rPr lang="cs-CZ" sz="2000" dirty="0" err="1"/>
              <a:t>closer</a:t>
            </a:r>
            <a:r>
              <a:rPr lang="cs-CZ" sz="2000" dirty="0"/>
              <a:t> fit </a:t>
            </a:r>
            <a:r>
              <a:rPr lang="cs-CZ" sz="2000" dirty="0" err="1"/>
              <a:t>at</a:t>
            </a:r>
            <a:r>
              <a:rPr lang="cs-CZ" sz="2000" dirty="0"/>
              <a:t> ca. 1,060 </a:t>
            </a:r>
            <a:r>
              <a:rPr lang="cs-CZ" sz="2000" dirty="0" err="1"/>
              <a:t>Ma</a:t>
            </a:r>
            <a:r>
              <a:rPr lang="cs-CZ" sz="2000" dirty="0"/>
              <a:t> </a:t>
            </a:r>
            <a:r>
              <a:rPr lang="cs-CZ" sz="2000" dirty="0" err="1"/>
              <a:t>at</a:t>
            </a:r>
            <a:r>
              <a:rPr lang="cs-CZ" sz="2000" dirty="0"/>
              <a:t> </a:t>
            </a:r>
            <a:r>
              <a:rPr lang="cs-CZ" sz="2000" dirty="0" err="1"/>
              <a:t>the</a:t>
            </a:r>
            <a:r>
              <a:rPr lang="cs-CZ" sz="2000" dirty="0"/>
              <a:t> end </a:t>
            </a:r>
            <a:r>
              <a:rPr lang="cs-CZ" sz="2000" dirty="0" err="1"/>
              <a:t>of</a:t>
            </a:r>
            <a:r>
              <a:rPr lang="cs-CZ" sz="2000" dirty="0"/>
              <a:t> </a:t>
            </a:r>
            <a:r>
              <a:rPr lang="cs-CZ" sz="2000" dirty="0" err="1"/>
              <a:t>the</a:t>
            </a:r>
            <a:r>
              <a:rPr lang="cs-CZ" sz="2000" dirty="0"/>
              <a:t> </a:t>
            </a:r>
            <a:r>
              <a:rPr lang="cs-CZ" sz="2000" b="1" dirty="0" err="1"/>
              <a:t>Grenville</a:t>
            </a:r>
            <a:r>
              <a:rPr lang="cs-CZ" sz="2000" dirty="0"/>
              <a:t> </a:t>
            </a:r>
            <a:r>
              <a:rPr lang="cs-CZ" sz="2000" dirty="0" err="1"/>
              <a:t>orogeny</a:t>
            </a:r>
            <a:r>
              <a:rPr lang="cs-CZ" sz="2000" dirty="0"/>
              <a:t>. </a:t>
            </a:r>
            <a:r>
              <a:rPr lang="cs-CZ" sz="2000" dirty="0" err="1"/>
              <a:t>Note</a:t>
            </a:r>
            <a:r>
              <a:rPr lang="cs-CZ" sz="2000" dirty="0"/>
              <a:t> </a:t>
            </a:r>
            <a:r>
              <a:rPr lang="cs-CZ" sz="2000" dirty="0" err="1"/>
              <a:t>possible</a:t>
            </a:r>
            <a:r>
              <a:rPr lang="cs-CZ" sz="2000" dirty="0"/>
              <a:t> </a:t>
            </a:r>
            <a:r>
              <a:rPr lang="cs-CZ" sz="2000" dirty="0" err="1"/>
              <a:t>correlation</a:t>
            </a:r>
            <a:r>
              <a:rPr lang="cs-CZ" sz="2000" dirty="0"/>
              <a:t> </a:t>
            </a:r>
            <a:r>
              <a:rPr lang="cs-CZ" sz="2000" dirty="0" err="1"/>
              <a:t>of</a:t>
            </a:r>
            <a:r>
              <a:rPr lang="cs-CZ" sz="2000" dirty="0"/>
              <a:t> </a:t>
            </a:r>
            <a:r>
              <a:rPr lang="cs-CZ" sz="2000" dirty="0" err="1"/>
              <a:t>Coats</a:t>
            </a:r>
            <a:r>
              <a:rPr lang="cs-CZ" sz="2000" dirty="0"/>
              <a:t> Land and </a:t>
            </a:r>
            <a:r>
              <a:rPr lang="cs-CZ" sz="2000" dirty="0" err="1"/>
              <a:t>the</a:t>
            </a:r>
            <a:r>
              <a:rPr lang="cs-CZ" sz="2000" dirty="0"/>
              <a:t> </a:t>
            </a:r>
            <a:r>
              <a:rPr lang="cs-CZ" sz="2000" dirty="0" err="1"/>
              <a:t>Yavapai-Mazatzal</a:t>
            </a:r>
            <a:r>
              <a:rPr lang="cs-CZ" sz="2000" dirty="0"/>
              <a:t> </a:t>
            </a:r>
            <a:r>
              <a:rPr lang="cs-CZ" sz="2000" dirty="0" err="1"/>
              <a:t>Province</a:t>
            </a:r>
            <a:r>
              <a:rPr lang="cs-CZ" sz="2000" dirty="0"/>
              <a:t>. </a:t>
            </a:r>
            <a:r>
              <a:rPr lang="cs-CZ" sz="2000" dirty="0" err="1"/>
              <a:t>During</a:t>
            </a:r>
            <a:r>
              <a:rPr lang="cs-CZ" sz="2000" dirty="0"/>
              <a:t> </a:t>
            </a:r>
            <a:r>
              <a:rPr lang="cs-CZ" sz="2000" dirty="0" err="1"/>
              <a:t>later</a:t>
            </a:r>
            <a:r>
              <a:rPr lang="cs-CZ" sz="2000" dirty="0"/>
              <a:t> </a:t>
            </a:r>
            <a:r>
              <a:rPr lang="cs-CZ" sz="2000" dirty="0" err="1"/>
              <a:t>rifting</a:t>
            </a:r>
            <a:r>
              <a:rPr lang="cs-CZ" sz="2000" dirty="0"/>
              <a:t> Kalahari </a:t>
            </a:r>
            <a:r>
              <a:rPr lang="cs-CZ" sz="2000" dirty="0" err="1"/>
              <a:t>inherited</a:t>
            </a:r>
            <a:r>
              <a:rPr lang="cs-CZ" sz="2000" dirty="0"/>
              <a:t> </a:t>
            </a:r>
            <a:r>
              <a:rPr lang="cs-CZ" sz="2000" dirty="0" err="1"/>
              <a:t>parts</a:t>
            </a:r>
            <a:r>
              <a:rPr lang="cs-CZ" sz="2000" dirty="0"/>
              <a:t> </a:t>
            </a:r>
            <a:r>
              <a:rPr lang="cs-CZ" sz="2000" dirty="0" err="1"/>
              <a:t>of</a:t>
            </a:r>
            <a:r>
              <a:rPr lang="cs-CZ" sz="2000" dirty="0"/>
              <a:t> </a:t>
            </a:r>
            <a:r>
              <a:rPr lang="cs-CZ" sz="2000" dirty="0" err="1"/>
              <a:t>the</a:t>
            </a:r>
            <a:r>
              <a:rPr lang="cs-CZ" sz="2000" dirty="0"/>
              <a:t> </a:t>
            </a:r>
            <a:r>
              <a:rPr lang="cs-CZ" sz="2000" dirty="0" err="1"/>
              <a:t>Laurentia</a:t>
            </a:r>
            <a:r>
              <a:rPr lang="cs-CZ" sz="2000" dirty="0"/>
              <a:t> </a:t>
            </a:r>
            <a:r>
              <a:rPr lang="cs-CZ" sz="2000" dirty="0" err="1"/>
              <a:t>foreland</a:t>
            </a:r>
            <a:r>
              <a:rPr lang="cs-CZ" sz="2000" dirty="0"/>
              <a:t>, </a:t>
            </a:r>
            <a:r>
              <a:rPr lang="cs-CZ" sz="2000" dirty="0" err="1"/>
              <a:t>i.e</a:t>
            </a:r>
            <a:r>
              <a:rPr lang="cs-CZ" sz="2000" dirty="0"/>
              <a:t>. </a:t>
            </a:r>
            <a:r>
              <a:rPr lang="cs-CZ" sz="2000" dirty="0" err="1"/>
              <a:t>Coats</a:t>
            </a:r>
            <a:r>
              <a:rPr lang="cs-CZ" sz="2000" dirty="0"/>
              <a:t> Land. CDML </a:t>
            </a:r>
            <a:r>
              <a:rPr lang="cs-CZ" sz="2000" dirty="0" err="1"/>
              <a:t>Central</a:t>
            </a:r>
            <a:r>
              <a:rPr lang="cs-CZ" sz="2000" dirty="0"/>
              <a:t> </a:t>
            </a:r>
            <a:r>
              <a:rPr lang="cs-CZ" sz="2000" dirty="0" err="1"/>
              <a:t>Dronning</a:t>
            </a:r>
            <a:r>
              <a:rPr lang="cs-CZ" sz="2000" dirty="0"/>
              <a:t> Maud Land; SR </a:t>
            </a:r>
            <a:r>
              <a:rPr lang="cs-CZ" sz="2000" dirty="0" err="1"/>
              <a:t>Shackleton</a:t>
            </a:r>
            <a:r>
              <a:rPr lang="cs-CZ" sz="2000" dirty="0"/>
              <a:t> </a:t>
            </a:r>
            <a:r>
              <a:rPr lang="cs-CZ" sz="2000" dirty="0" err="1"/>
              <a:t>Range</a:t>
            </a:r>
            <a:r>
              <a:rPr lang="cs-CZ" sz="2000" dirty="0"/>
              <a:t>; HF </a:t>
            </a:r>
            <a:r>
              <a:rPr lang="cs-CZ" sz="2000" dirty="0" err="1"/>
              <a:t>Heimefrontfjella</a:t>
            </a:r>
            <a:r>
              <a:rPr lang="cs-CZ" sz="2000" dirty="0"/>
              <a:t>; H Haag </a:t>
            </a:r>
            <a:r>
              <a:rPr lang="cs-CZ" sz="2000" dirty="0" err="1"/>
              <a:t>Nunatak</a:t>
            </a:r>
            <a:r>
              <a:rPr lang="cs-CZ" sz="2000" dirty="0"/>
              <a:t>; FI Falkland </a:t>
            </a:r>
            <a:r>
              <a:rPr lang="cs-CZ" sz="2000" dirty="0" err="1"/>
              <a:t>Islands</a:t>
            </a:r>
            <a:r>
              <a:rPr lang="cs-CZ" sz="2000" dirty="0"/>
              <a:t>; Na-Na </a:t>
            </a:r>
            <a:r>
              <a:rPr lang="cs-CZ" sz="2000" dirty="0" err="1"/>
              <a:t>Namaqua</a:t>
            </a:r>
            <a:r>
              <a:rPr lang="cs-CZ" sz="2000" dirty="0"/>
              <a:t>-Natal; S </a:t>
            </a:r>
            <a:r>
              <a:rPr lang="cs-CZ" sz="2000" dirty="0" err="1"/>
              <a:t>Sinclair</a:t>
            </a:r>
            <a:r>
              <a:rPr lang="cs-CZ" sz="2000" dirty="0"/>
              <a:t> </a:t>
            </a:r>
            <a:r>
              <a:rPr lang="cs-CZ" sz="2000" dirty="0" err="1"/>
              <a:t>Suite</a:t>
            </a:r>
            <a:r>
              <a:rPr lang="cs-CZ" sz="2000" dirty="0"/>
              <a:t> (ca. 1.1 </a:t>
            </a:r>
            <a:r>
              <a:rPr lang="cs-CZ" sz="2000" dirty="0" err="1"/>
              <a:t>Ga</a:t>
            </a:r>
            <a:r>
              <a:rPr lang="cs-CZ" sz="2000" dirty="0"/>
              <a:t>)</a:t>
            </a:r>
          </a:p>
        </p:txBody>
      </p:sp>
    </p:spTree>
    <p:extLst>
      <p:ext uri="{BB962C8B-B14F-4D97-AF65-F5344CB8AC3E}">
        <p14:creationId xmlns:p14="http://schemas.microsoft.com/office/powerpoint/2010/main" val="26263169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B4AAA40-AAB2-1E1D-C743-8F09D20FDFAB}"/>
              </a:ext>
            </a:extLst>
          </p:cNvPr>
          <p:cNvPicPr>
            <a:picLocks noChangeAspect="1"/>
          </p:cNvPicPr>
          <p:nvPr/>
        </p:nvPicPr>
        <p:blipFill>
          <a:blip r:embed="rId2"/>
          <a:stretch>
            <a:fillRect/>
          </a:stretch>
        </p:blipFill>
        <p:spPr>
          <a:xfrm>
            <a:off x="179512" y="147637"/>
            <a:ext cx="6096000" cy="6562725"/>
          </a:xfrm>
          <a:prstGeom prst="rect">
            <a:avLst/>
          </a:prstGeom>
        </p:spPr>
      </p:pic>
      <p:sp>
        <p:nvSpPr>
          <p:cNvPr id="4" name="TextovéPole 3">
            <a:extLst>
              <a:ext uri="{FF2B5EF4-FFF2-40B4-BE49-F238E27FC236}">
                <a16:creationId xmlns:a16="http://schemas.microsoft.com/office/drawing/2014/main" id="{25A507B5-D565-4876-8EED-AF6D459C5865}"/>
              </a:ext>
            </a:extLst>
          </p:cNvPr>
          <p:cNvSpPr txBox="1"/>
          <p:nvPr/>
        </p:nvSpPr>
        <p:spPr>
          <a:xfrm>
            <a:off x="6372200" y="2708920"/>
            <a:ext cx="2868488" cy="1815882"/>
          </a:xfrm>
          <a:prstGeom prst="rect">
            <a:avLst/>
          </a:prstGeom>
          <a:noFill/>
        </p:spPr>
        <p:txBody>
          <a:bodyPr wrap="square">
            <a:spAutoFit/>
          </a:bodyPr>
          <a:lstStyle/>
          <a:p>
            <a:r>
              <a:rPr lang="en-US" dirty="0"/>
              <a:t>Figure 10. A possible schematic lithosphere-scale model for the Ediacaran-Ordovician plate tectonic evolution of the Carolina terrane. Red box in each time frame indicates approximate location of corresponding time frame in Figure 9.</a:t>
            </a:r>
            <a:endParaRPr lang="cs-CZ" dirty="0"/>
          </a:p>
        </p:txBody>
      </p:sp>
      <p:sp>
        <p:nvSpPr>
          <p:cNvPr id="6" name="Šipka: doprava 5">
            <a:extLst>
              <a:ext uri="{FF2B5EF4-FFF2-40B4-BE49-F238E27FC236}">
                <a16:creationId xmlns:a16="http://schemas.microsoft.com/office/drawing/2014/main" id="{89D47F87-63F5-06A7-5BB9-CCAEFB6D7089}"/>
              </a:ext>
            </a:extLst>
          </p:cNvPr>
          <p:cNvSpPr/>
          <p:nvPr/>
        </p:nvSpPr>
        <p:spPr>
          <a:xfrm rot="16009041">
            <a:off x="3733296" y="5018694"/>
            <a:ext cx="933068" cy="2122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5229909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971600" y="1889446"/>
            <a:ext cx="6624736" cy="4968553"/>
          </a:xfrm>
          <a:prstGeom prst="rect">
            <a:avLst/>
          </a:prstGeom>
        </p:spPr>
      </p:pic>
      <p:sp>
        <p:nvSpPr>
          <p:cNvPr id="3" name="Obdélník 2"/>
          <p:cNvSpPr/>
          <p:nvPr/>
        </p:nvSpPr>
        <p:spPr>
          <a:xfrm>
            <a:off x="179512" y="116632"/>
            <a:ext cx="8964488" cy="1754326"/>
          </a:xfrm>
          <a:prstGeom prst="rect">
            <a:avLst/>
          </a:prstGeom>
        </p:spPr>
        <p:txBody>
          <a:bodyPr wrap="square">
            <a:spAutoFit/>
          </a:bodyPr>
          <a:lstStyle/>
          <a:p>
            <a:r>
              <a:rPr lang="cs-CZ" sz="1800" b="1" dirty="0" err="1"/>
              <a:t>Carolinia</a:t>
            </a:r>
            <a:r>
              <a:rPr lang="cs-CZ" sz="1800" dirty="0"/>
              <a:t> zahrnuje </a:t>
            </a:r>
            <a:r>
              <a:rPr lang="cs-CZ" sz="1800" dirty="0" err="1"/>
              <a:t>terán</a:t>
            </a:r>
            <a:r>
              <a:rPr lang="cs-CZ" sz="1800" dirty="0"/>
              <a:t> </a:t>
            </a:r>
            <a:r>
              <a:rPr lang="cs-CZ" sz="1800" b="1" dirty="0"/>
              <a:t>Carolina</a:t>
            </a:r>
            <a:r>
              <a:rPr lang="cs-CZ" sz="1800" dirty="0"/>
              <a:t>, složený vulkanický oblouk, který se vytvořil poblíž jihoamerické části </a:t>
            </a:r>
            <a:r>
              <a:rPr lang="cs-CZ" sz="1800" dirty="0" err="1"/>
              <a:t>Gondwany</a:t>
            </a:r>
            <a:r>
              <a:rPr lang="cs-CZ" sz="1800" dirty="0"/>
              <a:t> a vulkanický oblouk </a:t>
            </a:r>
            <a:r>
              <a:rPr lang="cs-CZ" sz="1800" b="1" dirty="0"/>
              <a:t>Charlotte</a:t>
            </a:r>
            <a:r>
              <a:rPr lang="cs-CZ" sz="1800" dirty="0"/>
              <a:t> a </a:t>
            </a:r>
            <a:r>
              <a:rPr lang="cs-CZ" sz="1800" b="1" dirty="0"/>
              <a:t>další vulkanické oblouky</a:t>
            </a:r>
            <a:r>
              <a:rPr lang="cs-CZ" sz="1800" dirty="0"/>
              <a:t>, které byly do stavby zóny začleněny na počátku paleozoika. O datování kolize s </a:t>
            </a:r>
            <a:r>
              <a:rPr lang="cs-CZ" sz="1800" b="1" dirty="0" err="1"/>
              <a:t>Inner</a:t>
            </a:r>
            <a:r>
              <a:rPr lang="cs-CZ" sz="1800" dirty="0"/>
              <a:t> </a:t>
            </a:r>
            <a:r>
              <a:rPr lang="cs-CZ" sz="1800" b="1" dirty="0" err="1"/>
              <a:t>Piedmont</a:t>
            </a:r>
            <a:r>
              <a:rPr lang="cs-CZ" sz="1800" dirty="0"/>
              <a:t> se vedou diskuse, pravděpodobně to bylo v siluru během salinické fáze, </a:t>
            </a:r>
            <a:r>
              <a:rPr lang="cs-CZ" sz="1800" dirty="0" err="1"/>
              <a:t>Inner</a:t>
            </a:r>
            <a:r>
              <a:rPr lang="cs-CZ" sz="1800" dirty="0"/>
              <a:t> </a:t>
            </a:r>
            <a:r>
              <a:rPr lang="cs-CZ" sz="1800" dirty="0" err="1"/>
              <a:t>Piedmont</a:t>
            </a:r>
            <a:r>
              <a:rPr lang="cs-CZ" sz="1800" dirty="0"/>
              <a:t> byl začleněn do stavby </a:t>
            </a:r>
            <a:r>
              <a:rPr lang="cs-CZ" sz="1800" dirty="0" err="1"/>
              <a:t>Laurentie</a:t>
            </a:r>
            <a:r>
              <a:rPr lang="cs-CZ" sz="1800" dirty="0"/>
              <a:t> během </a:t>
            </a:r>
            <a:r>
              <a:rPr lang="cs-CZ" sz="1800" b="1" dirty="0" err="1"/>
              <a:t>takonské</a:t>
            </a:r>
            <a:r>
              <a:rPr lang="cs-CZ" sz="1800" dirty="0"/>
              <a:t> fáze. Kolizi s africkou částí </a:t>
            </a:r>
            <a:r>
              <a:rPr lang="cs-CZ" sz="1800" dirty="0" err="1"/>
              <a:t>Gondwany</a:t>
            </a:r>
            <a:r>
              <a:rPr lang="cs-CZ" sz="1800" dirty="0"/>
              <a:t> během </a:t>
            </a:r>
            <a:r>
              <a:rPr lang="cs-CZ" sz="1800" b="1" dirty="0" err="1"/>
              <a:t>alleghanské</a:t>
            </a:r>
            <a:r>
              <a:rPr lang="cs-CZ" sz="1800" dirty="0"/>
              <a:t> orogeneze v karbonu odpovídají </a:t>
            </a:r>
            <a:r>
              <a:rPr lang="cs-CZ" sz="1800" b="1" dirty="0" err="1"/>
              <a:t>Coastal</a:t>
            </a:r>
            <a:r>
              <a:rPr lang="cs-CZ" sz="1800" b="1" dirty="0"/>
              <a:t> Plains</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346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Související obráze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88913"/>
            <a:ext cx="4464050" cy="626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TextovéPole 1"/>
          <p:cNvSpPr txBox="1">
            <a:spLocks noChangeArrowheads="1"/>
          </p:cNvSpPr>
          <p:nvPr/>
        </p:nvSpPr>
        <p:spPr bwMode="auto">
          <a:xfrm>
            <a:off x="6156325" y="620713"/>
            <a:ext cx="2741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Souhern</a:t>
            </a:r>
            <a:r>
              <a:rPr kumimoji="0" lang="cs-CZ" altLang="cs-CZ"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cs-CZ" altLang="cs-CZ"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Appalachians</a:t>
            </a:r>
            <a:endParaRPr kumimoji="0" lang="cs-CZ" altLang="cs-CZ"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
        <p:nvSpPr>
          <p:cNvPr id="2" name="Obdélník 1">
            <a:extLst>
              <a:ext uri="{FF2B5EF4-FFF2-40B4-BE49-F238E27FC236}">
                <a16:creationId xmlns:a16="http://schemas.microsoft.com/office/drawing/2014/main" id="{8A5A1385-4781-CAE9-5694-249211C620D3}"/>
              </a:ext>
            </a:extLst>
          </p:cNvPr>
          <p:cNvSpPr/>
          <p:nvPr/>
        </p:nvSpPr>
        <p:spPr>
          <a:xfrm>
            <a:off x="3635896" y="3212976"/>
            <a:ext cx="1512367" cy="2160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a:extLst>
              <a:ext uri="{FF2B5EF4-FFF2-40B4-BE49-F238E27FC236}">
                <a16:creationId xmlns:a16="http://schemas.microsoft.com/office/drawing/2014/main" id="{56F8693F-18D1-6A66-6362-6E245A08E73F}"/>
              </a:ext>
            </a:extLst>
          </p:cNvPr>
          <p:cNvSpPr txBox="1"/>
          <p:nvPr/>
        </p:nvSpPr>
        <p:spPr>
          <a:xfrm>
            <a:off x="4788024" y="3737049"/>
            <a:ext cx="3512436" cy="307777"/>
          </a:xfrm>
          <a:prstGeom prst="rect">
            <a:avLst/>
          </a:prstGeom>
          <a:noFill/>
        </p:spPr>
        <p:txBody>
          <a:bodyPr wrap="none" rtlCol="0">
            <a:spAutoFit/>
          </a:bodyPr>
          <a:lstStyle/>
          <a:p>
            <a:r>
              <a:rPr lang="cs-CZ" b="1" dirty="0" err="1"/>
              <a:t>Cherokee</a:t>
            </a:r>
            <a:r>
              <a:rPr lang="cs-CZ" b="1" dirty="0"/>
              <a:t>. </a:t>
            </a:r>
            <a:r>
              <a:rPr lang="en-US" b="1" dirty="0"/>
              <a:t>Late Ordovician </a:t>
            </a:r>
            <a:r>
              <a:rPr lang="cs-CZ" b="1" dirty="0"/>
              <a:t>-</a:t>
            </a:r>
            <a:r>
              <a:rPr lang="en-US" b="1" dirty="0"/>
              <a:t> Early Silurian</a:t>
            </a:r>
            <a:endParaRPr lang="cs-CZ" b="1" dirty="0"/>
          </a:p>
        </p:txBody>
      </p:sp>
    </p:spTree>
    <p:extLst>
      <p:ext uri="{BB962C8B-B14F-4D97-AF65-F5344CB8AC3E}">
        <p14:creationId xmlns:p14="http://schemas.microsoft.com/office/powerpoint/2010/main" val="203384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403649" y="188640"/>
            <a:ext cx="5976664" cy="5586746"/>
          </a:xfrm>
          <a:prstGeom prst="rect">
            <a:avLst/>
          </a:prstGeom>
        </p:spPr>
      </p:pic>
      <p:sp>
        <p:nvSpPr>
          <p:cNvPr id="3" name="Obdélník 2"/>
          <p:cNvSpPr/>
          <p:nvPr/>
        </p:nvSpPr>
        <p:spPr>
          <a:xfrm>
            <a:off x="215008" y="5775386"/>
            <a:ext cx="8928992"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Fig. 15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Retrodeformed</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tectonostratigraphic terranes in the southern</a:t>
            </a:r>
            <a:r>
              <a:rPr kumimoji="0" 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Appalachians with arrows indicating broad kinematics of assembly.</a:t>
            </a:r>
            <a:r>
              <a:rPr kumimoji="0" 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Arrows shown are color-coded to show accretion timing (after</a:t>
            </a:r>
            <a:r>
              <a:rPr kumimoji="0" 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Hatcher et al. 2007). Included are approximate positions of both the</a:t>
            </a:r>
            <a:r>
              <a:rPr kumimoji="0" 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RLA and the SSR prior to thrusting of the SSR onto Tugaloo terrane</a:t>
            </a:r>
            <a:r>
              <a:rPr kumimoji="0" 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and the RLA on the Carolina terrane due to terrane collision during</a:t>
            </a:r>
            <a:r>
              <a:rPr kumimoji="0" 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final assembly of Pangea</a:t>
            </a:r>
            <a:endParaRPr kumimoji="0" 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9212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Související obrázek">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549275"/>
            <a:ext cx="7583488"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3643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5335667-B59E-9BAE-3FD9-33B2978109C6}"/>
              </a:ext>
            </a:extLst>
          </p:cNvPr>
          <p:cNvPicPr>
            <a:picLocks noChangeAspect="1"/>
          </p:cNvPicPr>
          <p:nvPr/>
        </p:nvPicPr>
        <p:blipFill>
          <a:blip r:embed="rId2"/>
          <a:stretch>
            <a:fillRect/>
          </a:stretch>
        </p:blipFill>
        <p:spPr>
          <a:xfrm>
            <a:off x="0" y="3212976"/>
            <a:ext cx="9077738" cy="2859583"/>
          </a:xfrm>
          <a:prstGeom prst="rect">
            <a:avLst/>
          </a:prstGeom>
        </p:spPr>
      </p:pic>
      <p:sp>
        <p:nvSpPr>
          <p:cNvPr id="5" name="TextovéPole 4">
            <a:extLst>
              <a:ext uri="{FF2B5EF4-FFF2-40B4-BE49-F238E27FC236}">
                <a16:creationId xmlns:a16="http://schemas.microsoft.com/office/drawing/2014/main" id="{B1A0296C-5AEB-3E52-8CEF-92988C5F80DF}"/>
              </a:ext>
            </a:extLst>
          </p:cNvPr>
          <p:cNvSpPr txBox="1"/>
          <p:nvPr/>
        </p:nvSpPr>
        <p:spPr>
          <a:xfrm>
            <a:off x="5004048" y="4685930"/>
            <a:ext cx="1029449" cy="338554"/>
          </a:xfrm>
          <a:prstGeom prst="rect">
            <a:avLst/>
          </a:prstGeom>
          <a:noFill/>
        </p:spPr>
        <p:txBody>
          <a:bodyPr wrap="none" rtlCol="0">
            <a:spAutoFit/>
          </a:bodyPr>
          <a:lstStyle/>
          <a:p>
            <a:r>
              <a:rPr lang="cs-CZ" sz="1600" b="1" dirty="0" err="1"/>
              <a:t>Piedmont</a:t>
            </a:r>
            <a:endParaRPr lang="cs-CZ" sz="1600" b="1" dirty="0"/>
          </a:p>
        </p:txBody>
      </p:sp>
      <p:sp>
        <p:nvSpPr>
          <p:cNvPr id="6" name="TextovéPole 5">
            <a:extLst>
              <a:ext uri="{FF2B5EF4-FFF2-40B4-BE49-F238E27FC236}">
                <a16:creationId xmlns:a16="http://schemas.microsoft.com/office/drawing/2014/main" id="{89F1AC18-BC95-8701-9A0D-368DF7D9F232}"/>
              </a:ext>
            </a:extLst>
          </p:cNvPr>
          <p:cNvSpPr txBox="1"/>
          <p:nvPr/>
        </p:nvSpPr>
        <p:spPr>
          <a:xfrm>
            <a:off x="1403648" y="323776"/>
            <a:ext cx="5266250" cy="461665"/>
          </a:xfrm>
          <a:prstGeom prst="rect">
            <a:avLst/>
          </a:prstGeom>
          <a:noFill/>
        </p:spPr>
        <p:txBody>
          <a:bodyPr wrap="none" rtlCol="0">
            <a:spAutoFit/>
          </a:bodyPr>
          <a:lstStyle/>
          <a:p>
            <a:r>
              <a:rPr lang="cs-CZ" sz="2400" b="1" dirty="0" err="1"/>
              <a:t>Piedmont</a:t>
            </a:r>
            <a:r>
              <a:rPr lang="cs-CZ" sz="2400" b="1" dirty="0"/>
              <a:t> = </a:t>
            </a:r>
            <a:r>
              <a:rPr lang="cs-CZ" sz="2400" b="1" dirty="0" err="1"/>
              <a:t>Inner</a:t>
            </a:r>
            <a:r>
              <a:rPr lang="cs-CZ" sz="2400" b="1" dirty="0"/>
              <a:t> </a:t>
            </a:r>
            <a:r>
              <a:rPr lang="cs-CZ" sz="2400" b="1" dirty="0" err="1"/>
              <a:t>Piedmont+Carolinia</a:t>
            </a:r>
            <a:endParaRPr lang="cs-CZ" sz="2400" b="1" dirty="0"/>
          </a:p>
        </p:txBody>
      </p:sp>
      <p:sp>
        <p:nvSpPr>
          <p:cNvPr id="7" name="Obdélník 6">
            <a:extLst>
              <a:ext uri="{FF2B5EF4-FFF2-40B4-BE49-F238E27FC236}">
                <a16:creationId xmlns:a16="http://schemas.microsoft.com/office/drawing/2014/main" id="{7F9CD4FA-4D5C-E11B-426B-2459474B4038}"/>
              </a:ext>
            </a:extLst>
          </p:cNvPr>
          <p:cNvSpPr/>
          <p:nvPr/>
        </p:nvSpPr>
        <p:spPr>
          <a:xfrm>
            <a:off x="3302903" y="2996952"/>
            <a:ext cx="72008" cy="10801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a:extLst>
              <a:ext uri="{FF2B5EF4-FFF2-40B4-BE49-F238E27FC236}">
                <a16:creationId xmlns:a16="http://schemas.microsoft.com/office/drawing/2014/main" id="{7578CE50-C752-C812-9CCE-7A269C75DA3F}"/>
              </a:ext>
            </a:extLst>
          </p:cNvPr>
          <p:cNvPicPr>
            <a:picLocks noChangeAspect="1"/>
          </p:cNvPicPr>
          <p:nvPr/>
        </p:nvPicPr>
        <p:blipFill>
          <a:blip r:embed="rId3"/>
          <a:stretch>
            <a:fillRect/>
          </a:stretch>
        </p:blipFill>
        <p:spPr>
          <a:xfrm>
            <a:off x="4788024" y="3018202"/>
            <a:ext cx="97544" cy="1103472"/>
          </a:xfrm>
          <a:prstGeom prst="rect">
            <a:avLst/>
          </a:prstGeom>
        </p:spPr>
      </p:pic>
      <p:sp>
        <p:nvSpPr>
          <p:cNvPr id="9" name="TextovéPole 8">
            <a:extLst>
              <a:ext uri="{FF2B5EF4-FFF2-40B4-BE49-F238E27FC236}">
                <a16:creationId xmlns:a16="http://schemas.microsoft.com/office/drawing/2014/main" id="{14288DE0-2D92-773C-F4E3-2779E1646F66}"/>
              </a:ext>
            </a:extLst>
          </p:cNvPr>
          <p:cNvSpPr txBox="1"/>
          <p:nvPr/>
        </p:nvSpPr>
        <p:spPr>
          <a:xfrm>
            <a:off x="3563888" y="2492896"/>
            <a:ext cx="1148071" cy="338554"/>
          </a:xfrm>
          <a:prstGeom prst="rect">
            <a:avLst/>
          </a:prstGeom>
          <a:noFill/>
        </p:spPr>
        <p:txBody>
          <a:bodyPr wrap="none" rtlCol="0">
            <a:spAutoFit/>
          </a:bodyPr>
          <a:lstStyle/>
          <a:p>
            <a:r>
              <a:rPr lang="cs-CZ" sz="1600" b="1" dirty="0"/>
              <a:t>Blue </a:t>
            </a:r>
            <a:r>
              <a:rPr lang="cs-CZ" sz="1600" b="1" dirty="0" err="1"/>
              <a:t>Ridge</a:t>
            </a:r>
            <a:endParaRPr lang="cs-CZ" sz="1600" b="1" dirty="0"/>
          </a:p>
        </p:txBody>
      </p:sp>
    </p:spTree>
    <p:extLst>
      <p:ext uri="{BB962C8B-B14F-4D97-AF65-F5344CB8AC3E}">
        <p14:creationId xmlns:p14="http://schemas.microsoft.com/office/powerpoint/2010/main" val="37487485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755576" y="476672"/>
            <a:ext cx="6096000" cy="5476875"/>
          </a:xfrm>
          <a:prstGeom prst="rect">
            <a:avLst/>
          </a:prstGeom>
        </p:spPr>
      </p:pic>
      <p:sp>
        <p:nvSpPr>
          <p:cNvPr id="3" name="Obdélník 2"/>
          <p:cNvSpPr/>
          <p:nvPr/>
        </p:nvSpPr>
        <p:spPr>
          <a:xfrm>
            <a:off x="179512" y="6165304"/>
            <a:ext cx="8766720" cy="523220"/>
          </a:xfrm>
          <a:prstGeom prst="rect">
            <a:avLst/>
          </a:prstGeom>
        </p:spPr>
        <p:txBody>
          <a:bodyPr wrap="square">
            <a:spAutoFit/>
          </a:bodyPr>
          <a:lstStyle/>
          <a:p>
            <a:r>
              <a:rPr lang="en-US" dirty="0"/>
              <a:t>Fig. 2. Distribution of the major tectonic elements of </a:t>
            </a:r>
            <a:r>
              <a:rPr lang="en-US" dirty="0" err="1"/>
              <a:t>Carolinia</a:t>
            </a:r>
            <a:r>
              <a:rPr lang="en-US" dirty="0"/>
              <a:t> and adjoining terranes (Hibbard et al. 2002). </a:t>
            </a:r>
            <a:r>
              <a:rPr lang="en-US" dirty="0" err="1"/>
              <a:t>CPsz</a:t>
            </a:r>
            <a:r>
              <a:rPr lang="en-US" dirty="0"/>
              <a:t>, Central Piedmont </a:t>
            </a:r>
            <a:r>
              <a:rPr lang="en-US" dirty="0" err="1"/>
              <a:t>shearzone</a:t>
            </a:r>
            <a:r>
              <a:rPr lang="en-US" dirty="0"/>
              <a:t>; GHF, Gold Hill fault; PMB, Pine Mountain Belt.</a:t>
            </a:r>
            <a:endParaRPr lang="cs-CZ" dirty="0"/>
          </a:p>
        </p:txBody>
      </p:sp>
    </p:spTree>
    <p:extLst>
      <p:ext uri="{BB962C8B-B14F-4D97-AF65-F5344CB8AC3E}">
        <p14:creationId xmlns:p14="http://schemas.microsoft.com/office/powerpoint/2010/main" val="25016950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8C989-2E45-0D74-7E41-81DBCE99186E}"/>
            </a:ext>
          </a:extLst>
        </p:cNvPr>
        <p:cNvGrpSpPr/>
        <p:nvPr/>
      </p:nvGrpSpPr>
      <p:grpSpPr>
        <a:xfrm>
          <a:off x="0" y="0"/>
          <a:ext cx="0" cy="0"/>
          <a:chOff x="0" y="0"/>
          <a:chExt cx="0" cy="0"/>
        </a:xfrm>
      </p:grpSpPr>
      <p:sp>
        <p:nvSpPr>
          <p:cNvPr id="2" name="TextovéPole 1">
            <a:extLst>
              <a:ext uri="{FF2B5EF4-FFF2-40B4-BE49-F238E27FC236}">
                <a16:creationId xmlns:a16="http://schemas.microsoft.com/office/drawing/2014/main" id="{C6675D0B-815D-C252-C665-D54A277C385B}"/>
              </a:ext>
            </a:extLst>
          </p:cNvPr>
          <p:cNvSpPr txBox="1"/>
          <p:nvPr/>
        </p:nvSpPr>
        <p:spPr>
          <a:xfrm>
            <a:off x="1979712" y="311947"/>
            <a:ext cx="3812839"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Alleghanian</a:t>
            </a:r>
            <a:r>
              <a:rPr kumimoji="0" lang="cs-CZ"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cs-CZ"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orogeny</a:t>
            </a:r>
            <a:endParaRPr kumimoji="0" lang="cs-CZ"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4" name="Obrázek 3">
            <a:extLst>
              <a:ext uri="{FF2B5EF4-FFF2-40B4-BE49-F238E27FC236}">
                <a16:creationId xmlns:a16="http://schemas.microsoft.com/office/drawing/2014/main" id="{B68EDCF8-748E-E7EB-E406-AC03E02371CC}"/>
              </a:ext>
            </a:extLst>
          </p:cNvPr>
          <p:cNvPicPr>
            <a:picLocks noChangeAspect="1"/>
          </p:cNvPicPr>
          <p:nvPr/>
        </p:nvPicPr>
        <p:blipFill>
          <a:blip r:embed="rId2"/>
          <a:stretch>
            <a:fillRect/>
          </a:stretch>
        </p:blipFill>
        <p:spPr>
          <a:xfrm>
            <a:off x="395536" y="1412776"/>
            <a:ext cx="8248603" cy="5133277"/>
          </a:xfrm>
          <a:prstGeom prst="rect">
            <a:avLst/>
          </a:prstGeom>
        </p:spPr>
      </p:pic>
    </p:spTree>
    <p:extLst>
      <p:ext uri="{BB962C8B-B14F-4D97-AF65-F5344CB8AC3E}">
        <p14:creationId xmlns:p14="http://schemas.microsoft.com/office/powerpoint/2010/main" val="15799769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9A61C-42C1-5B2E-071A-1CB2CBD1A252}"/>
            </a:ext>
          </a:extLst>
        </p:cNvPr>
        <p:cNvGrpSpPr/>
        <p:nvPr/>
      </p:nvGrpSpPr>
      <p:grpSpPr>
        <a:xfrm>
          <a:off x="0" y="0"/>
          <a:ext cx="0" cy="0"/>
          <a:chOff x="0" y="0"/>
          <a:chExt cx="0" cy="0"/>
        </a:xfrm>
      </p:grpSpPr>
      <p:pic>
        <p:nvPicPr>
          <p:cNvPr id="204802" name="Picture 2" descr="Související obrázek">
            <a:hlinkClick r:id="rId4"/>
            <a:extLst>
              <a:ext uri="{FF2B5EF4-FFF2-40B4-BE49-F238E27FC236}">
                <a16:creationId xmlns:a16="http://schemas.microsoft.com/office/drawing/2014/main" id="{2FED727F-950D-93FC-04E3-7958E14966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549275"/>
            <a:ext cx="7583488"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EEE227F6-9D5F-B8FF-B166-666FAB84D7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53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9CAA405C-E663-56B0-4CB1-3375CAFD4BCA}"/>
              </a:ext>
            </a:extLst>
          </p:cNvPr>
          <p:cNvPicPr>
            <a:picLocks noChangeAspect="1"/>
          </p:cNvPicPr>
          <p:nvPr/>
        </p:nvPicPr>
        <p:blipFill>
          <a:blip r:embed="rId2"/>
          <a:stretch>
            <a:fillRect/>
          </a:stretch>
        </p:blipFill>
        <p:spPr>
          <a:xfrm>
            <a:off x="179512" y="620688"/>
            <a:ext cx="9144000" cy="2454812"/>
          </a:xfrm>
          <a:prstGeom prst="rect">
            <a:avLst/>
          </a:prstGeom>
        </p:spPr>
      </p:pic>
      <p:sp>
        <p:nvSpPr>
          <p:cNvPr id="4" name="TextovéPole 3">
            <a:extLst>
              <a:ext uri="{FF2B5EF4-FFF2-40B4-BE49-F238E27FC236}">
                <a16:creationId xmlns:a16="http://schemas.microsoft.com/office/drawing/2014/main" id="{1D7887D7-1960-C7E7-BE79-349C4093AB68}"/>
              </a:ext>
            </a:extLst>
          </p:cNvPr>
          <p:cNvSpPr txBox="1"/>
          <p:nvPr/>
        </p:nvSpPr>
        <p:spPr>
          <a:xfrm>
            <a:off x="212692" y="4077072"/>
            <a:ext cx="8718615" cy="1569660"/>
          </a:xfrm>
          <a:prstGeom prst="rect">
            <a:avLst/>
          </a:prstGeom>
          <a:noFill/>
        </p:spPr>
        <p:txBody>
          <a:bodyPr wrap="square">
            <a:spAutoFit/>
          </a:bodyPr>
          <a:lstStyle/>
          <a:p>
            <a:r>
              <a:rPr lang="en-US" sz="2000" b="1" dirty="0"/>
              <a:t>Atlantic Ocean Opens</a:t>
            </a:r>
            <a:r>
              <a:rPr lang="en-US" sz="2400" dirty="0"/>
              <a:t>. Ancient ocean rocks are left behind as the Piedmont Province, along with a sliver of Africa that now lies beneath the Coastal Plain of Florida and offshore regions of Georgia and the Carolinas (purple).</a:t>
            </a:r>
            <a:endParaRPr lang="cs-CZ" sz="2400" dirty="0"/>
          </a:p>
        </p:txBody>
      </p:sp>
    </p:spTree>
    <p:extLst>
      <p:ext uri="{BB962C8B-B14F-4D97-AF65-F5344CB8AC3E}">
        <p14:creationId xmlns:p14="http://schemas.microsoft.com/office/powerpoint/2010/main" val="2873660508"/>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Presentation">
  <a:themeElements>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fontScheme name="Blank Presentatio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8063</TotalTime>
  <Words>7720</Words>
  <Application>Microsoft Office PowerPoint</Application>
  <PresentationFormat>Předvádění na obrazovce (4:3)</PresentationFormat>
  <Paragraphs>217</Paragraphs>
  <Slides>128</Slides>
  <Notes>12</Notes>
  <HiddenSlides>0</HiddenSlides>
  <MMClips>50</MMClips>
  <ScaleCrop>false</ScaleCrop>
  <HeadingPairs>
    <vt:vector size="8" baseType="variant">
      <vt:variant>
        <vt:lpstr>Použitá písma</vt:lpstr>
      </vt:variant>
      <vt:variant>
        <vt:i4>3</vt:i4>
      </vt:variant>
      <vt:variant>
        <vt:lpstr>Motiv</vt:lpstr>
      </vt:variant>
      <vt:variant>
        <vt:i4>5</vt:i4>
      </vt:variant>
      <vt:variant>
        <vt:lpstr>Vložené servery OLE</vt:lpstr>
      </vt:variant>
      <vt:variant>
        <vt:i4>1</vt:i4>
      </vt:variant>
      <vt:variant>
        <vt:lpstr>Nadpisy snímků</vt:lpstr>
      </vt:variant>
      <vt:variant>
        <vt:i4>128</vt:i4>
      </vt:variant>
    </vt:vector>
  </HeadingPairs>
  <TitlesOfParts>
    <vt:vector size="137" baseType="lpstr">
      <vt:lpstr>Arial</vt:lpstr>
      <vt:lpstr>Calibri</vt:lpstr>
      <vt:lpstr>Times New Roman</vt:lpstr>
      <vt:lpstr>Default Design</vt:lpstr>
      <vt:lpstr>4_Blank Presentation</vt:lpstr>
      <vt:lpstr>1_Motiv systému Office</vt:lpstr>
      <vt:lpstr>1_Default Design</vt:lpstr>
      <vt:lpstr>4_Motiv systému Office</vt:lpstr>
      <vt:lpstr>Fotografie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Ouachita Mobile Belt</vt:lpstr>
      <vt:lpstr>Ouachita Mobile Belt</vt:lpstr>
      <vt:lpstr>Prezentace aplikace PowerPoint</vt:lpstr>
      <vt:lpstr>Prezentace aplikace PowerPoint</vt:lpstr>
      <vt:lpstr>Prezentace aplikace PowerPoint</vt:lpstr>
    </vt:vector>
  </TitlesOfParts>
  <Company>PřF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Kalvoda</dc:creator>
  <cp:lastModifiedBy>Jiří Kalvoda</cp:lastModifiedBy>
  <cp:revision>470</cp:revision>
  <dcterms:created xsi:type="dcterms:W3CDTF">2003-12-15T09:13:29Z</dcterms:created>
  <dcterms:modified xsi:type="dcterms:W3CDTF">2024-11-05T09:58:56Z</dcterms:modified>
</cp:coreProperties>
</file>