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handoutMasterIdLst>
    <p:handoutMasterId r:id="rId24"/>
  </p:handoutMasterIdLst>
  <p:sldIdLst>
    <p:sldId id="256" r:id="rId5"/>
    <p:sldId id="393" r:id="rId6"/>
    <p:sldId id="394" r:id="rId7"/>
    <p:sldId id="395" r:id="rId8"/>
    <p:sldId id="396" r:id="rId9"/>
    <p:sldId id="397" r:id="rId10"/>
    <p:sldId id="398" r:id="rId11"/>
    <p:sldId id="399" r:id="rId12"/>
    <p:sldId id="400" r:id="rId13"/>
    <p:sldId id="401" r:id="rId14"/>
    <p:sldId id="402" r:id="rId15"/>
    <p:sldId id="403" r:id="rId16"/>
    <p:sldId id="404" r:id="rId17"/>
    <p:sldId id="405" r:id="rId18"/>
    <p:sldId id="406" r:id="rId19"/>
    <p:sldId id="407" r:id="rId20"/>
    <p:sldId id="408" r:id="rId21"/>
    <p:sldId id="409" r:id="rId22"/>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F626F0-61ED-44CB-B8B1-72DE6C027CDF}" v="7" dt="2024-11-19T11:15:30.994"/>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Světlý styl 3 – zvýraznění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Světlý styl 3 – zvýraznění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28" autoAdjust="0"/>
    <p:restoredTop sz="94660"/>
  </p:normalViewPr>
  <p:slideViewPr>
    <p:cSldViewPr snapToGrid="0">
      <p:cViewPr varScale="1">
        <p:scale>
          <a:sx n="127" d="100"/>
          <a:sy n="127" d="100"/>
        </p:scale>
        <p:origin x="414"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4AD0B7B-746F-4BFB-8C71-D6AEE8CDD745}" type="datetimeFigureOut">
              <a:rPr lang="cs-CZ" smtClean="0"/>
              <a:t>25.11.2024</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6D0B40A-BA4D-4228-8288-B9F8D1D21CE4}" type="slidenum">
              <a:rPr lang="cs-CZ" smtClean="0"/>
              <a:t>‹#›</a:t>
            </a:fld>
            <a:endParaRPr lang="cs-CZ"/>
          </a:p>
        </p:txBody>
      </p:sp>
    </p:spTree>
    <p:extLst>
      <p:ext uri="{BB962C8B-B14F-4D97-AF65-F5344CB8AC3E}">
        <p14:creationId xmlns:p14="http://schemas.microsoft.com/office/powerpoint/2010/main" val="5039274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67421E8D-74AC-49EB-A2BB-D7FC1002BBEA}" type="datetimeFigureOut">
              <a:rPr lang="cs-CZ" smtClean="0"/>
              <a:t>25.11.2024</a:t>
            </a:fld>
            <a:endParaRPr lang="cs-CZ"/>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1F3D3E00-C8BB-4D3B-856D-4608A6676A71}" type="slidenum">
              <a:rPr lang="cs-CZ" smtClean="0"/>
              <a:t>‹#›</a:t>
            </a:fld>
            <a:endParaRPr lang="cs-CZ"/>
          </a:p>
        </p:txBody>
      </p:sp>
    </p:spTree>
    <p:extLst>
      <p:ext uri="{BB962C8B-B14F-4D97-AF65-F5344CB8AC3E}">
        <p14:creationId xmlns:p14="http://schemas.microsoft.com/office/powerpoint/2010/main" val="320880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841442A6-7F85-4A85-AE6E-55E04474CC1E}" type="datetimeFigureOut">
              <a:rPr lang="cs-CZ" smtClean="0"/>
              <a:t>25.11.2024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B8DE949-DA39-416C-9AFB-96E3841B0B2A}" type="slidenum">
              <a:rPr lang="cs-CZ" smtClean="0"/>
              <a:t>‹#›</a:t>
            </a:fld>
            <a:endParaRPr lang="cs-CZ"/>
          </a:p>
        </p:txBody>
      </p:sp>
    </p:spTree>
    <p:extLst>
      <p:ext uri="{BB962C8B-B14F-4D97-AF65-F5344CB8AC3E}">
        <p14:creationId xmlns:p14="http://schemas.microsoft.com/office/powerpoint/2010/main" val="2535432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41442A6-7F85-4A85-AE6E-55E04474CC1E}" type="datetimeFigureOut">
              <a:rPr lang="cs-CZ" smtClean="0"/>
              <a:t>25.11.2024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B8DE949-DA39-416C-9AFB-96E3841B0B2A}" type="slidenum">
              <a:rPr lang="cs-CZ" smtClean="0"/>
              <a:t>‹#›</a:t>
            </a:fld>
            <a:endParaRPr lang="cs-CZ"/>
          </a:p>
        </p:txBody>
      </p:sp>
    </p:spTree>
    <p:extLst>
      <p:ext uri="{BB962C8B-B14F-4D97-AF65-F5344CB8AC3E}">
        <p14:creationId xmlns:p14="http://schemas.microsoft.com/office/powerpoint/2010/main" val="689870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41442A6-7F85-4A85-AE6E-55E04474CC1E}" type="datetimeFigureOut">
              <a:rPr lang="cs-CZ" smtClean="0"/>
              <a:t>25.11.2024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B8DE949-DA39-416C-9AFB-96E3841B0B2A}" type="slidenum">
              <a:rPr lang="cs-CZ" smtClean="0"/>
              <a:t>‹#›</a:t>
            </a:fld>
            <a:endParaRPr lang="cs-CZ"/>
          </a:p>
        </p:txBody>
      </p:sp>
    </p:spTree>
    <p:extLst>
      <p:ext uri="{BB962C8B-B14F-4D97-AF65-F5344CB8AC3E}">
        <p14:creationId xmlns:p14="http://schemas.microsoft.com/office/powerpoint/2010/main" val="1435319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41442A6-7F85-4A85-AE6E-55E04474CC1E}" type="datetimeFigureOut">
              <a:rPr lang="cs-CZ" smtClean="0"/>
              <a:t>25.11.2024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B8DE949-DA39-416C-9AFB-96E3841B0B2A}" type="slidenum">
              <a:rPr lang="cs-CZ" smtClean="0"/>
              <a:t>‹#›</a:t>
            </a:fld>
            <a:endParaRPr lang="cs-CZ"/>
          </a:p>
        </p:txBody>
      </p:sp>
    </p:spTree>
    <p:extLst>
      <p:ext uri="{BB962C8B-B14F-4D97-AF65-F5344CB8AC3E}">
        <p14:creationId xmlns:p14="http://schemas.microsoft.com/office/powerpoint/2010/main" val="933442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841442A6-7F85-4A85-AE6E-55E04474CC1E}" type="datetimeFigureOut">
              <a:rPr lang="cs-CZ" smtClean="0"/>
              <a:t>25.11.2024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B8DE949-DA39-416C-9AFB-96E3841B0B2A}" type="slidenum">
              <a:rPr lang="cs-CZ" smtClean="0"/>
              <a:t>‹#›</a:t>
            </a:fld>
            <a:endParaRPr lang="cs-CZ"/>
          </a:p>
        </p:txBody>
      </p:sp>
    </p:spTree>
    <p:extLst>
      <p:ext uri="{BB962C8B-B14F-4D97-AF65-F5344CB8AC3E}">
        <p14:creationId xmlns:p14="http://schemas.microsoft.com/office/powerpoint/2010/main" val="1678621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841442A6-7F85-4A85-AE6E-55E04474CC1E}" type="datetimeFigureOut">
              <a:rPr lang="cs-CZ" smtClean="0"/>
              <a:t>25.11.2024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B8DE949-DA39-416C-9AFB-96E3841B0B2A}" type="slidenum">
              <a:rPr lang="cs-CZ" smtClean="0"/>
              <a:t>‹#›</a:t>
            </a:fld>
            <a:endParaRPr lang="cs-CZ"/>
          </a:p>
        </p:txBody>
      </p:sp>
    </p:spTree>
    <p:extLst>
      <p:ext uri="{BB962C8B-B14F-4D97-AF65-F5344CB8AC3E}">
        <p14:creationId xmlns:p14="http://schemas.microsoft.com/office/powerpoint/2010/main" val="1287811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841442A6-7F85-4A85-AE6E-55E04474CC1E}" type="datetimeFigureOut">
              <a:rPr lang="cs-CZ" smtClean="0"/>
              <a:t>25.11.2024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B8DE949-DA39-416C-9AFB-96E3841B0B2A}" type="slidenum">
              <a:rPr lang="cs-CZ" smtClean="0"/>
              <a:t>‹#›</a:t>
            </a:fld>
            <a:endParaRPr lang="cs-CZ"/>
          </a:p>
        </p:txBody>
      </p:sp>
    </p:spTree>
    <p:extLst>
      <p:ext uri="{BB962C8B-B14F-4D97-AF65-F5344CB8AC3E}">
        <p14:creationId xmlns:p14="http://schemas.microsoft.com/office/powerpoint/2010/main" val="1405580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841442A6-7F85-4A85-AE6E-55E04474CC1E}" type="datetimeFigureOut">
              <a:rPr lang="cs-CZ" smtClean="0"/>
              <a:t>25.11.2024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B8DE949-DA39-416C-9AFB-96E3841B0B2A}" type="slidenum">
              <a:rPr lang="cs-CZ" smtClean="0"/>
              <a:t>‹#›</a:t>
            </a:fld>
            <a:endParaRPr lang="cs-CZ"/>
          </a:p>
        </p:txBody>
      </p:sp>
    </p:spTree>
    <p:extLst>
      <p:ext uri="{BB962C8B-B14F-4D97-AF65-F5344CB8AC3E}">
        <p14:creationId xmlns:p14="http://schemas.microsoft.com/office/powerpoint/2010/main" val="995958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41442A6-7F85-4A85-AE6E-55E04474CC1E}" type="datetimeFigureOut">
              <a:rPr lang="cs-CZ" smtClean="0"/>
              <a:t>25.11.2024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B8DE949-DA39-416C-9AFB-96E3841B0B2A}" type="slidenum">
              <a:rPr lang="cs-CZ" smtClean="0"/>
              <a:t>‹#›</a:t>
            </a:fld>
            <a:endParaRPr lang="cs-CZ"/>
          </a:p>
        </p:txBody>
      </p:sp>
    </p:spTree>
    <p:extLst>
      <p:ext uri="{BB962C8B-B14F-4D97-AF65-F5344CB8AC3E}">
        <p14:creationId xmlns:p14="http://schemas.microsoft.com/office/powerpoint/2010/main" val="609832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841442A6-7F85-4A85-AE6E-55E04474CC1E}" type="datetimeFigureOut">
              <a:rPr lang="cs-CZ" smtClean="0"/>
              <a:t>25.11.2024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B8DE949-DA39-416C-9AFB-96E3841B0B2A}" type="slidenum">
              <a:rPr lang="cs-CZ" smtClean="0"/>
              <a:t>‹#›</a:t>
            </a:fld>
            <a:endParaRPr lang="cs-CZ"/>
          </a:p>
        </p:txBody>
      </p:sp>
    </p:spTree>
    <p:extLst>
      <p:ext uri="{BB962C8B-B14F-4D97-AF65-F5344CB8AC3E}">
        <p14:creationId xmlns:p14="http://schemas.microsoft.com/office/powerpoint/2010/main" val="2334225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841442A6-7F85-4A85-AE6E-55E04474CC1E}" type="datetimeFigureOut">
              <a:rPr lang="cs-CZ" smtClean="0"/>
              <a:t>25.11.2024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B8DE949-DA39-416C-9AFB-96E3841B0B2A}" type="slidenum">
              <a:rPr lang="cs-CZ" smtClean="0"/>
              <a:t>‹#›</a:t>
            </a:fld>
            <a:endParaRPr lang="cs-CZ"/>
          </a:p>
        </p:txBody>
      </p:sp>
    </p:spTree>
    <p:extLst>
      <p:ext uri="{BB962C8B-B14F-4D97-AF65-F5344CB8AC3E}">
        <p14:creationId xmlns:p14="http://schemas.microsoft.com/office/powerpoint/2010/main" val="707453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1442A6-7F85-4A85-AE6E-55E04474CC1E}" type="datetimeFigureOut">
              <a:rPr lang="cs-CZ" smtClean="0"/>
              <a:t>25.11.2024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8DE949-DA39-416C-9AFB-96E3841B0B2A}" type="slidenum">
              <a:rPr lang="cs-CZ" smtClean="0"/>
              <a:t>‹#›</a:t>
            </a:fld>
            <a:endParaRPr lang="cs-CZ"/>
          </a:p>
        </p:txBody>
      </p:sp>
    </p:spTree>
    <p:extLst>
      <p:ext uri="{BB962C8B-B14F-4D97-AF65-F5344CB8AC3E}">
        <p14:creationId xmlns:p14="http://schemas.microsoft.com/office/powerpoint/2010/main" val="2869072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err="1"/>
              <a:t>English</a:t>
            </a:r>
            <a:r>
              <a:rPr lang="cs-CZ" dirty="0"/>
              <a:t> </a:t>
            </a:r>
            <a:r>
              <a:rPr lang="cs-CZ" dirty="0" err="1"/>
              <a:t>for</a:t>
            </a:r>
            <a:r>
              <a:rPr lang="cs-CZ" dirty="0"/>
              <a:t> </a:t>
            </a:r>
            <a:r>
              <a:rPr lang="cs-CZ" dirty="0" err="1"/>
              <a:t>Physics</a:t>
            </a:r>
            <a:r>
              <a:rPr lang="cs-CZ" dirty="0"/>
              <a:t> III</a:t>
            </a:r>
            <a:br>
              <a:rPr lang="cs-CZ" dirty="0"/>
            </a:br>
            <a:r>
              <a:rPr lang="cs-CZ" dirty="0"/>
              <a:t>Unit 10</a:t>
            </a:r>
          </a:p>
        </p:txBody>
      </p:sp>
      <p:sp>
        <p:nvSpPr>
          <p:cNvPr id="3" name="Podnadpis 2"/>
          <p:cNvSpPr>
            <a:spLocks noGrp="1"/>
          </p:cNvSpPr>
          <p:nvPr>
            <p:ph type="subTitle" idx="1"/>
          </p:nvPr>
        </p:nvSpPr>
        <p:spPr/>
        <p:txBody>
          <a:bodyPr/>
          <a:lstStyle/>
          <a:p>
            <a:endParaRPr lang="cs-CZ" dirty="0"/>
          </a:p>
          <a:p>
            <a:r>
              <a:rPr lang="cs-CZ" sz="3600" dirty="0" err="1"/>
              <a:t>Reading</a:t>
            </a:r>
            <a:r>
              <a:rPr lang="cs-CZ" sz="3600" dirty="0"/>
              <a:t> </a:t>
            </a:r>
            <a:r>
              <a:rPr lang="cs-CZ" sz="3600" dirty="0" err="1"/>
              <a:t>Strategies</a:t>
            </a:r>
            <a:endParaRPr lang="cs-CZ" sz="3600" dirty="0"/>
          </a:p>
        </p:txBody>
      </p:sp>
    </p:spTree>
    <p:extLst>
      <p:ext uri="{BB962C8B-B14F-4D97-AF65-F5344CB8AC3E}">
        <p14:creationId xmlns:p14="http://schemas.microsoft.com/office/powerpoint/2010/main" val="3001714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A22FFE-2554-1D36-401E-0FB4252EFBEF}"/>
              </a:ext>
            </a:extLst>
          </p:cNvPr>
          <p:cNvSpPr>
            <a:spLocks noGrp="1"/>
          </p:cNvSpPr>
          <p:nvPr>
            <p:ph type="title"/>
          </p:nvPr>
        </p:nvSpPr>
        <p:spPr/>
        <p:txBody>
          <a:bodyPr/>
          <a:lstStyle/>
          <a:p>
            <a:r>
              <a:rPr lang="cs-CZ" dirty="0" err="1"/>
              <a:t>Listening</a:t>
            </a:r>
            <a:endParaRPr lang="cs-CZ" dirty="0"/>
          </a:p>
        </p:txBody>
      </p:sp>
      <p:sp>
        <p:nvSpPr>
          <p:cNvPr id="3" name="Zástupný obsah 2">
            <a:extLst>
              <a:ext uri="{FF2B5EF4-FFF2-40B4-BE49-F238E27FC236}">
                <a16:creationId xmlns:a16="http://schemas.microsoft.com/office/drawing/2014/main" id="{734F1FDD-CE4D-6F7B-4763-07D99FE39A38}"/>
              </a:ext>
            </a:extLst>
          </p:cNvPr>
          <p:cNvSpPr>
            <a:spLocks noGrp="1"/>
          </p:cNvSpPr>
          <p:nvPr>
            <p:ph idx="1"/>
          </p:nvPr>
        </p:nvSpPr>
        <p:spPr>
          <a:xfrm>
            <a:off x="838200" y="1257300"/>
            <a:ext cx="10515600" cy="5600700"/>
          </a:xfrm>
        </p:spPr>
        <p:txBody>
          <a:bodyPr/>
          <a:lstStyle/>
          <a:p>
            <a:pPr marL="0" indent="0">
              <a:lnSpc>
                <a:spcPct val="115000"/>
              </a:lnSpc>
              <a:buNone/>
            </a:pPr>
            <a:r>
              <a:rPr lang="en-GB" sz="1800" dirty="0">
                <a:effectLst/>
                <a:latin typeface="Calibri" panose="020F0502020204030204" pitchFamily="34" charset="0"/>
                <a:ea typeface="Arial" panose="020B0604020202020204" pitchFamily="34" charset="0"/>
              </a:rPr>
              <a:t>     </a:t>
            </a:r>
            <a:endParaRPr lang="cs-CZ" sz="1800" dirty="0">
              <a:effectLst/>
              <a:latin typeface="Arial" panose="020B0604020202020204" pitchFamily="34" charset="0"/>
              <a:ea typeface="Arial" panose="020B0604020202020204" pitchFamily="34" charset="0"/>
            </a:endParaRPr>
          </a:p>
          <a:p>
            <a:pPr marL="0" indent="0">
              <a:lnSpc>
                <a:spcPct val="115000"/>
              </a:lnSpc>
              <a:buNone/>
            </a:pPr>
            <a:r>
              <a:rPr lang="en-GB" sz="3200" dirty="0">
                <a:effectLst/>
                <a:ea typeface="Arial" panose="020B0604020202020204" pitchFamily="34" charset="0"/>
              </a:rPr>
              <a:t>a. How is the conceptual map organized? List some organizing principles that the speaker used to create his map.       </a:t>
            </a:r>
            <a:endParaRPr lang="cs-CZ" sz="3200" dirty="0">
              <a:effectLst/>
              <a:ea typeface="Arial" panose="020B0604020202020204" pitchFamily="34" charset="0"/>
            </a:endParaRPr>
          </a:p>
          <a:p>
            <a:pPr marL="0" indent="0">
              <a:lnSpc>
                <a:spcPct val="115000"/>
              </a:lnSpc>
              <a:buNone/>
            </a:pPr>
            <a:r>
              <a:rPr lang="en-GB" sz="3200" dirty="0">
                <a:effectLst/>
                <a:ea typeface="Arial" panose="020B0604020202020204" pitchFamily="34" charset="0"/>
              </a:rPr>
              <a:t>a)…………………………………………. </a:t>
            </a:r>
            <a:endParaRPr lang="cs-CZ" sz="3200" dirty="0">
              <a:effectLst/>
              <a:ea typeface="Arial" panose="020B0604020202020204" pitchFamily="34" charset="0"/>
            </a:endParaRPr>
          </a:p>
          <a:p>
            <a:pPr marL="0" indent="0">
              <a:lnSpc>
                <a:spcPct val="115000"/>
              </a:lnSpc>
              <a:buNone/>
            </a:pPr>
            <a:r>
              <a:rPr lang="en-GB" sz="3200" dirty="0">
                <a:effectLst/>
                <a:ea typeface="Arial" panose="020B0604020202020204" pitchFamily="34" charset="0"/>
              </a:rPr>
              <a:t>b)………………………………………… </a:t>
            </a:r>
            <a:endParaRPr lang="cs-CZ" sz="3200" dirty="0">
              <a:effectLst/>
              <a:ea typeface="Arial" panose="020B0604020202020204" pitchFamily="34" charset="0"/>
            </a:endParaRPr>
          </a:p>
          <a:p>
            <a:pPr marL="0" indent="0">
              <a:lnSpc>
                <a:spcPct val="115000"/>
              </a:lnSpc>
              <a:buNone/>
            </a:pPr>
            <a:r>
              <a:rPr lang="en-GB" sz="3200" dirty="0">
                <a:effectLst/>
                <a:ea typeface="Arial" panose="020B0604020202020204" pitchFamily="34" charset="0"/>
              </a:rPr>
              <a:t>c) ………………………………………… </a:t>
            </a:r>
            <a:endParaRPr lang="cs-CZ" sz="3200" dirty="0">
              <a:effectLst/>
              <a:ea typeface="Arial" panose="020B0604020202020204" pitchFamily="34" charset="0"/>
            </a:endParaRPr>
          </a:p>
          <a:p>
            <a:pPr marL="0" indent="0">
              <a:buNone/>
            </a:pPr>
            <a:r>
              <a:rPr lang="cs-CZ" dirty="0" err="1"/>
              <a:t>cardinal</a:t>
            </a:r>
            <a:r>
              <a:rPr lang="cs-CZ" dirty="0"/>
              <a:t> </a:t>
            </a:r>
            <a:r>
              <a:rPr lang="cs-CZ" dirty="0" err="1"/>
              <a:t>directions</a:t>
            </a:r>
            <a:endParaRPr lang="cs-CZ" dirty="0"/>
          </a:p>
          <a:p>
            <a:pPr marL="0" indent="0">
              <a:buNone/>
            </a:pPr>
            <a:r>
              <a:rPr lang="cs-CZ" dirty="0"/>
              <a:t>by </a:t>
            </a:r>
            <a:r>
              <a:rPr lang="cs-CZ" dirty="0" err="1"/>
              <a:t>topics</a:t>
            </a:r>
            <a:endParaRPr lang="cs-CZ" dirty="0"/>
          </a:p>
          <a:p>
            <a:pPr marL="0" indent="0">
              <a:buNone/>
            </a:pPr>
            <a:r>
              <a:rPr lang="cs-CZ" dirty="0" err="1"/>
              <a:t>chronologically</a:t>
            </a:r>
            <a:endParaRPr lang="cs-CZ" dirty="0"/>
          </a:p>
        </p:txBody>
      </p:sp>
    </p:spTree>
    <p:extLst>
      <p:ext uri="{BB962C8B-B14F-4D97-AF65-F5344CB8AC3E}">
        <p14:creationId xmlns:p14="http://schemas.microsoft.com/office/powerpoint/2010/main" val="3348104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additive="base">
                                        <p:cTn id="1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2DB987-92E4-2A30-D51B-D704A5D5086B}"/>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BE10197D-DBBD-032F-BEC3-5E77A7BBC73B}"/>
              </a:ext>
            </a:extLst>
          </p:cNvPr>
          <p:cNvSpPr>
            <a:spLocks noGrp="1"/>
          </p:cNvSpPr>
          <p:nvPr>
            <p:ph idx="1"/>
          </p:nvPr>
        </p:nvSpPr>
        <p:spPr>
          <a:xfrm>
            <a:off x="838200" y="0"/>
            <a:ext cx="10515600" cy="6857999"/>
          </a:xfrm>
        </p:spPr>
        <p:txBody>
          <a:bodyPr>
            <a:normAutofit fontScale="92500"/>
          </a:bodyPr>
          <a:lstStyle/>
          <a:p>
            <a:pPr marL="0" indent="0">
              <a:lnSpc>
                <a:spcPct val="115000"/>
              </a:lnSpc>
              <a:buNone/>
            </a:pPr>
            <a:r>
              <a:rPr lang="en-US" sz="2000" dirty="0">
                <a:effectLst/>
                <a:latin typeface="Calibri" panose="020F0502020204030204" pitchFamily="34" charset="0"/>
                <a:ea typeface="Arial" panose="020B0604020202020204" pitchFamily="34" charset="0"/>
              </a:rPr>
              <a:t>b. The speaker included these topics in his conceptual map. Match the topics and probable items discussed in each topic (4 items for each topic).</a:t>
            </a:r>
            <a:endParaRPr lang="cs-CZ" sz="2000" dirty="0">
              <a:effectLst/>
              <a:latin typeface="Arial" panose="020B0604020202020204" pitchFamily="34" charset="0"/>
              <a:ea typeface="Arial" panose="020B0604020202020204" pitchFamily="34" charset="0"/>
            </a:endParaRPr>
          </a:p>
          <a:p>
            <a:pPr marL="0" indent="0">
              <a:lnSpc>
                <a:spcPct val="115000"/>
              </a:lnSpc>
              <a:buNone/>
            </a:pPr>
            <a:r>
              <a:rPr lang="en-GB" sz="2000" dirty="0">
                <a:effectLst/>
                <a:latin typeface="Calibri" panose="020F0502020204030204" pitchFamily="34" charset="0"/>
                <a:ea typeface="Arial" panose="020B0604020202020204" pitchFamily="34" charset="0"/>
              </a:rPr>
              <a:t>1) Foundations of quantum physics         </a:t>
            </a:r>
            <a:endParaRPr lang="cs-CZ" sz="2000" dirty="0">
              <a:effectLst/>
              <a:latin typeface="Arial" panose="020B0604020202020204" pitchFamily="34" charset="0"/>
              <a:ea typeface="Arial" panose="020B0604020202020204" pitchFamily="34" charset="0"/>
            </a:endParaRPr>
          </a:p>
          <a:p>
            <a:pPr marL="0" indent="0">
              <a:lnSpc>
                <a:spcPct val="115000"/>
              </a:lnSpc>
              <a:buNone/>
            </a:pPr>
            <a:r>
              <a:rPr lang="en-GB" sz="2000" dirty="0">
                <a:effectLst/>
                <a:latin typeface="Calibri" panose="020F0502020204030204" pitchFamily="34" charset="0"/>
                <a:ea typeface="Arial" panose="020B0604020202020204" pitchFamily="34" charset="0"/>
              </a:rPr>
              <a:t>2) Quantum phenomena     </a:t>
            </a:r>
            <a:endParaRPr lang="cs-CZ" sz="2000" dirty="0">
              <a:effectLst/>
              <a:latin typeface="Arial" panose="020B0604020202020204" pitchFamily="34" charset="0"/>
              <a:ea typeface="Arial" panose="020B0604020202020204" pitchFamily="34" charset="0"/>
            </a:endParaRPr>
          </a:p>
          <a:p>
            <a:pPr marL="0" indent="0">
              <a:lnSpc>
                <a:spcPct val="115000"/>
              </a:lnSpc>
              <a:buNone/>
            </a:pPr>
            <a:r>
              <a:rPr lang="en-GB" sz="2000" dirty="0">
                <a:effectLst/>
                <a:latin typeface="Calibri" panose="020F0502020204030204" pitchFamily="34" charset="0"/>
                <a:ea typeface="Arial" panose="020B0604020202020204" pitchFamily="34" charset="0"/>
              </a:rPr>
              <a:t>3)  Quantum technology    </a:t>
            </a:r>
            <a:endParaRPr lang="cs-CZ" sz="2000" dirty="0">
              <a:effectLst/>
              <a:latin typeface="Arial" panose="020B0604020202020204" pitchFamily="34" charset="0"/>
              <a:ea typeface="Arial" panose="020B0604020202020204" pitchFamily="34" charset="0"/>
            </a:endParaRPr>
          </a:p>
          <a:p>
            <a:pPr marL="0" indent="0">
              <a:lnSpc>
                <a:spcPct val="115000"/>
              </a:lnSpc>
              <a:buNone/>
            </a:pPr>
            <a:r>
              <a:rPr lang="en-US" sz="2000" dirty="0">
                <a:effectLst/>
                <a:latin typeface="Calibri" panose="020F0502020204030204" pitchFamily="34" charset="0"/>
                <a:ea typeface="Arial" panose="020B0604020202020204" pitchFamily="34" charset="0"/>
              </a:rPr>
              <a:t>4) Quantum theory         </a:t>
            </a:r>
            <a:endParaRPr lang="cs-CZ" sz="2000" dirty="0">
              <a:effectLst/>
              <a:latin typeface="Arial" panose="020B0604020202020204" pitchFamily="34" charset="0"/>
              <a:ea typeface="Arial" panose="020B0604020202020204" pitchFamily="34" charset="0"/>
            </a:endParaRPr>
          </a:p>
          <a:p>
            <a:pPr marL="0" indent="0">
              <a:lnSpc>
                <a:spcPct val="115000"/>
              </a:lnSpc>
              <a:buNone/>
            </a:pPr>
            <a:r>
              <a:rPr lang="en-GB" sz="2000" dirty="0">
                <a:effectLst/>
                <a:latin typeface="Calibri" panose="020F0502020204030204" pitchFamily="34" charset="0"/>
                <a:ea typeface="Arial" panose="020B0604020202020204" pitchFamily="34" charset="0"/>
              </a:rPr>
              <a:t>5) Theoretical future of quantum physics  </a:t>
            </a:r>
            <a:endParaRPr lang="cs-CZ" sz="2000" dirty="0">
              <a:effectLst/>
              <a:latin typeface="Arial" panose="020B0604020202020204" pitchFamily="34" charset="0"/>
              <a:ea typeface="Arial" panose="020B0604020202020204" pitchFamily="34" charset="0"/>
            </a:endParaRPr>
          </a:p>
          <a:p>
            <a:pPr marL="0" indent="0">
              <a:lnSpc>
                <a:spcPct val="115000"/>
              </a:lnSpc>
              <a:buNone/>
            </a:pP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US" sz="2400" i="1" dirty="0">
                <a:effectLst/>
                <a:latin typeface="Calibri" panose="020F0502020204030204" pitchFamily="34" charset="0"/>
                <a:ea typeface="Arial" panose="020B0604020202020204" pitchFamily="34" charset="0"/>
              </a:rPr>
              <a:t>Hilbert spaces</a:t>
            </a:r>
            <a:r>
              <a:rPr lang="en-GB" sz="2400" i="1" dirty="0">
                <a:effectLst/>
                <a:latin typeface="Calibri" panose="020F0502020204030204" pitchFamily="34" charset="0"/>
                <a:ea typeface="Arial" panose="020B0604020202020204" pitchFamily="34" charset="0"/>
              </a:rPr>
              <a:t>       double-slit experiment       electron microscopes       uncertainty principle</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US" sz="2400" i="1" dirty="0">
                <a:effectLst/>
                <a:latin typeface="Calibri" panose="020F0502020204030204" pitchFamily="34" charset="0"/>
                <a:ea typeface="Arial" panose="020B0604020202020204" pitchFamily="34" charset="0"/>
              </a:rPr>
              <a:t>quantum spin         </a:t>
            </a:r>
            <a:r>
              <a:rPr lang="en-GB" sz="2400" i="1" dirty="0">
                <a:effectLst/>
                <a:latin typeface="Calibri" panose="020F0502020204030204" pitchFamily="34" charset="0"/>
                <a:ea typeface="Arial" panose="020B0604020202020204" pitchFamily="34" charset="0"/>
              </a:rPr>
              <a:t>atomic clocks</a:t>
            </a:r>
            <a:r>
              <a:rPr lang="en-US" sz="2400" i="1" dirty="0">
                <a:effectLst/>
                <a:latin typeface="Calibri" panose="020F0502020204030204" pitchFamily="34" charset="0"/>
                <a:ea typeface="Arial" panose="020B0604020202020204" pitchFamily="34" charset="0"/>
              </a:rPr>
              <a:t>          quantum field theory                </a:t>
            </a:r>
            <a:r>
              <a:rPr lang="en-GB" sz="2400" i="1" dirty="0">
                <a:effectLst/>
                <a:latin typeface="Calibri" panose="020F0502020204030204" pitchFamily="34" charset="0"/>
                <a:ea typeface="Arial" panose="020B0604020202020204" pitchFamily="34" charset="0"/>
              </a:rPr>
              <a:t>theory of everything</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US" sz="2400" i="1" dirty="0">
                <a:effectLst/>
                <a:latin typeface="Calibri" panose="020F0502020204030204" pitchFamily="34" charset="0"/>
                <a:ea typeface="Arial" panose="020B0604020202020204" pitchFamily="34" charset="0"/>
              </a:rPr>
              <a:t>superposition</a:t>
            </a:r>
            <a:r>
              <a:rPr lang="en-GB" sz="2400" i="1" dirty="0">
                <a:effectLst/>
                <a:latin typeface="Calibri" panose="020F0502020204030204" pitchFamily="34" charset="0"/>
                <a:ea typeface="Arial" panose="020B0604020202020204" pitchFamily="34" charset="0"/>
              </a:rPr>
              <a:t>      LEDs       quantum Darwinism       the wave-function  </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US" sz="2400" i="1" dirty="0">
                <a:effectLst/>
                <a:latin typeface="Calibri" panose="020F0502020204030204" pitchFamily="34" charset="0"/>
                <a:ea typeface="Arial" panose="020B0604020202020204" pitchFamily="34" charset="0"/>
              </a:rPr>
              <a:t>quantum theory postulates    </a:t>
            </a:r>
            <a:r>
              <a:rPr lang="en-GB" sz="2400" i="1" dirty="0">
                <a:effectLst/>
                <a:latin typeface="Calibri" panose="020F0502020204030204" pitchFamily="34" charset="0"/>
                <a:ea typeface="Arial" panose="020B0604020202020204" pitchFamily="34" charset="0"/>
              </a:rPr>
              <a:t>particle-wave duality </a:t>
            </a:r>
            <a:r>
              <a:rPr lang="en-US" sz="2400" i="1" dirty="0">
                <a:effectLst/>
                <a:latin typeface="Calibri" panose="020F0502020204030204" pitchFamily="34" charset="0"/>
                <a:ea typeface="Arial" panose="020B0604020202020204" pitchFamily="34" charset="0"/>
              </a:rPr>
              <a:t>  path integrals          quantum tunnelling  </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GB" sz="2400" i="1" dirty="0">
                <a:effectLst/>
                <a:latin typeface="Calibri" panose="020F0502020204030204" pitchFamily="34" charset="0"/>
                <a:ea typeface="Arial" panose="020B0604020202020204" pitchFamily="34" charset="0"/>
              </a:rPr>
              <a:t>cosmological interpretation      </a:t>
            </a:r>
            <a:r>
              <a:rPr lang="en-US" sz="2400" i="1" dirty="0">
                <a:effectLst/>
                <a:latin typeface="Calibri" panose="020F0502020204030204" pitchFamily="34" charset="0"/>
                <a:ea typeface="Arial" panose="020B0604020202020204" pitchFamily="34" charset="0"/>
              </a:rPr>
              <a:t>entanglement </a:t>
            </a:r>
            <a:r>
              <a:rPr lang="en-GB" sz="2400" i="1" dirty="0">
                <a:effectLst/>
                <a:latin typeface="Calibri" panose="020F0502020204030204" pitchFamily="34" charset="0"/>
                <a:ea typeface="Arial" panose="020B0604020202020204" pitchFamily="34" charset="0"/>
              </a:rPr>
              <a:t>         solar panels         loop quantum gravity</a:t>
            </a:r>
            <a:endParaRPr lang="cs-CZ" sz="2400" dirty="0">
              <a:effectLst/>
              <a:latin typeface="Arial" panose="020B0604020202020204" pitchFamily="34" charset="0"/>
              <a:ea typeface="Arial" panose="020B0604020202020204" pitchFamily="34" charset="0"/>
            </a:endParaRPr>
          </a:p>
          <a:p>
            <a:pPr marL="0" indent="0">
              <a:buNone/>
            </a:pPr>
            <a:endParaRPr lang="cs-CZ" sz="2400" dirty="0"/>
          </a:p>
        </p:txBody>
      </p:sp>
    </p:spTree>
    <p:extLst>
      <p:ext uri="{BB962C8B-B14F-4D97-AF65-F5344CB8AC3E}">
        <p14:creationId xmlns:p14="http://schemas.microsoft.com/office/powerpoint/2010/main" val="1666004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5CC2C8-83B7-8702-0353-3E1EBCA694C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D80132C8-47EE-74C7-C465-82002B03AEC1}"/>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52111E3-5F94-890B-1BAF-7BD686AD4BA4}"/>
              </a:ext>
            </a:extLst>
          </p:cNvPr>
          <p:cNvSpPr>
            <a:spLocks noGrp="1"/>
          </p:cNvSpPr>
          <p:nvPr>
            <p:ph idx="1"/>
          </p:nvPr>
        </p:nvSpPr>
        <p:spPr>
          <a:xfrm>
            <a:off x="838200" y="0"/>
            <a:ext cx="10515600" cy="6857999"/>
          </a:xfrm>
        </p:spPr>
        <p:txBody>
          <a:bodyPr>
            <a:normAutofit/>
          </a:bodyPr>
          <a:lstStyle/>
          <a:p>
            <a:pPr marL="0" indent="0">
              <a:lnSpc>
                <a:spcPct val="115000"/>
              </a:lnSpc>
              <a:buNone/>
            </a:pPr>
            <a:r>
              <a:rPr lang="en-GB" sz="2400" dirty="0">
                <a:effectLst/>
                <a:latin typeface="Calibri" panose="020F0502020204030204" pitchFamily="34" charset="0"/>
                <a:ea typeface="Arial" panose="020B0604020202020204" pitchFamily="34" charset="0"/>
              </a:rPr>
              <a:t>1) Foundations of quantum physics </a:t>
            </a:r>
            <a:endParaRPr lang="cs-CZ" sz="2400" dirty="0">
              <a:effectLst/>
              <a:latin typeface="Calibri" panose="020F0502020204030204" pitchFamily="34" charset="0"/>
              <a:ea typeface="Arial" panose="020B0604020202020204" pitchFamily="34" charset="0"/>
            </a:endParaRPr>
          </a:p>
          <a:p>
            <a:pPr marL="0" indent="0">
              <a:lnSpc>
                <a:spcPct val="115000"/>
              </a:lnSpc>
              <a:buNone/>
            </a:pPr>
            <a:r>
              <a:rPr lang="en-GB" sz="2400" i="1" dirty="0">
                <a:solidFill>
                  <a:srgbClr val="FF0000"/>
                </a:solidFill>
                <a:effectLst/>
                <a:latin typeface="Calibri" panose="020F0502020204030204" pitchFamily="34" charset="0"/>
                <a:ea typeface="Arial" panose="020B0604020202020204" pitchFamily="34" charset="0"/>
              </a:rPr>
              <a:t>the wave-function             particle-wave duality       double-slit experiment            uncertainty principle</a:t>
            </a:r>
            <a:endParaRPr lang="cs-CZ" sz="2400" dirty="0">
              <a:solidFill>
                <a:srgbClr val="FF0000"/>
              </a:solidFill>
              <a:effectLst/>
              <a:latin typeface="Arial" panose="020B0604020202020204" pitchFamily="34" charset="0"/>
              <a:ea typeface="Arial" panose="020B0604020202020204" pitchFamily="34" charset="0"/>
            </a:endParaRPr>
          </a:p>
          <a:p>
            <a:pPr marL="0" indent="0">
              <a:lnSpc>
                <a:spcPct val="115000"/>
              </a:lnSpc>
              <a:buNone/>
            </a:pPr>
            <a:r>
              <a:rPr lang="en-GB" sz="2400" dirty="0">
                <a:effectLst/>
                <a:latin typeface="Calibri" panose="020F0502020204030204" pitchFamily="34" charset="0"/>
                <a:ea typeface="Arial" panose="020B0604020202020204" pitchFamily="34" charset="0"/>
              </a:rPr>
              <a:t>2) Quantum phenomena  </a:t>
            </a:r>
            <a:endParaRPr lang="cs-CZ" sz="2400" dirty="0">
              <a:effectLst/>
              <a:latin typeface="Calibri" panose="020F0502020204030204" pitchFamily="34" charset="0"/>
              <a:ea typeface="Arial" panose="020B0604020202020204" pitchFamily="34" charset="0"/>
            </a:endParaRPr>
          </a:p>
          <a:p>
            <a:pPr marL="0" indent="0">
              <a:lnSpc>
                <a:spcPct val="115000"/>
              </a:lnSpc>
              <a:buNone/>
            </a:pPr>
            <a:r>
              <a:rPr lang="it-IT" sz="2400" i="1" dirty="0">
                <a:solidFill>
                  <a:srgbClr val="FF0000"/>
                </a:solidFill>
                <a:effectLst/>
                <a:latin typeface="Calibri" panose="020F0502020204030204" pitchFamily="34" charset="0"/>
                <a:ea typeface="Arial" panose="020B0604020202020204" pitchFamily="34" charset="0"/>
              </a:rPr>
              <a:t>quantum spin      superposition      entanglement           quantum tunnelling</a:t>
            </a:r>
            <a:endParaRPr lang="cs-CZ" sz="2400" dirty="0">
              <a:solidFill>
                <a:srgbClr val="FF0000"/>
              </a:solidFill>
              <a:effectLst/>
              <a:latin typeface="Arial" panose="020B0604020202020204" pitchFamily="34" charset="0"/>
              <a:ea typeface="Arial" panose="020B0604020202020204" pitchFamily="34" charset="0"/>
            </a:endParaRPr>
          </a:p>
          <a:p>
            <a:pPr marL="0" indent="0">
              <a:lnSpc>
                <a:spcPct val="115000"/>
              </a:lnSpc>
              <a:buNone/>
            </a:pPr>
            <a:r>
              <a:rPr lang="cs-CZ" sz="2400" dirty="0">
                <a:latin typeface="Calibri" panose="020F0502020204030204" pitchFamily="34" charset="0"/>
                <a:ea typeface="Arial" panose="020B0604020202020204" pitchFamily="34" charset="0"/>
              </a:rPr>
              <a:t>3) </a:t>
            </a:r>
            <a:r>
              <a:rPr lang="en-GB" sz="2400" dirty="0">
                <a:effectLst/>
                <a:latin typeface="Calibri" panose="020F0502020204030204" pitchFamily="34" charset="0"/>
                <a:ea typeface="Arial" panose="020B0604020202020204" pitchFamily="34" charset="0"/>
              </a:rPr>
              <a:t>Quantum technology  </a:t>
            </a:r>
            <a:endParaRPr lang="cs-CZ" sz="2400" dirty="0">
              <a:effectLst/>
              <a:latin typeface="Calibri" panose="020F0502020204030204" pitchFamily="34" charset="0"/>
              <a:ea typeface="Arial" panose="020B0604020202020204" pitchFamily="34" charset="0"/>
            </a:endParaRPr>
          </a:p>
          <a:p>
            <a:pPr marL="0" indent="0">
              <a:lnSpc>
                <a:spcPct val="115000"/>
              </a:lnSpc>
              <a:buNone/>
            </a:pPr>
            <a:r>
              <a:rPr lang="en-GB" sz="2400" i="1" dirty="0">
                <a:solidFill>
                  <a:srgbClr val="FF0000"/>
                </a:solidFill>
                <a:effectLst/>
                <a:latin typeface="Calibri" panose="020F0502020204030204" pitchFamily="34" charset="0"/>
                <a:ea typeface="Arial" panose="020B0604020202020204" pitchFamily="34" charset="0"/>
              </a:rPr>
              <a:t>atomic clocks    LEDs   solar panels     electron microscopes</a:t>
            </a:r>
            <a:r>
              <a:rPr lang="en-GB" sz="2400" dirty="0">
                <a:effectLst/>
                <a:latin typeface="Calibri" panose="020F0502020204030204" pitchFamily="34" charset="0"/>
                <a:ea typeface="Arial" panose="020B0604020202020204" pitchFamily="34" charset="0"/>
              </a:rPr>
              <a:t>  </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US" sz="2400" dirty="0">
                <a:effectLst/>
                <a:latin typeface="Calibri" panose="020F0502020204030204" pitchFamily="34" charset="0"/>
                <a:ea typeface="Arial" panose="020B0604020202020204" pitchFamily="34" charset="0"/>
              </a:rPr>
              <a:t>4) Quantum theory   </a:t>
            </a:r>
            <a:endParaRPr lang="cs-CZ" sz="2400" dirty="0">
              <a:effectLst/>
              <a:latin typeface="Calibri" panose="020F0502020204030204" pitchFamily="34" charset="0"/>
              <a:ea typeface="Arial" panose="020B0604020202020204" pitchFamily="34" charset="0"/>
            </a:endParaRPr>
          </a:p>
          <a:p>
            <a:pPr marL="0" indent="0">
              <a:lnSpc>
                <a:spcPct val="115000"/>
              </a:lnSpc>
              <a:buNone/>
            </a:pPr>
            <a:r>
              <a:rPr lang="en-US" sz="2400" i="1" dirty="0">
                <a:solidFill>
                  <a:srgbClr val="FF0000"/>
                </a:solidFill>
                <a:effectLst/>
                <a:latin typeface="Calibri" panose="020F0502020204030204" pitchFamily="34" charset="0"/>
                <a:ea typeface="Arial" panose="020B0604020202020204" pitchFamily="34" charset="0"/>
              </a:rPr>
              <a:t>quantum theory postulates    Hilbert spaces   path integrals     quantum field theory</a:t>
            </a:r>
            <a:endParaRPr lang="cs-CZ" sz="2400" dirty="0">
              <a:solidFill>
                <a:srgbClr val="FF0000"/>
              </a:solidFill>
              <a:effectLst/>
              <a:latin typeface="Arial" panose="020B0604020202020204" pitchFamily="34" charset="0"/>
              <a:ea typeface="Arial" panose="020B0604020202020204" pitchFamily="34" charset="0"/>
            </a:endParaRPr>
          </a:p>
          <a:p>
            <a:pPr marL="0" indent="0">
              <a:lnSpc>
                <a:spcPct val="115000"/>
              </a:lnSpc>
              <a:buNone/>
            </a:pPr>
            <a:r>
              <a:rPr lang="en-US" sz="2400" dirty="0">
                <a:effectLst/>
                <a:latin typeface="Calibri" panose="020F0502020204030204" pitchFamily="34" charset="0"/>
                <a:ea typeface="Arial" panose="020B0604020202020204" pitchFamily="34" charset="0"/>
              </a:rPr>
              <a:t>  </a:t>
            </a:r>
            <a:r>
              <a:rPr lang="en-GB" sz="2400" dirty="0">
                <a:effectLst/>
                <a:latin typeface="Calibri" panose="020F0502020204030204" pitchFamily="34" charset="0"/>
                <a:ea typeface="Arial" panose="020B0604020202020204" pitchFamily="34" charset="0"/>
              </a:rPr>
              <a:t>5) Theoretical future of quantum physics  </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GB" sz="2400" i="1" dirty="0">
                <a:solidFill>
                  <a:srgbClr val="FF0000"/>
                </a:solidFill>
                <a:effectLst/>
                <a:latin typeface="Calibri" panose="020F0502020204030204" pitchFamily="34" charset="0"/>
                <a:ea typeface="Arial" panose="020B0604020202020204" pitchFamily="34" charset="0"/>
              </a:rPr>
              <a:t>quantum Darwinism        cosmological interpretation            theory of everything           loop quantum gravity</a:t>
            </a:r>
            <a:endParaRPr lang="cs-CZ" sz="2400" dirty="0">
              <a:solidFill>
                <a:srgbClr val="FF0000"/>
              </a:solidFill>
              <a:effectLst/>
              <a:latin typeface="Arial" panose="020B0604020202020204" pitchFamily="34" charset="0"/>
              <a:ea typeface="Arial" panose="020B0604020202020204" pitchFamily="34" charset="0"/>
            </a:endParaRPr>
          </a:p>
          <a:p>
            <a:pPr marL="0" indent="0">
              <a:lnSpc>
                <a:spcPct val="115000"/>
              </a:lnSpc>
              <a:buNone/>
            </a:pPr>
            <a:endParaRPr lang="cs-CZ" sz="2400" dirty="0">
              <a:effectLst/>
              <a:latin typeface="Arial" panose="020B0604020202020204" pitchFamily="34" charset="0"/>
              <a:ea typeface="Arial" panose="020B0604020202020204" pitchFamily="34" charset="0"/>
            </a:endParaRPr>
          </a:p>
          <a:p>
            <a:pPr marL="0" indent="0">
              <a:buNone/>
            </a:pPr>
            <a:endParaRPr lang="cs-CZ" sz="2400" dirty="0"/>
          </a:p>
        </p:txBody>
      </p:sp>
    </p:spTree>
    <p:extLst>
      <p:ext uri="{BB962C8B-B14F-4D97-AF65-F5344CB8AC3E}">
        <p14:creationId xmlns:p14="http://schemas.microsoft.com/office/powerpoint/2010/main" val="3472562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 calcmode="lin" valueType="num">
                                      <p:cBhvr additive="base">
                                        <p:cTn id="5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7A8291-D983-88DC-484B-3DC7D3C3E817}"/>
              </a:ext>
            </a:extLst>
          </p:cNvPr>
          <p:cNvSpPr>
            <a:spLocks noGrp="1"/>
          </p:cNvSpPr>
          <p:nvPr>
            <p:ph type="title"/>
          </p:nvPr>
        </p:nvSpPr>
        <p:spPr/>
        <p:txBody>
          <a:bodyPr/>
          <a:lstStyle/>
          <a:p>
            <a:r>
              <a:rPr lang="cs-CZ" dirty="0" err="1"/>
              <a:t>Listening</a:t>
            </a:r>
            <a:r>
              <a:rPr lang="cs-CZ" dirty="0"/>
              <a:t> – </a:t>
            </a:r>
            <a:r>
              <a:rPr lang="cs-CZ" dirty="0" err="1"/>
              <a:t>Quantum</a:t>
            </a:r>
            <a:r>
              <a:rPr lang="cs-CZ" dirty="0"/>
              <a:t> </a:t>
            </a:r>
            <a:r>
              <a:rPr lang="cs-CZ" dirty="0" err="1"/>
              <a:t>physics</a:t>
            </a:r>
            <a:r>
              <a:rPr lang="cs-CZ" dirty="0"/>
              <a:t> </a:t>
            </a:r>
            <a:r>
              <a:rPr lang="cs-CZ" dirty="0" err="1"/>
              <a:t>research</a:t>
            </a:r>
            <a:endParaRPr lang="cs-CZ" dirty="0"/>
          </a:p>
        </p:txBody>
      </p:sp>
      <p:sp>
        <p:nvSpPr>
          <p:cNvPr id="3" name="Zástupný obsah 2">
            <a:extLst>
              <a:ext uri="{FF2B5EF4-FFF2-40B4-BE49-F238E27FC236}">
                <a16:creationId xmlns:a16="http://schemas.microsoft.com/office/drawing/2014/main" id="{798E391C-ED8E-4146-EFC6-D0F08EB3422F}"/>
              </a:ext>
            </a:extLst>
          </p:cNvPr>
          <p:cNvSpPr>
            <a:spLocks noGrp="1"/>
          </p:cNvSpPr>
          <p:nvPr>
            <p:ph idx="1"/>
          </p:nvPr>
        </p:nvSpPr>
        <p:spPr>
          <a:xfrm>
            <a:off x="838200" y="1268730"/>
            <a:ext cx="10515600" cy="5703570"/>
          </a:xfrm>
        </p:spPr>
        <p:txBody>
          <a:bodyPr>
            <a:normAutofit fontScale="92500"/>
          </a:bodyPr>
          <a:lstStyle/>
          <a:p>
            <a:pPr marL="0" indent="0">
              <a:lnSpc>
                <a:spcPct val="115000"/>
              </a:lnSpc>
              <a:buNone/>
            </a:pPr>
            <a:r>
              <a:rPr lang="en-GB" sz="2400" dirty="0">
                <a:effectLst/>
                <a:latin typeface="Calibri" panose="020F0502020204030204" pitchFamily="34" charset="0"/>
                <a:ea typeface="Arial" panose="020B0604020202020204" pitchFamily="34" charset="0"/>
              </a:rPr>
              <a:t>a) Condensed matter physics seeks to understand the _________ on a quantum level of large systems in many forms.</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GB" sz="2400" dirty="0">
                <a:effectLst/>
                <a:latin typeface="Calibri" panose="020F0502020204030204" pitchFamily="34" charset="0"/>
                <a:ea typeface="Arial" panose="020B0604020202020204" pitchFamily="34" charset="0"/>
              </a:rPr>
              <a:t>b) Examples of collective behaviour include ______________ and the energy bands of semiconductors.</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GB" sz="2400" dirty="0">
                <a:effectLst/>
                <a:latin typeface="Calibri" panose="020F0502020204030204" pitchFamily="34" charset="0"/>
                <a:ea typeface="Arial" panose="020B0604020202020204" pitchFamily="34" charset="0"/>
              </a:rPr>
              <a:t>c) ____________________ is the most important problem of condensed matter physics.</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GB" sz="2400" dirty="0">
                <a:effectLst/>
                <a:latin typeface="Calibri" panose="020F0502020204030204" pitchFamily="34" charset="0"/>
                <a:ea typeface="Arial" panose="020B0604020202020204" pitchFamily="34" charset="0"/>
              </a:rPr>
              <a:t>d) Examples of the topics discussed in quantum biology are the efficiency of the energy transport in _______________, magneto-reception in birds, how or senses of smell and sight work, and how __________ speed up chemical reactions.</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GB" sz="2400" dirty="0">
                <a:effectLst/>
                <a:latin typeface="Calibri" panose="020F0502020204030204" pitchFamily="34" charset="0"/>
                <a:ea typeface="Arial" panose="020B0604020202020204" pitchFamily="34" charset="0"/>
              </a:rPr>
              <a:t>e) Bose-Einstein condensates and Rydberg matter are sees as ____________ states of matter.</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GB" sz="2400" dirty="0">
                <a:effectLst/>
                <a:latin typeface="Calibri" panose="020F0502020204030204" pitchFamily="34" charset="0"/>
                <a:ea typeface="Arial" panose="020B0604020202020204" pitchFamily="34" charset="0"/>
              </a:rPr>
              <a:t>d) The Schrodinger equation describes the _______________ of atoms and how molecules and bonded and move.</a:t>
            </a:r>
            <a:endParaRPr lang="cs-CZ" sz="2400" dirty="0">
              <a:effectLst/>
              <a:latin typeface="Arial" panose="020B0604020202020204" pitchFamily="34" charset="0"/>
              <a:ea typeface="Arial" panose="020B0604020202020204" pitchFamily="34" charset="0"/>
            </a:endParaRPr>
          </a:p>
          <a:p>
            <a:pPr marL="0" indent="0">
              <a:buNone/>
            </a:pPr>
            <a:endParaRPr lang="cs-CZ" dirty="0"/>
          </a:p>
        </p:txBody>
      </p:sp>
    </p:spTree>
    <p:extLst>
      <p:ext uri="{BB962C8B-B14F-4D97-AF65-F5344CB8AC3E}">
        <p14:creationId xmlns:p14="http://schemas.microsoft.com/office/powerpoint/2010/main" val="3499609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CDB1F0-D291-D002-3E5A-9BB8F24D79C7}"/>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F6857ED-8332-C43A-8B61-8F7E0B9D1045}"/>
              </a:ext>
            </a:extLst>
          </p:cNvPr>
          <p:cNvSpPr>
            <a:spLocks noGrp="1"/>
          </p:cNvSpPr>
          <p:nvPr>
            <p:ph type="title"/>
          </p:nvPr>
        </p:nvSpPr>
        <p:spPr/>
        <p:txBody>
          <a:bodyPr/>
          <a:lstStyle/>
          <a:p>
            <a:r>
              <a:rPr lang="cs-CZ" dirty="0" err="1"/>
              <a:t>Listening</a:t>
            </a:r>
            <a:r>
              <a:rPr lang="cs-CZ" dirty="0"/>
              <a:t> – </a:t>
            </a:r>
            <a:r>
              <a:rPr lang="cs-CZ" dirty="0" err="1"/>
              <a:t>Quantum</a:t>
            </a:r>
            <a:r>
              <a:rPr lang="cs-CZ" dirty="0"/>
              <a:t> </a:t>
            </a:r>
            <a:r>
              <a:rPr lang="cs-CZ" dirty="0" err="1"/>
              <a:t>physics</a:t>
            </a:r>
            <a:r>
              <a:rPr lang="cs-CZ" dirty="0"/>
              <a:t> </a:t>
            </a:r>
            <a:r>
              <a:rPr lang="cs-CZ" dirty="0" err="1"/>
              <a:t>research</a:t>
            </a:r>
            <a:endParaRPr lang="cs-CZ" dirty="0"/>
          </a:p>
        </p:txBody>
      </p:sp>
      <p:sp>
        <p:nvSpPr>
          <p:cNvPr id="3" name="Zástupný obsah 2">
            <a:extLst>
              <a:ext uri="{FF2B5EF4-FFF2-40B4-BE49-F238E27FC236}">
                <a16:creationId xmlns:a16="http://schemas.microsoft.com/office/drawing/2014/main" id="{BA95C3C7-4160-2FEB-B189-EEF7A58B2A98}"/>
              </a:ext>
            </a:extLst>
          </p:cNvPr>
          <p:cNvSpPr>
            <a:spLocks noGrp="1"/>
          </p:cNvSpPr>
          <p:nvPr>
            <p:ph idx="1"/>
          </p:nvPr>
        </p:nvSpPr>
        <p:spPr>
          <a:xfrm>
            <a:off x="838200" y="1268730"/>
            <a:ext cx="10515600" cy="5703570"/>
          </a:xfrm>
        </p:spPr>
        <p:txBody>
          <a:bodyPr>
            <a:normAutofit lnSpcReduction="10000"/>
          </a:bodyPr>
          <a:lstStyle/>
          <a:p>
            <a:pPr marL="0" indent="0">
              <a:lnSpc>
                <a:spcPct val="115000"/>
              </a:lnSpc>
              <a:buNone/>
            </a:pPr>
            <a:r>
              <a:rPr lang="en-GB" sz="2400" dirty="0">
                <a:effectLst/>
                <a:latin typeface="Calibri" panose="020F0502020204030204" pitchFamily="34" charset="0"/>
                <a:ea typeface="Arial" panose="020B0604020202020204" pitchFamily="34" charset="0"/>
              </a:rPr>
              <a:t>a) Condensed matter physics seeks to understand the </a:t>
            </a:r>
            <a:r>
              <a:rPr lang="cs-CZ" sz="2400" dirty="0" err="1">
                <a:solidFill>
                  <a:srgbClr val="FF0000"/>
                </a:solidFill>
                <a:effectLst/>
                <a:latin typeface="Calibri" panose="020F0502020204030204" pitchFamily="34" charset="0"/>
                <a:ea typeface="Arial" panose="020B0604020202020204" pitchFamily="34" charset="0"/>
              </a:rPr>
              <a:t>collective</a:t>
            </a:r>
            <a:r>
              <a:rPr lang="cs-CZ" sz="2400" dirty="0">
                <a:solidFill>
                  <a:srgbClr val="FF0000"/>
                </a:solidFill>
                <a:effectLst/>
                <a:latin typeface="Calibri" panose="020F0502020204030204" pitchFamily="34" charset="0"/>
                <a:ea typeface="Arial" panose="020B0604020202020204" pitchFamily="34" charset="0"/>
              </a:rPr>
              <a:t> </a:t>
            </a:r>
            <a:r>
              <a:rPr lang="cs-CZ" sz="2400" dirty="0" err="1">
                <a:solidFill>
                  <a:srgbClr val="FF0000"/>
                </a:solidFill>
                <a:effectLst/>
                <a:latin typeface="Calibri" panose="020F0502020204030204" pitchFamily="34" charset="0"/>
                <a:ea typeface="Arial" panose="020B0604020202020204" pitchFamily="34" charset="0"/>
              </a:rPr>
              <a:t>behaviour</a:t>
            </a:r>
            <a:r>
              <a:rPr lang="en-GB" sz="2400" dirty="0">
                <a:effectLst/>
                <a:latin typeface="Calibri" panose="020F0502020204030204" pitchFamily="34" charset="0"/>
                <a:ea typeface="Arial" panose="020B0604020202020204" pitchFamily="34" charset="0"/>
              </a:rPr>
              <a:t> on a quantum level of large systems in many forms.</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GB" sz="2400" dirty="0">
                <a:effectLst/>
                <a:latin typeface="Calibri" panose="020F0502020204030204" pitchFamily="34" charset="0"/>
                <a:ea typeface="Arial" panose="020B0604020202020204" pitchFamily="34" charset="0"/>
              </a:rPr>
              <a:t>b) Examples of collective behaviour include</a:t>
            </a:r>
            <a:r>
              <a:rPr lang="en-GB" sz="2400" dirty="0">
                <a:solidFill>
                  <a:srgbClr val="FF0000"/>
                </a:solidFill>
                <a:effectLst/>
                <a:latin typeface="Calibri" panose="020F0502020204030204" pitchFamily="34" charset="0"/>
                <a:ea typeface="Arial" panose="020B0604020202020204" pitchFamily="34" charset="0"/>
              </a:rPr>
              <a:t> </a:t>
            </a:r>
            <a:r>
              <a:rPr lang="cs-CZ" sz="2400" dirty="0" err="1">
                <a:solidFill>
                  <a:srgbClr val="FF0000"/>
                </a:solidFill>
                <a:effectLst/>
                <a:latin typeface="Calibri" panose="020F0502020204030204" pitchFamily="34" charset="0"/>
                <a:ea typeface="Arial" panose="020B0604020202020204" pitchFamily="34" charset="0"/>
              </a:rPr>
              <a:t>superconductivity</a:t>
            </a:r>
            <a:r>
              <a:rPr lang="en-GB" sz="2400" dirty="0">
                <a:effectLst/>
                <a:latin typeface="Calibri" panose="020F0502020204030204" pitchFamily="34" charset="0"/>
                <a:ea typeface="Arial" panose="020B0604020202020204" pitchFamily="34" charset="0"/>
              </a:rPr>
              <a:t> and the energy bands of semiconductors.</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GB" sz="2400" dirty="0">
                <a:effectLst/>
                <a:latin typeface="Calibri" panose="020F0502020204030204" pitchFamily="34" charset="0"/>
                <a:ea typeface="Arial" panose="020B0604020202020204" pitchFamily="34" charset="0"/>
              </a:rPr>
              <a:t>c) </a:t>
            </a:r>
            <a:r>
              <a:rPr lang="cs-CZ" sz="2400" dirty="0" err="1">
                <a:solidFill>
                  <a:srgbClr val="FF0000"/>
                </a:solidFill>
                <a:effectLst/>
                <a:latin typeface="Calibri" panose="020F0502020204030204" pitchFamily="34" charset="0"/>
                <a:ea typeface="Arial" panose="020B0604020202020204" pitchFamily="34" charset="0"/>
              </a:rPr>
              <a:t>Complexity</a:t>
            </a:r>
            <a:r>
              <a:rPr lang="en-GB" sz="2400" dirty="0">
                <a:effectLst/>
                <a:latin typeface="Calibri" panose="020F0502020204030204" pitchFamily="34" charset="0"/>
                <a:ea typeface="Arial" panose="020B0604020202020204" pitchFamily="34" charset="0"/>
              </a:rPr>
              <a:t> is the most important problem of condensed matter physics.</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GB" sz="2400" dirty="0">
                <a:effectLst/>
                <a:latin typeface="Calibri" panose="020F0502020204030204" pitchFamily="34" charset="0"/>
                <a:ea typeface="Arial" panose="020B0604020202020204" pitchFamily="34" charset="0"/>
              </a:rPr>
              <a:t>d) Examples of the topics discussed in quantum biology are the efficiency of the energy transport in </a:t>
            </a:r>
            <a:r>
              <a:rPr lang="cs-CZ" sz="2400" dirty="0" err="1">
                <a:solidFill>
                  <a:srgbClr val="FF0000"/>
                </a:solidFill>
                <a:effectLst/>
                <a:latin typeface="Calibri" panose="020F0502020204030204" pitchFamily="34" charset="0"/>
                <a:ea typeface="Arial" panose="020B0604020202020204" pitchFamily="34" charset="0"/>
              </a:rPr>
              <a:t>photosynthesis</a:t>
            </a:r>
            <a:r>
              <a:rPr lang="en-GB" sz="2400" dirty="0">
                <a:effectLst/>
                <a:latin typeface="Calibri" panose="020F0502020204030204" pitchFamily="34" charset="0"/>
                <a:ea typeface="Arial" panose="020B0604020202020204" pitchFamily="34" charset="0"/>
              </a:rPr>
              <a:t>, magneto-reception in birds, how or senses of smell and sight work, and how </a:t>
            </a:r>
            <a:r>
              <a:rPr lang="cs-CZ" sz="2400" dirty="0" err="1">
                <a:solidFill>
                  <a:srgbClr val="FF0000"/>
                </a:solidFill>
                <a:effectLst/>
                <a:latin typeface="Calibri" panose="020F0502020204030204" pitchFamily="34" charset="0"/>
                <a:ea typeface="Arial" panose="020B0604020202020204" pitchFamily="34" charset="0"/>
              </a:rPr>
              <a:t>enzymes</a:t>
            </a:r>
            <a:r>
              <a:rPr lang="en-GB" sz="2400" dirty="0">
                <a:effectLst/>
                <a:latin typeface="Calibri" panose="020F0502020204030204" pitchFamily="34" charset="0"/>
                <a:ea typeface="Arial" panose="020B0604020202020204" pitchFamily="34" charset="0"/>
              </a:rPr>
              <a:t> speed up chemical reactions.</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GB" sz="2400" dirty="0">
                <a:effectLst/>
                <a:latin typeface="Calibri" panose="020F0502020204030204" pitchFamily="34" charset="0"/>
                <a:ea typeface="Arial" panose="020B0604020202020204" pitchFamily="34" charset="0"/>
              </a:rPr>
              <a:t>e) Bose-Einstein condensates and Rydberg matter are sees as </a:t>
            </a:r>
            <a:r>
              <a:rPr lang="cs-CZ" sz="2400" dirty="0" err="1">
                <a:solidFill>
                  <a:srgbClr val="FF0000"/>
                </a:solidFill>
                <a:effectLst/>
                <a:latin typeface="Calibri" panose="020F0502020204030204" pitchFamily="34" charset="0"/>
                <a:ea typeface="Arial" panose="020B0604020202020204" pitchFamily="34" charset="0"/>
              </a:rPr>
              <a:t>exotic</a:t>
            </a:r>
            <a:r>
              <a:rPr lang="en-GB" sz="2400" dirty="0">
                <a:effectLst/>
                <a:latin typeface="Calibri" panose="020F0502020204030204" pitchFamily="34" charset="0"/>
                <a:ea typeface="Arial" panose="020B0604020202020204" pitchFamily="34" charset="0"/>
              </a:rPr>
              <a:t> states of matter.</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GB" sz="2400" dirty="0">
                <a:effectLst/>
                <a:latin typeface="Calibri" panose="020F0502020204030204" pitchFamily="34" charset="0"/>
                <a:ea typeface="Arial" panose="020B0604020202020204" pitchFamily="34" charset="0"/>
              </a:rPr>
              <a:t>d) The </a:t>
            </a:r>
            <a:r>
              <a:rPr lang="en-GB" sz="2400" dirty="0" err="1">
                <a:effectLst/>
                <a:latin typeface="Calibri" panose="020F0502020204030204" pitchFamily="34" charset="0"/>
                <a:ea typeface="Arial" panose="020B0604020202020204" pitchFamily="34" charset="0"/>
              </a:rPr>
              <a:t>Schr</a:t>
            </a:r>
            <a:r>
              <a:rPr lang="cs-CZ" sz="2400" dirty="0">
                <a:effectLst/>
                <a:latin typeface="Calibri" panose="020F0502020204030204" pitchFamily="34" charset="0"/>
                <a:ea typeface="Arial" panose="020B0604020202020204" pitchFamily="34" charset="0"/>
              </a:rPr>
              <a:t>ö</a:t>
            </a:r>
            <a:r>
              <a:rPr lang="en-GB" sz="2400" dirty="0">
                <a:effectLst/>
                <a:latin typeface="Calibri" panose="020F0502020204030204" pitchFamily="34" charset="0"/>
                <a:ea typeface="Arial" panose="020B0604020202020204" pitchFamily="34" charset="0"/>
              </a:rPr>
              <a:t>dinger equation describes the </a:t>
            </a:r>
            <a:r>
              <a:rPr lang="cs-CZ" sz="2400" dirty="0" err="1">
                <a:solidFill>
                  <a:srgbClr val="FF0000"/>
                </a:solidFill>
                <a:effectLst/>
                <a:latin typeface="Calibri" panose="020F0502020204030204" pitchFamily="34" charset="0"/>
                <a:ea typeface="Arial" panose="020B0604020202020204" pitchFamily="34" charset="0"/>
              </a:rPr>
              <a:t>electronic</a:t>
            </a:r>
            <a:r>
              <a:rPr lang="cs-CZ" sz="2400" dirty="0">
                <a:solidFill>
                  <a:srgbClr val="FF0000"/>
                </a:solidFill>
                <a:effectLst/>
                <a:latin typeface="Calibri" panose="020F0502020204030204" pitchFamily="34" charset="0"/>
                <a:ea typeface="Arial" panose="020B0604020202020204" pitchFamily="34" charset="0"/>
              </a:rPr>
              <a:t> </a:t>
            </a:r>
            <a:r>
              <a:rPr lang="cs-CZ" sz="2400" dirty="0" err="1">
                <a:solidFill>
                  <a:srgbClr val="FF0000"/>
                </a:solidFill>
                <a:effectLst/>
                <a:latin typeface="Calibri" panose="020F0502020204030204" pitchFamily="34" charset="0"/>
                <a:ea typeface="Arial" panose="020B0604020202020204" pitchFamily="34" charset="0"/>
              </a:rPr>
              <a:t>structure</a:t>
            </a:r>
            <a:r>
              <a:rPr lang="en-GB" sz="2400" dirty="0">
                <a:effectLst/>
                <a:latin typeface="Calibri" panose="020F0502020204030204" pitchFamily="34" charset="0"/>
                <a:ea typeface="Arial" panose="020B0604020202020204" pitchFamily="34" charset="0"/>
              </a:rPr>
              <a:t> of atoms and how molecules a</a:t>
            </a:r>
            <a:r>
              <a:rPr lang="cs-CZ" sz="2400" dirty="0">
                <a:effectLst/>
                <a:latin typeface="Calibri" panose="020F0502020204030204" pitchFamily="34" charset="0"/>
                <a:ea typeface="Arial" panose="020B0604020202020204" pitchFamily="34" charset="0"/>
              </a:rPr>
              <a:t>re</a:t>
            </a:r>
            <a:r>
              <a:rPr lang="en-GB" sz="2400" dirty="0">
                <a:effectLst/>
                <a:latin typeface="Calibri" panose="020F0502020204030204" pitchFamily="34" charset="0"/>
                <a:ea typeface="Arial" panose="020B0604020202020204" pitchFamily="34" charset="0"/>
              </a:rPr>
              <a:t> bonded and move.</a:t>
            </a:r>
            <a:endParaRPr lang="cs-CZ" sz="2400" dirty="0">
              <a:effectLst/>
              <a:latin typeface="Arial" panose="020B0604020202020204" pitchFamily="34" charset="0"/>
              <a:ea typeface="Arial" panose="020B0604020202020204" pitchFamily="34" charset="0"/>
            </a:endParaRPr>
          </a:p>
          <a:p>
            <a:pPr marL="0" indent="0">
              <a:buNone/>
            </a:pPr>
            <a:endParaRPr lang="cs-CZ" dirty="0"/>
          </a:p>
        </p:txBody>
      </p:sp>
    </p:spTree>
    <p:extLst>
      <p:ext uri="{BB962C8B-B14F-4D97-AF65-F5344CB8AC3E}">
        <p14:creationId xmlns:p14="http://schemas.microsoft.com/office/powerpoint/2010/main" val="4168979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659095-4629-39FC-6AA2-04848FD4E607}"/>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CECD179-0DB6-55CC-8613-8D12159844F2}"/>
              </a:ext>
            </a:extLst>
          </p:cNvPr>
          <p:cNvSpPr>
            <a:spLocks noGrp="1"/>
          </p:cNvSpPr>
          <p:nvPr>
            <p:ph idx="1"/>
          </p:nvPr>
        </p:nvSpPr>
        <p:spPr>
          <a:xfrm>
            <a:off x="838200" y="274320"/>
            <a:ext cx="10515600" cy="6583680"/>
          </a:xfrm>
        </p:spPr>
        <p:txBody>
          <a:bodyPr/>
          <a:lstStyle/>
          <a:p>
            <a:pPr marL="0" indent="0">
              <a:lnSpc>
                <a:spcPct val="115000"/>
              </a:lnSpc>
              <a:buNone/>
            </a:pPr>
            <a:r>
              <a:rPr lang="en-GB" sz="2400" dirty="0">
                <a:effectLst/>
                <a:latin typeface="Calibri" panose="020F0502020204030204" pitchFamily="34" charset="0"/>
                <a:ea typeface="Arial" panose="020B0604020202020204" pitchFamily="34" charset="0"/>
              </a:rPr>
              <a:t>e) Nuclear physics studies how nuclei can join in __________________ or split apart in _______________.</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GB" sz="2400" dirty="0">
                <a:effectLst/>
                <a:latin typeface="Calibri" panose="020F0502020204030204" pitchFamily="34" charset="0"/>
                <a:ea typeface="Arial" panose="020B0604020202020204" pitchFamily="34" charset="0"/>
              </a:rPr>
              <a:t>f) In particle accelerators, the __________ particles are smashed together to make new particles out of the collision energy.</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GB" sz="2400" dirty="0">
                <a:effectLst/>
                <a:latin typeface="Calibri" panose="020F0502020204030204" pitchFamily="34" charset="0"/>
                <a:ea typeface="Arial" panose="020B0604020202020204" pitchFamily="34" charset="0"/>
              </a:rPr>
              <a:t>g) Feynman diagrams show what happens when _______________________.</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GB" sz="2400" dirty="0">
                <a:effectLst/>
                <a:latin typeface="Calibri" panose="020F0502020204030204" pitchFamily="34" charset="0"/>
                <a:ea typeface="Arial" panose="020B0604020202020204" pitchFamily="34" charset="0"/>
              </a:rPr>
              <a:t>h) Quantum chromodynamics describes the __________________________.</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GB" sz="2400" dirty="0" err="1">
                <a:effectLst/>
                <a:latin typeface="Calibri" panose="020F0502020204030204" pitchFamily="34" charset="0"/>
                <a:ea typeface="Arial" panose="020B0604020202020204" pitchFamily="34" charset="0"/>
              </a:rPr>
              <a:t>i</a:t>
            </a:r>
            <a:r>
              <a:rPr lang="en-GB" sz="2400" dirty="0">
                <a:effectLst/>
                <a:latin typeface="Calibri" panose="020F0502020204030204" pitchFamily="34" charset="0"/>
                <a:ea typeface="Arial" panose="020B0604020202020204" pitchFamily="34" charset="0"/>
              </a:rPr>
              <a:t>) In quantum field theory, particles are understood as _________________ of quantum fields. </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GB" sz="2400" dirty="0">
                <a:effectLst/>
                <a:latin typeface="Calibri" panose="020F0502020204030204" pitchFamily="34" charset="0"/>
                <a:ea typeface="Arial" panose="020B0604020202020204" pitchFamily="34" charset="0"/>
              </a:rPr>
              <a:t>j) People proposed that _____________ might be made of particles called weakly interacting massive particles. </a:t>
            </a:r>
            <a:endParaRPr lang="cs-CZ" sz="2400" dirty="0">
              <a:effectLst/>
              <a:latin typeface="Arial" panose="020B0604020202020204" pitchFamily="34" charset="0"/>
              <a:ea typeface="Arial" panose="020B0604020202020204" pitchFamily="34" charset="0"/>
            </a:endParaRPr>
          </a:p>
          <a:p>
            <a:pPr marL="0" indent="0">
              <a:buNone/>
            </a:pPr>
            <a:endParaRPr lang="cs-CZ" dirty="0"/>
          </a:p>
        </p:txBody>
      </p:sp>
    </p:spTree>
    <p:extLst>
      <p:ext uri="{BB962C8B-B14F-4D97-AF65-F5344CB8AC3E}">
        <p14:creationId xmlns:p14="http://schemas.microsoft.com/office/powerpoint/2010/main" val="32200572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10071-8E70-0394-5E0F-87FC9F566EC1}"/>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BF78291-5BCD-0F7F-CA87-62091E497B58}"/>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E840AB0C-B2A9-D2C7-1427-98F35FBBAAE1}"/>
              </a:ext>
            </a:extLst>
          </p:cNvPr>
          <p:cNvSpPr>
            <a:spLocks noGrp="1"/>
          </p:cNvSpPr>
          <p:nvPr>
            <p:ph idx="1"/>
          </p:nvPr>
        </p:nvSpPr>
        <p:spPr>
          <a:xfrm>
            <a:off x="838200" y="274320"/>
            <a:ext cx="10515600" cy="6583680"/>
          </a:xfrm>
        </p:spPr>
        <p:txBody>
          <a:bodyPr/>
          <a:lstStyle/>
          <a:p>
            <a:pPr marL="0" indent="0">
              <a:lnSpc>
                <a:spcPct val="115000"/>
              </a:lnSpc>
              <a:buNone/>
            </a:pPr>
            <a:r>
              <a:rPr lang="en-GB" sz="2400" dirty="0">
                <a:effectLst/>
                <a:latin typeface="Calibri" panose="020F0502020204030204" pitchFamily="34" charset="0"/>
                <a:ea typeface="Arial" panose="020B0604020202020204" pitchFamily="34" charset="0"/>
              </a:rPr>
              <a:t>e) Nuclear physics studies how nuclei can join in </a:t>
            </a:r>
            <a:r>
              <a:rPr lang="cs-CZ" sz="2400" dirty="0" err="1">
                <a:solidFill>
                  <a:srgbClr val="FF0000"/>
                </a:solidFill>
                <a:effectLst/>
                <a:latin typeface="Calibri" panose="020F0502020204030204" pitchFamily="34" charset="0"/>
                <a:ea typeface="Arial" panose="020B0604020202020204" pitchFamily="34" charset="0"/>
              </a:rPr>
              <a:t>fusion</a:t>
            </a:r>
            <a:r>
              <a:rPr lang="en-GB" sz="2400" dirty="0">
                <a:effectLst/>
                <a:latin typeface="Calibri" panose="020F0502020204030204" pitchFamily="34" charset="0"/>
                <a:ea typeface="Arial" panose="020B0604020202020204" pitchFamily="34" charset="0"/>
              </a:rPr>
              <a:t> or split apart in </a:t>
            </a:r>
            <a:r>
              <a:rPr lang="cs-CZ" sz="2400" dirty="0" err="1">
                <a:solidFill>
                  <a:srgbClr val="FF0000"/>
                </a:solidFill>
                <a:effectLst/>
                <a:latin typeface="Calibri" panose="020F0502020204030204" pitchFamily="34" charset="0"/>
                <a:ea typeface="Arial" panose="020B0604020202020204" pitchFamily="34" charset="0"/>
              </a:rPr>
              <a:t>fission</a:t>
            </a:r>
            <a:r>
              <a:rPr lang="en-GB" sz="2400" dirty="0">
                <a:effectLst/>
                <a:latin typeface="Calibri" panose="020F0502020204030204" pitchFamily="34" charset="0"/>
                <a:ea typeface="Arial" panose="020B0604020202020204" pitchFamily="34" charset="0"/>
              </a:rPr>
              <a:t>.</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GB" sz="2400" dirty="0">
                <a:effectLst/>
                <a:latin typeface="Calibri" panose="020F0502020204030204" pitchFamily="34" charset="0"/>
                <a:ea typeface="Arial" panose="020B0604020202020204" pitchFamily="34" charset="0"/>
              </a:rPr>
              <a:t>f) In particle accelerators, the </a:t>
            </a:r>
            <a:r>
              <a:rPr lang="cs-CZ" sz="2400" dirty="0" err="1">
                <a:solidFill>
                  <a:srgbClr val="FF0000"/>
                </a:solidFill>
                <a:effectLst/>
                <a:latin typeface="Calibri" panose="020F0502020204030204" pitchFamily="34" charset="0"/>
                <a:ea typeface="Arial" panose="020B0604020202020204" pitchFamily="34" charset="0"/>
              </a:rPr>
              <a:t>high-energy</a:t>
            </a:r>
            <a:r>
              <a:rPr lang="en-GB" sz="2400" dirty="0">
                <a:effectLst/>
                <a:latin typeface="Calibri" panose="020F0502020204030204" pitchFamily="34" charset="0"/>
                <a:ea typeface="Arial" panose="020B0604020202020204" pitchFamily="34" charset="0"/>
              </a:rPr>
              <a:t> particles are smashed together to make new particles out of the collision energy.</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GB" sz="2400" dirty="0">
                <a:effectLst/>
                <a:latin typeface="Calibri" panose="020F0502020204030204" pitchFamily="34" charset="0"/>
                <a:ea typeface="Arial" panose="020B0604020202020204" pitchFamily="34" charset="0"/>
              </a:rPr>
              <a:t>g) Feynman diagrams show what happens when </a:t>
            </a:r>
            <a:r>
              <a:rPr lang="cs-CZ" sz="2400" dirty="0" err="1">
                <a:solidFill>
                  <a:srgbClr val="FF0000"/>
                </a:solidFill>
                <a:effectLst/>
                <a:latin typeface="Calibri" panose="020F0502020204030204" pitchFamily="34" charset="0"/>
                <a:ea typeface="Arial" panose="020B0604020202020204" pitchFamily="34" charset="0"/>
              </a:rPr>
              <a:t>particles</a:t>
            </a:r>
            <a:r>
              <a:rPr lang="cs-CZ" sz="2400" dirty="0">
                <a:solidFill>
                  <a:srgbClr val="FF0000"/>
                </a:solidFill>
                <a:effectLst/>
                <a:latin typeface="Calibri" panose="020F0502020204030204" pitchFamily="34" charset="0"/>
                <a:ea typeface="Arial" panose="020B0604020202020204" pitchFamily="34" charset="0"/>
              </a:rPr>
              <a:t> </a:t>
            </a:r>
            <a:r>
              <a:rPr lang="cs-CZ" sz="2400" dirty="0" err="1">
                <a:solidFill>
                  <a:srgbClr val="FF0000"/>
                </a:solidFill>
                <a:effectLst/>
                <a:latin typeface="Calibri" panose="020F0502020204030204" pitchFamily="34" charset="0"/>
                <a:ea typeface="Arial" panose="020B0604020202020204" pitchFamily="34" charset="0"/>
              </a:rPr>
              <a:t>collide</a:t>
            </a:r>
            <a:r>
              <a:rPr lang="en-GB" sz="2400" dirty="0">
                <a:effectLst/>
                <a:latin typeface="Calibri" panose="020F0502020204030204" pitchFamily="34" charset="0"/>
                <a:ea typeface="Arial" panose="020B0604020202020204" pitchFamily="34" charset="0"/>
              </a:rPr>
              <a:t>.</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GB" sz="2400" dirty="0">
                <a:effectLst/>
                <a:latin typeface="Calibri" panose="020F0502020204030204" pitchFamily="34" charset="0"/>
                <a:ea typeface="Arial" panose="020B0604020202020204" pitchFamily="34" charset="0"/>
              </a:rPr>
              <a:t>h) Quantum chromodynamics describes the </a:t>
            </a:r>
            <a:r>
              <a:rPr lang="cs-CZ" sz="2400" dirty="0" err="1">
                <a:solidFill>
                  <a:srgbClr val="FF0000"/>
                </a:solidFill>
                <a:effectLst/>
                <a:latin typeface="Calibri" panose="020F0502020204030204" pitchFamily="34" charset="0"/>
                <a:ea typeface="Arial" panose="020B0604020202020204" pitchFamily="34" charset="0"/>
              </a:rPr>
              <a:t>strong</a:t>
            </a:r>
            <a:r>
              <a:rPr lang="cs-CZ" sz="2400" dirty="0">
                <a:solidFill>
                  <a:srgbClr val="FF0000"/>
                </a:solidFill>
                <a:effectLst/>
                <a:latin typeface="Calibri" panose="020F0502020204030204" pitchFamily="34" charset="0"/>
                <a:ea typeface="Arial" panose="020B0604020202020204" pitchFamily="34" charset="0"/>
              </a:rPr>
              <a:t> </a:t>
            </a:r>
            <a:r>
              <a:rPr lang="cs-CZ" sz="2400" dirty="0" err="1">
                <a:solidFill>
                  <a:srgbClr val="FF0000"/>
                </a:solidFill>
                <a:effectLst/>
                <a:latin typeface="Calibri" panose="020F0502020204030204" pitchFamily="34" charset="0"/>
                <a:ea typeface="Arial" panose="020B0604020202020204" pitchFamily="34" charset="0"/>
              </a:rPr>
              <a:t>force</a:t>
            </a:r>
            <a:r>
              <a:rPr lang="en-GB" sz="2400" dirty="0">
                <a:effectLst/>
                <a:latin typeface="Calibri" panose="020F0502020204030204" pitchFamily="34" charset="0"/>
                <a:ea typeface="Arial" panose="020B0604020202020204" pitchFamily="34" charset="0"/>
              </a:rPr>
              <a:t>.</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GB" sz="2400" dirty="0" err="1">
                <a:effectLst/>
                <a:latin typeface="Calibri" panose="020F0502020204030204" pitchFamily="34" charset="0"/>
                <a:ea typeface="Arial" panose="020B0604020202020204" pitchFamily="34" charset="0"/>
              </a:rPr>
              <a:t>i</a:t>
            </a:r>
            <a:r>
              <a:rPr lang="en-GB" sz="2400" dirty="0">
                <a:effectLst/>
                <a:latin typeface="Calibri" panose="020F0502020204030204" pitchFamily="34" charset="0"/>
                <a:ea typeface="Arial" panose="020B0604020202020204" pitchFamily="34" charset="0"/>
              </a:rPr>
              <a:t>) In quantum field theory, particles are understood as </a:t>
            </a:r>
            <a:r>
              <a:rPr lang="cs-CZ" sz="2400" dirty="0" err="1">
                <a:solidFill>
                  <a:srgbClr val="FF0000"/>
                </a:solidFill>
                <a:effectLst/>
                <a:latin typeface="Calibri" panose="020F0502020204030204" pitchFamily="34" charset="0"/>
                <a:ea typeface="Arial" panose="020B0604020202020204" pitchFamily="34" charset="0"/>
              </a:rPr>
              <a:t>excitations</a:t>
            </a:r>
            <a:r>
              <a:rPr lang="en-GB" sz="2400" dirty="0">
                <a:effectLst/>
                <a:latin typeface="Calibri" panose="020F0502020204030204" pitchFamily="34" charset="0"/>
                <a:ea typeface="Arial" panose="020B0604020202020204" pitchFamily="34" charset="0"/>
              </a:rPr>
              <a:t> of quantum fields. </a:t>
            </a:r>
            <a:endParaRPr lang="cs-CZ" sz="2400" dirty="0">
              <a:effectLst/>
              <a:latin typeface="Arial" panose="020B0604020202020204" pitchFamily="34" charset="0"/>
              <a:ea typeface="Arial" panose="020B0604020202020204" pitchFamily="34" charset="0"/>
            </a:endParaRPr>
          </a:p>
          <a:p>
            <a:pPr marL="0" indent="0">
              <a:lnSpc>
                <a:spcPct val="115000"/>
              </a:lnSpc>
              <a:buNone/>
            </a:pPr>
            <a:r>
              <a:rPr lang="en-GB" sz="2400" dirty="0">
                <a:effectLst/>
                <a:latin typeface="Calibri" panose="020F0502020204030204" pitchFamily="34" charset="0"/>
                <a:ea typeface="Arial" panose="020B0604020202020204" pitchFamily="34" charset="0"/>
              </a:rPr>
              <a:t>j) People proposed that </a:t>
            </a:r>
            <a:r>
              <a:rPr lang="cs-CZ" sz="2400" dirty="0" err="1">
                <a:solidFill>
                  <a:srgbClr val="FF0000"/>
                </a:solidFill>
                <a:effectLst/>
                <a:latin typeface="Calibri" panose="020F0502020204030204" pitchFamily="34" charset="0"/>
                <a:ea typeface="Arial" panose="020B0604020202020204" pitchFamily="34" charset="0"/>
              </a:rPr>
              <a:t>Dark</a:t>
            </a:r>
            <a:r>
              <a:rPr lang="cs-CZ" sz="2400" dirty="0">
                <a:solidFill>
                  <a:srgbClr val="FF0000"/>
                </a:solidFill>
                <a:effectLst/>
                <a:latin typeface="Calibri" panose="020F0502020204030204" pitchFamily="34" charset="0"/>
                <a:ea typeface="Arial" panose="020B0604020202020204" pitchFamily="34" charset="0"/>
              </a:rPr>
              <a:t> </a:t>
            </a:r>
            <a:r>
              <a:rPr lang="cs-CZ" sz="2400" dirty="0" err="1">
                <a:solidFill>
                  <a:srgbClr val="FF0000"/>
                </a:solidFill>
                <a:effectLst/>
                <a:latin typeface="Calibri" panose="020F0502020204030204" pitchFamily="34" charset="0"/>
                <a:ea typeface="Arial" panose="020B0604020202020204" pitchFamily="34" charset="0"/>
              </a:rPr>
              <a:t>matter</a:t>
            </a:r>
            <a:r>
              <a:rPr lang="en-GB" sz="2400" dirty="0">
                <a:effectLst/>
                <a:latin typeface="Calibri" panose="020F0502020204030204" pitchFamily="34" charset="0"/>
                <a:ea typeface="Arial" panose="020B0604020202020204" pitchFamily="34" charset="0"/>
              </a:rPr>
              <a:t> might be made of particles called weakly interacting massive particles. </a:t>
            </a:r>
            <a:endParaRPr lang="cs-CZ" sz="2400" dirty="0">
              <a:effectLst/>
              <a:latin typeface="Arial" panose="020B0604020202020204" pitchFamily="34" charset="0"/>
              <a:ea typeface="Arial" panose="020B0604020202020204" pitchFamily="34" charset="0"/>
            </a:endParaRPr>
          </a:p>
          <a:p>
            <a:pPr marL="0" indent="0">
              <a:buNone/>
            </a:pPr>
            <a:endParaRPr lang="cs-CZ" dirty="0"/>
          </a:p>
        </p:txBody>
      </p:sp>
    </p:spTree>
    <p:extLst>
      <p:ext uri="{BB962C8B-B14F-4D97-AF65-F5344CB8AC3E}">
        <p14:creationId xmlns:p14="http://schemas.microsoft.com/office/powerpoint/2010/main" val="3180910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349EE0-1C40-BFFD-E7B0-7491BBD591CC}"/>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B6D16BC3-E2C1-49DA-5561-9ACD531678F7}"/>
              </a:ext>
            </a:extLst>
          </p:cNvPr>
          <p:cNvSpPr>
            <a:spLocks noGrp="1"/>
          </p:cNvSpPr>
          <p:nvPr>
            <p:ph idx="1"/>
          </p:nvPr>
        </p:nvSpPr>
        <p:spPr>
          <a:xfrm>
            <a:off x="838200" y="365124"/>
            <a:ext cx="10515600" cy="6492875"/>
          </a:xfrm>
        </p:spPr>
        <p:txBody>
          <a:bodyPr>
            <a:normAutofit lnSpcReduction="10000"/>
          </a:bodyPr>
          <a:lstStyle/>
          <a:p>
            <a:pPr marL="0" indent="0">
              <a:lnSpc>
                <a:spcPct val="115000"/>
              </a:lnSpc>
              <a:buNone/>
            </a:pPr>
            <a:r>
              <a:rPr lang="en-GB" sz="3200" dirty="0">
                <a:effectLst/>
                <a:ea typeface="Arial" panose="020B0604020202020204" pitchFamily="34" charset="0"/>
              </a:rPr>
              <a:t>Draw a conceptual diagram related to the topic of your choice. Follow the guidelines below:  </a:t>
            </a:r>
            <a:endParaRPr lang="cs-CZ" sz="3200" dirty="0">
              <a:effectLst/>
              <a:ea typeface="Arial" panose="020B0604020202020204" pitchFamily="34" charset="0"/>
            </a:endParaRPr>
          </a:p>
          <a:p>
            <a:pPr marL="0" indent="0">
              <a:lnSpc>
                <a:spcPct val="115000"/>
              </a:lnSpc>
              <a:buNone/>
            </a:pPr>
            <a:endParaRPr lang="cs-CZ" sz="3200" dirty="0">
              <a:effectLst/>
              <a:ea typeface="Arial" panose="020B0604020202020204" pitchFamily="34" charset="0"/>
            </a:endParaRPr>
          </a:p>
          <a:p>
            <a:pPr marL="342900" lvl="0" indent="-342900">
              <a:lnSpc>
                <a:spcPct val="115000"/>
              </a:lnSpc>
              <a:spcAft>
                <a:spcPts val="800"/>
              </a:spcAft>
              <a:buFont typeface="+mj-lt"/>
              <a:buAutoNum type="arabicPeriod"/>
            </a:pPr>
            <a:r>
              <a:rPr lang="en-GB" sz="3200" dirty="0">
                <a:effectLst/>
                <a:ea typeface="Arial" panose="020B0604020202020204" pitchFamily="34" charset="0"/>
              </a:rPr>
              <a:t>Write the topic in the centre of the page.</a:t>
            </a:r>
            <a:endParaRPr lang="cs-CZ" sz="3200" dirty="0">
              <a:effectLst/>
              <a:ea typeface="Arial" panose="020B0604020202020204" pitchFamily="34" charset="0"/>
            </a:endParaRPr>
          </a:p>
          <a:p>
            <a:pPr marL="342900" lvl="0" indent="-342900">
              <a:lnSpc>
                <a:spcPct val="115000"/>
              </a:lnSpc>
              <a:spcAft>
                <a:spcPts val="800"/>
              </a:spcAft>
              <a:buFont typeface="+mj-lt"/>
              <a:buAutoNum type="arabicPeriod"/>
            </a:pPr>
            <a:r>
              <a:rPr lang="en-GB" sz="3200" dirty="0">
                <a:effectLst/>
                <a:ea typeface="Arial" panose="020B0604020202020204" pitchFamily="34" charset="0"/>
              </a:rPr>
              <a:t>Identify ideas, aspects, parts, and definitions that are related to the topic.</a:t>
            </a:r>
            <a:endParaRPr lang="cs-CZ" sz="3200" dirty="0">
              <a:effectLst/>
              <a:ea typeface="Arial" panose="020B0604020202020204" pitchFamily="34" charset="0"/>
            </a:endParaRPr>
          </a:p>
          <a:p>
            <a:pPr marL="342900" lvl="0" indent="-342900">
              <a:lnSpc>
                <a:spcPct val="115000"/>
              </a:lnSpc>
              <a:spcAft>
                <a:spcPts val="800"/>
              </a:spcAft>
              <a:buFont typeface="+mj-lt"/>
              <a:buAutoNum type="arabicPeriod"/>
            </a:pPr>
            <a:r>
              <a:rPr lang="en-GB" sz="3200" dirty="0">
                <a:effectLst/>
                <a:ea typeface="Arial" panose="020B0604020202020204" pitchFamily="34" charset="0"/>
              </a:rPr>
              <a:t>As you discover details that further explain an idea already recorded, draw new lines branching from the idea that details explain.</a:t>
            </a:r>
            <a:endParaRPr lang="cs-CZ" sz="3200" dirty="0">
              <a:effectLst/>
              <a:ea typeface="Arial" panose="020B0604020202020204" pitchFamily="34" charset="0"/>
            </a:endParaRPr>
          </a:p>
          <a:p>
            <a:pPr>
              <a:lnSpc>
                <a:spcPct val="115000"/>
              </a:lnSpc>
              <a:spcBef>
                <a:spcPts val="2000"/>
              </a:spcBef>
              <a:spcAft>
                <a:spcPts val="600"/>
              </a:spcAft>
            </a:pPr>
            <a:r>
              <a:rPr lang="en-GB" sz="3200" b="1" kern="0" dirty="0">
                <a:effectLst/>
                <a:latin typeface="Calibri" panose="020F0502020204030204" pitchFamily="34" charset="0"/>
              </a:rPr>
              <a:t> </a:t>
            </a:r>
            <a:endParaRPr lang="cs-CZ" sz="3200" b="1" kern="0" dirty="0">
              <a:effectLst/>
              <a:latin typeface="Arial" panose="020B0604020202020204" pitchFamily="34" charset="0"/>
            </a:endParaRPr>
          </a:p>
          <a:p>
            <a:pPr marL="0" indent="0">
              <a:buNone/>
            </a:pPr>
            <a:endParaRPr lang="cs-CZ" dirty="0"/>
          </a:p>
        </p:txBody>
      </p:sp>
    </p:spTree>
    <p:extLst>
      <p:ext uri="{BB962C8B-B14F-4D97-AF65-F5344CB8AC3E}">
        <p14:creationId xmlns:p14="http://schemas.microsoft.com/office/powerpoint/2010/main" val="2647194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E72F68-DA56-3FF9-B291-76241FD64D5D}"/>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FA50130F-A5E4-160C-8E1A-BA0DD72AC4EC}"/>
              </a:ext>
            </a:extLst>
          </p:cNvPr>
          <p:cNvSpPr>
            <a:spLocks noGrp="1"/>
          </p:cNvSpPr>
          <p:nvPr>
            <p:ph idx="1"/>
          </p:nvPr>
        </p:nvSpPr>
        <p:spPr>
          <a:xfrm>
            <a:off x="838200" y="251460"/>
            <a:ext cx="10515600" cy="6606540"/>
          </a:xfrm>
        </p:spPr>
        <p:txBody>
          <a:bodyPr>
            <a:normAutofit fontScale="92500"/>
          </a:bodyPr>
          <a:lstStyle/>
          <a:p>
            <a:pPr marL="0" indent="0">
              <a:lnSpc>
                <a:spcPct val="115000"/>
              </a:lnSpc>
              <a:spcBef>
                <a:spcPts val="2000"/>
              </a:spcBef>
              <a:spcAft>
                <a:spcPts val="600"/>
              </a:spcAft>
              <a:buNone/>
            </a:pPr>
            <a:r>
              <a:rPr lang="en-GB" sz="1800" b="1" kern="0" dirty="0">
                <a:effectLst/>
                <a:latin typeface="Calibri" panose="020F0502020204030204" pitchFamily="34" charset="0"/>
              </a:rPr>
              <a:t>Reading outside of your comfort zone</a:t>
            </a:r>
            <a:endParaRPr lang="cs-CZ" sz="1800" b="1" kern="0" dirty="0">
              <a:effectLst/>
              <a:latin typeface="Arial" panose="020B0604020202020204" pitchFamily="34" charset="0"/>
            </a:endParaRPr>
          </a:p>
          <a:p>
            <a:pPr marL="0" lvl="0" indent="0" algn="just">
              <a:lnSpc>
                <a:spcPct val="150000"/>
              </a:lnSpc>
              <a:buNone/>
            </a:pPr>
            <a:r>
              <a:rPr lang="en-GB" sz="1800" u="none" strike="noStrike" dirty="0">
                <a:effectLst/>
                <a:latin typeface="Calibri" panose="020F0502020204030204" pitchFamily="34" charset="0"/>
                <a:ea typeface="Arial" panose="020B0604020202020204" pitchFamily="34" charset="0"/>
              </a:rPr>
              <a:t>Find an article, video, image, podcast or graphic that is immediately interesting to you because it is on a topic you know or care about or are somehow connected to already.</a:t>
            </a:r>
            <a:endParaRPr lang="cs-CZ" sz="1800" u="none" strike="noStrike" dirty="0">
              <a:effectLst/>
              <a:latin typeface="Arial" panose="020B0604020202020204" pitchFamily="34" charset="0"/>
              <a:ea typeface="Arial" panose="020B0604020202020204" pitchFamily="34" charset="0"/>
            </a:endParaRPr>
          </a:p>
          <a:p>
            <a:pPr marL="0" lvl="0" indent="0">
              <a:lnSpc>
                <a:spcPct val="150000"/>
              </a:lnSpc>
              <a:buNone/>
            </a:pPr>
            <a:r>
              <a:rPr lang="en-GB" sz="1800" u="none" strike="noStrike" dirty="0">
                <a:effectLst/>
                <a:latin typeface="Calibri" panose="020F0502020204030204" pitchFamily="34" charset="0"/>
                <a:ea typeface="Arial" panose="020B0604020202020204" pitchFamily="34" charset="0"/>
              </a:rPr>
              <a:t>Now take a second look. Find an article, video, image, podcast or graphic that is outside of your usual comfort zone, yet still seems potentially interesting.</a:t>
            </a:r>
            <a:endParaRPr lang="cs-CZ" sz="1800" u="none" strike="noStrike" dirty="0">
              <a:effectLst/>
              <a:latin typeface="Arial" panose="020B0604020202020204" pitchFamily="34" charset="0"/>
              <a:ea typeface="Arial" panose="020B0604020202020204" pitchFamily="34" charset="0"/>
            </a:endParaRPr>
          </a:p>
          <a:p>
            <a:pPr marL="0" lvl="0" indent="0">
              <a:lnSpc>
                <a:spcPct val="150000"/>
              </a:lnSpc>
              <a:buNone/>
            </a:pPr>
            <a:r>
              <a:rPr lang="en-GB" sz="1800" u="none" strike="noStrike" dirty="0">
                <a:effectLst/>
                <a:latin typeface="Calibri" panose="020F0502020204030204" pitchFamily="34" charset="0"/>
                <a:ea typeface="Arial" panose="020B0604020202020204" pitchFamily="34" charset="0"/>
              </a:rPr>
              <a:t>Read — or watch or listen to — them both.</a:t>
            </a:r>
            <a:endParaRPr lang="cs-CZ" sz="1800" u="none" strike="noStrike" dirty="0">
              <a:effectLst/>
              <a:latin typeface="Arial" panose="020B0604020202020204" pitchFamily="34" charset="0"/>
              <a:ea typeface="Arial" panose="020B0604020202020204" pitchFamily="34" charset="0"/>
            </a:endParaRPr>
          </a:p>
          <a:p>
            <a:pPr marL="0" lvl="0" indent="0">
              <a:lnSpc>
                <a:spcPct val="150000"/>
              </a:lnSpc>
              <a:buNone/>
            </a:pPr>
            <a:r>
              <a:rPr lang="en-GB" sz="1800" b="1" u="none" strike="noStrike" dirty="0">
                <a:effectLst/>
                <a:latin typeface="Calibri" panose="020F0502020204030204" pitchFamily="34" charset="0"/>
                <a:ea typeface="Arial" panose="020B0604020202020204" pitchFamily="34" charset="0"/>
              </a:rPr>
              <a:t>Make notes and answer the following questions</a:t>
            </a:r>
            <a:r>
              <a:rPr lang="en-GB" sz="1800" u="none" strike="noStrike" dirty="0">
                <a:effectLst/>
                <a:latin typeface="Calibri" panose="020F0502020204030204" pitchFamily="34" charset="0"/>
                <a:ea typeface="Arial" panose="020B0604020202020204" pitchFamily="34" charset="0"/>
              </a:rPr>
              <a:t>: </a:t>
            </a:r>
            <a:endParaRPr lang="cs-CZ" sz="1800" u="none" strike="noStrike" dirty="0">
              <a:effectLst/>
              <a:latin typeface="Arial" panose="020B0604020202020204" pitchFamily="34" charset="0"/>
              <a:ea typeface="Arial" panose="020B0604020202020204" pitchFamily="34" charset="0"/>
            </a:endParaRPr>
          </a:p>
          <a:p>
            <a:pPr marL="0" lvl="0" indent="0" algn="just">
              <a:lnSpc>
                <a:spcPct val="150000"/>
              </a:lnSpc>
              <a:buNone/>
            </a:pPr>
            <a:r>
              <a:rPr lang="en-GB" sz="1800" u="none" strike="noStrike" dirty="0">
                <a:effectLst/>
                <a:latin typeface="Calibri" panose="020F0502020204030204" pitchFamily="34" charset="0"/>
                <a:ea typeface="Arial" panose="020B0604020202020204" pitchFamily="34" charset="0"/>
              </a:rPr>
              <a:t>Tell us more about the first reading you chose: What did you find that was immediately interesting? Why? Did you find the piece worthwhile? Why or why not?</a:t>
            </a:r>
            <a:endParaRPr lang="cs-CZ" sz="1800" u="none" strike="noStrike" dirty="0">
              <a:effectLst/>
              <a:latin typeface="Arial" panose="020B0604020202020204" pitchFamily="34" charset="0"/>
              <a:ea typeface="Arial" panose="020B0604020202020204" pitchFamily="34" charset="0"/>
            </a:endParaRPr>
          </a:p>
          <a:p>
            <a:pPr marL="0" lvl="0" indent="0" algn="just">
              <a:lnSpc>
                <a:spcPct val="150000"/>
              </a:lnSpc>
              <a:buNone/>
            </a:pPr>
            <a:r>
              <a:rPr lang="en-GB" sz="1800" u="none" strike="noStrike" dirty="0">
                <a:effectLst/>
                <a:latin typeface="Calibri" panose="020F0502020204030204" pitchFamily="34" charset="0"/>
                <a:ea typeface="Arial" panose="020B0604020202020204" pitchFamily="34" charset="0"/>
              </a:rPr>
              <a:t>Tell us more about the second item: What did you find that was a stretch for you and outside your usual interests? What happened when you read — or watched or listened to — it? Did you find the piece worthwhile? Why or why not?</a:t>
            </a:r>
            <a:endParaRPr lang="cs-CZ" sz="1800" u="none" strike="noStrike" dirty="0">
              <a:effectLst/>
              <a:latin typeface="Arial" panose="020B0604020202020204" pitchFamily="34" charset="0"/>
              <a:ea typeface="Arial" panose="020B0604020202020204" pitchFamily="34" charset="0"/>
            </a:endParaRPr>
          </a:p>
          <a:p>
            <a:pPr marL="0" lvl="0" indent="0" algn="just">
              <a:lnSpc>
                <a:spcPct val="150000"/>
              </a:lnSpc>
              <a:spcAft>
                <a:spcPts val="1200"/>
              </a:spcAft>
              <a:buNone/>
            </a:pPr>
            <a:r>
              <a:rPr lang="en-GB" sz="1800" u="none" strike="noStrike" dirty="0">
                <a:effectLst/>
                <a:latin typeface="Calibri" panose="020F0502020204030204" pitchFamily="34" charset="0"/>
                <a:ea typeface="Arial" panose="020B0604020202020204" pitchFamily="34" charset="0"/>
              </a:rPr>
              <a:t>Is there any connection between the two items? Is there any common ground between them? Did the understanding of one item help you to understand or analyse the second item? Or, are the two items in contradiction? </a:t>
            </a:r>
            <a:endParaRPr lang="cs-CZ" sz="1800" u="none" strike="noStrike" dirty="0">
              <a:effectLst/>
              <a:latin typeface="Arial" panose="020B0604020202020204" pitchFamily="34" charset="0"/>
              <a:ea typeface="Arial" panose="020B0604020202020204" pitchFamily="34" charset="0"/>
            </a:endParaRPr>
          </a:p>
          <a:p>
            <a:pPr marL="0" indent="0">
              <a:buNone/>
            </a:pPr>
            <a:endParaRPr lang="cs-CZ" dirty="0"/>
          </a:p>
        </p:txBody>
      </p:sp>
    </p:spTree>
    <p:extLst>
      <p:ext uri="{BB962C8B-B14F-4D97-AF65-F5344CB8AC3E}">
        <p14:creationId xmlns:p14="http://schemas.microsoft.com/office/powerpoint/2010/main" val="2425860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2777BB-990F-7B47-A1B9-AAB40FF82ED4}"/>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FB6857DB-ECB0-92C4-83A2-C108D6752407}"/>
              </a:ext>
            </a:extLst>
          </p:cNvPr>
          <p:cNvSpPr>
            <a:spLocks noGrp="1"/>
          </p:cNvSpPr>
          <p:nvPr>
            <p:ph idx="1"/>
          </p:nvPr>
        </p:nvSpPr>
        <p:spPr>
          <a:xfrm>
            <a:off x="838200" y="365124"/>
            <a:ext cx="10515600" cy="6492875"/>
          </a:xfrm>
        </p:spPr>
        <p:txBody>
          <a:bodyPr/>
          <a:lstStyle/>
          <a:p>
            <a:pPr marL="0" indent="0">
              <a:lnSpc>
                <a:spcPct val="115000"/>
              </a:lnSpc>
              <a:buNone/>
            </a:pPr>
            <a:r>
              <a:rPr lang="en-GB" sz="3200" dirty="0">
                <a:effectLst/>
                <a:latin typeface="Calibri" panose="020F0502020204030204" pitchFamily="34" charset="0"/>
                <a:ea typeface="Arial" panose="020B0604020202020204" pitchFamily="34" charset="0"/>
              </a:rPr>
              <a:t>1) Discuss the meaning of these quotes. Do you agree with them?</a:t>
            </a:r>
            <a:endParaRPr lang="cs-CZ" sz="3200" dirty="0">
              <a:effectLst/>
              <a:latin typeface="Arial" panose="020B0604020202020204" pitchFamily="34" charset="0"/>
              <a:ea typeface="Arial" panose="020B0604020202020204" pitchFamily="34" charset="0"/>
            </a:endParaRPr>
          </a:p>
          <a:p>
            <a:pPr indent="0">
              <a:lnSpc>
                <a:spcPct val="115000"/>
              </a:lnSpc>
              <a:buNone/>
            </a:pPr>
            <a:r>
              <a:rPr lang="en-GB" sz="3200" i="1" dirty="0">
                <a:effectLst/>
                <a:latin typeface="Calibri" panose="020F0502020204030204" pitchFamily="34" charset="0"/>
                <a:ea typeface="Arial" panose="020B0604020202020204" pitchFamily="34" charset="0"/>
              </a:rPr>
              <a:t> </a:t>
            </a:r>
            <a:endParaRPr lang="cs-CZ" sz="3200" dirty="0">
              <a:effectLst/>
              <a:latin typeface="Arial" panose="020B0604020202020204" pitchFamily="34" charset="0"/>
              <a:ea typeface="Arial" panose="020B0604020202020204" pitchFamily="34" charset="0"/>
            </a:endParaRPr>
          </a:p>
          <a:p>
            <a:pPr marL="0" indent="0">
              <a:lnSpc>
                <a:spcPct val="115000"/>
              </a:lnSpc>
              <a:buNone/>
            </a:pPr>
            <a:r>
              <a:rPr lang="en-GB" sz="3200" dirty="0">
                <a:effectLst/>
                <a:latin typeface="Calibri" panose="020F0502020204030204" pitchFamily="34" charset="0"/>
                <a:ea typeface="Arial" panose="020B0604020202020204" pitchFamily="34" charset="0"/>
              </a:rPr>
              <a:t>“Reading is at the core of a college education.“  </a:t>
            </a:r>
            <a:endParaRPr lang="cs-CZ" sz="3200" dirty="0">
              <a:effectLst/>
              <a:latin typeface="Arial" panose="020B0604020202020204" pitchFamily="34" charset="0"/>
              <a:ea typeface="Arial" panose="020B0604020202020204" pitchFamily="34" charset="0"/>
            </a:endParaRPr>
          </a:p>
          <a:p>
            <a:pPr marL="0" indent="0">
              <a:lnSpc>
                <a:spcPct val="115000"/>
              </a:lnSpc>
              <a:buNone/>
            </a:pPr>
            <a:r>
              <a:rPr lang="en-GB" sz="3200" dirty="0">
                <a:effectLst/>
                <a:latin typeface="Calibri" panose="020F0502020204030204" pitchFamily="34" charset="0"/>
                <a:ea typeface="Arial" panose="020B0604020202020204" pitchFamily="34" charset="0"/>
              </a:rPr>
              <a:t>“Reading is thinking.”</a:t>
            </a:r>
            <a:endParaRPr lang="cs-CZ" sz="3200" dirty="0">
              <a:effectLst/>
              <a:latin typeface="Arial" panose="020B0604020202020204" pitchFamily="34" charset="0"/>
              <a:ea typeface="Arial" panose="020B0604020202020204" pitchFamily="34" charset="0"/>
            </a:endParaRPr>
          </a:p>
          <a:p>
            <a:pPr marL="0" indent="0">
              <a:lnSpc>
                <a:spcPct val="115000"/>
              </a:lnSpc>
              <a:buNone/>
            </a:pPr>
            <a:r>
              <a:rPr lang="en-GB" sz="3200" dirty="0">
                <a:effectLst/>
                <a:latin typeface="Calibri" panose="020F0502020204030204" pitchFamily="34" charset="0"/>
                <a:ea typeface="Arial" panose="020B0604020202020204" pitchFamily="34" charset="0"/>
              </a:rPr>
              <a:t>“Knowing how to read </a:t>
            </a:r>
            <a:r>
              <a:rPr lang="en-GB" sz="3200" u="sng" dirty="0">
                <a:effectLst/>
                <a:latin typeface="Calibri" panose="020F0502020204030204" pitchFamily="34" charset="0"/>
                <a:ea typeface="Arial" panose="020B0604020202020204" pitchFamily="34" charset="0"/>
              </a:rPr>
              <a:t>actively</a:t>
            </a:r>
            <a:r>
              <a:rPr lang="en-GB" sz="3200" dirty="0">
                <a:effectLst/>
                <a:latin typeface="Calibri" panose="020F0502020204030204" pitchFamily="34" charset="0"/>
                <a:ea typeface="Arial" panose="020B0604020202020204" pitchFamily="34" charset="0"/>
              </a:rPr>
              <a:t> will help you be effective.”</a:t>
            </a:r>
            <a:endParaRPr lang="cs-CZ" sz="3200" dirty="0">
              <a:effectLst/>
              <a:latin typeface="Arial" panose="020B0604020202020204" pitchFamily="34" charset="0"/>
              <a:ea typeface="Arial" panose="020B0604020202020204" pitchFamily="34" charset="0"/>
            </a:endParaRPr>
          </a:p>
          <a:p>
            <a:pPr marL="0" indent="0">
              <a:buNone/>
            </a:pPr>
            <a:endParaRPr lang="cs-CZ" dirty="0"/>
          </a:p>
        </p:txBody>
      </p:sp>
    </p:spTree>
    <p:extLst>
      <p:ext uri="{BB962C8B-B14F-4D97-AF65-F5344CB8AC3E}">
        <p14:creationId xmlns:p14="http://schemas.microsoft.com/office/powerpoint/2010/main" val="617586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5972C3-3AA7-B114-00A0-65E01D1F2F16}"/>
              </a:ext>
            </a:extLst>
          </p:cNvPr>
          <p:cNvSpPr>
            <a:spLocks noGrp="1"/>
          </p:cNvSpPr>
          <p:nvPr>
            <p:ph type="title"/>
          </p:nvPr>
        </p:nvSpPr>
        <p:spPr/>
        <p:txBody>
          <a:bodyPr/>
          <a:lstStyle/>
          <a:p>
            <a:endParaRPr lang="cs-CZ"/>
          </a:p>
        </p:txBody>
      </p:sp>
      <p:graphicFrame>
        <p:nvGraphicFramePr>
          <p:cNvPr id="4" name="Zástupný obsah 3">
            <a:extLst>
              <a:ext uri="{FF2B5EF4-FFF2-40B4-BE49-F238E27FC236}">
                <a16:creationId xmlns:a16="http://schemas.microsoft.com/office/drawing/2014/main" id="{59C87FB5-0186-8A7E-0F63-3427D94EDF65}"/>
              </a:ext>
            </a:extLst>
          </p:cNvPr>
          <p:cNvGraphicFramePr>
            <a:graphicFrameLocks noGrp="1"/>
          </p:cNvGraphicFramePr>
          <p:nvPr>
            <p:ph idx="1"/>
            <p:extLst>
              <p:ext uri="{D42A27DB-BD31-4B8C-83A1-F6EECF244321}">
                <p14:modId xmlns:p14="http://schemas.microsoft.com/office/powerpoint/2010/main" val="2546628794"/>
              </p:ext>
            </p:extLst>
          </p:nvPr>
        </p:nvGraphicFramePr>
        <p:xfrm>
          <a:off x="838200" y="257908"/>
          <a:ext cx="9736016" cy="6720382"/>
        </p:xfrm>
        <a:graphic>
          <a:graphicData uri="http://schemas.openxmlformats.org/drawingml/2006/table">
            <a:tbl>
              <a:tblPr firstRow="1" firstCol="1" bandRow="1">
                <a:tableStyleId>{5C22544A-7EE6-4342-B048-85BDC9FD1C3A}</a:tableStyleId>
              </a:tblPr>
              <a:tblGrid>
                <a:gridCol w="4868008">
                  <a:extLst>
                    <a:ext uri="{9D8B030D-6E8A-4147-A177-3AD203B41FA5}">
                      <a16:colId xmlns:a16="http://schemas.microsoft.com/office/drawing/2014/main" val="2128728553"/>
                    </a:ext>
                  </a:extLst>
                </a:gridCol>
                <a:gridCol w="4868008">
                  <a:extLst>
                    <a:ext uri="{9D8B030D-6E8A-4147-A177-3AD203B41FA5}">
                      <a16:colId xmlns:a16="http://schemas.microsoft.com/office/drawing/2014/main" val="876680168"/>
                    </a:ext>
                  </a:extLst>
                </a:gridCol>
              </a:tblGrid>
              <a:tr h="321840">
                <a:tc>
                  <a:txBody>
                    <a:bodyPr/>
                    <a:lstStyle/>
                    <a:p>
                      <a:pPr>
                        <a:lnSpc>
                          <a:spcPct val="115000"/>
                        </a:lnSpc>
                      </a:pPr>
                      <a:r>
                        <a:rPr lang="en-GB" sz="1800" kern="100" dirty="0">
                          <a:effectLst/>
                        </a:rPr>
                        <a:t>Active readers…</a:t>
                      </a:r>
                      <a:endParaRPr lang="cs-CZ" sz="1800" kern="1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15000"/>
                        </a:lnSpc>
                      </a:pPr>
                      <a:r>
                        <a:rPr lang="en-GB" sz="1800" kern="100">
                          <a:effectLst/>
                        </a:rPr>
                        <a:t>Passive readers…</a:t>
                      </a:r>
                      <a:endParaRPr lang="cs-CZ" sz="1800" kern="1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37991191"/>
                  </a:ext>
                </a:extLst>
              </a:tr>
              <a:tr h="649268">
                <a:tc>
                  <a:txBody>
                    <a:bodyPr/>
                    <a:lstStyle/>
                    <a:p>
                      <a:pPr>
                        <a:lnSpc>
                          <a:spcPct val="115000"/>
                        </a:lnSpc>
                      </a:pPr>
                      <a:r>
                        <a:rPr lang="en-GB" sz="2000" kern="100" dirty="0">
                          <a:effectLst/>
                        </a:rPr>
                        <a:t>Tailor their reading to suit each assignment.</a:t>
                      </a:r>
                      <a:endParaRPr lang="cs-CZ" sz="2000" kern="1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15000"/>
                        </a:lnSpc>
                      </a:pPr>
                      <a:r>
                        <a:rPr lang="en-GB" sz="2000" kern="100">
                          <a:effectLst/>
                        </a:rPr>
                        <a:t>Read all assignments the same way.</a:t>
                      </a:r>
                      <a:endParaRPr lang="cs-CZ" sz="2000" kern="1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94932193"/>
                  </a:ext>
                </a:extLst>
              </a:tr>
              <a:tr h="649268">
                <a:tc>
                  <a:txBody>
                    <a:bodyPr/>
                    <a:lstStyle/>
                    <a:p>
                      <a:pPr>
                        <a:lnSpc>
                          <a:spcPct val="115000"/>
                        </a:lnSpc>
                      </a:pPr>
                      <a:r>
                        <a:rPr lang="en-GB" sz="2000" kern="100" dirty="0">
                          <a:effectLst/>
                        </a:rPr>
                        <a:t>Analyse the purpose of an assignment.</a:t>
                      </a:r>
                      <a:endParaRPr lang="cs-CZ" sz="2000" kern="1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15000"/>
                        </a:lnSpc>
                      </a:pPr>
                      <a:r>
                        <a:rPr lang="en-GB" sz="2000" kern="100">
                          <a:effectLst/>
                        </a:rPr>
                        <a:t>Read an assignment because it was assigned.</a:t>
                      </a:r>
                      <a:endParaRPr lang="cs-CZ" sz="2000" kern="1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00928853"/>
                  </a:ext>
                </a:extLst>
              </a:tr>
              <a:tr h="321840">
                <a:tc>
                  <a:txBody>
                    <a:bodyPr/>
                    <a:lstStyle/>
                    <a:p>
                      <a:pPr>
                        <a:lnSpc>
                          <a:spcPct val="115000"/>
                        </a:lnSpc>
                      </a:pPr>
                      <a:r>
                        <a:rPr lang="en-GB" sz="2000" kern="100" dirty="0">
                          <a:effectLst/>
                        </a:rPr>
                        <a:t>Adjust their speed to suit their purpose.</a:t>
                      </a:r>
                      <a:endParaRPr lang="cs-CZ" sz="2000" kern="1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15000"/>
                        </a:lnSpc>
                      </a:pPr>
                      <a:r>
                        <a:rPr lang="en-GB" sz="2000" kern="100">
                          <a:effectLst/>
                        </a:rPr>
                        <a:t>Read everything at the same speed.</a:t>
                      </a:r>
                      <a:endParaRPr lang="cs-CZ" sz="2000" kern="1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03171746"/>
                  </a:ext>
                </a:extLst>
              </a:tr>
              <a:tr h="321840">
                <a:tc>
                  <a:txBody>
                    <a:bodyPr/>
                    <a:lstStyle/>
                    <a:p>
                      <a:pPr>
                        <a:lnSpc>
                          <a:spcPct val="115000"/>
                        </a:lnSpc>
                      </a:pPr>
                      <a:r>
                        <a:rPr lang="en-GB" sz="2000" kern="100" dirty="0">
                          <a:effectLst/>
                        </a:rPr>
                        <a:t>Question ideas in the assignment.</a:t>
                      </a:r>
                      <a:endParaRPr lang="cs-CZ" sz="2000" kern="1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15000"/>
                        </a:lnSpc>
                      </a:pPr>
                      <a:r>
                        <a:rPr lang="en-GB" sz="2000" kern="100">
                          <a:effectLst/>
                        </a:rPr>
                        <a:t>Accept whatever is written as true.</a:t>
                      </a:r>
                      <a:endParaRPr lang="cs-CZ" sz="2000" kern="1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01373793"/>
                  </a:ext>
                </a:extLst>
              </a:tr>
              <a:tr h="1009835">
                <a:tc>
                  <a:txBody>
                    <a:bodyPr/>
                    <a:lstStyle/>
                    <a:p>
                      <a:pPr>
                        <a:lnSpc>
                          <a:spcPct val="115000"/>
                        </a:lnSpc>
                      </a:pPr>
                      <a:r>
                        <a:rPr lang="en-GB" sz="2000" kern="100" dirty="0">
                          <a:effectLst/>
                        </a:rPr>
                        <a:t>Compare and connect textbook material with lecture content.</a:t>
                      </a:r>
                      <a:endParaRPr lang="cs-CZ" sz="2000" kern="100" dirty="0">
                        <a:effectLst/>
                      </a:endParaRPr>
                    </a:p>
                    <a:p>
                      <a:pPr>
                        <a:lnSpc>
                          <a:spcPct val="115000"/>
                        </a:lnSpc>
                      </a:pPr>
                      <a:r>
                        <a:rPr lang="en-GB" sz="2000" kern="100" dirty="0">
                          <a:effectLst/>
                        </a:rPr>
                        <a:t> </a:t>
                      </a:r>
                      <a:endParaRPr lang="cs-CZ" sz="2000" kern="1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15000"/>
                        </a:lnSpc>
                      </a:pPr>
                      <a:r>
                        <a:rPr lang="en-GB" sz="2000" kern="100">
                          <a:effectLst/>
                        </a:rPr>
                        <a:t>Study lecture notes and textbooks separately.</a:t>
                      </a:r>
                      <a:endParaRPr lang="cs-CZ" sz="2000" kern="1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20448314"/>
                  </a:ext>
                </a:extLst>
              </a:tr>
              <a:tr h="984688">
                <a:tc>
                  <a:txBody>
                    <a:bodyPr/>
                    <a:lstStyle/>
                    <a:p>
                      <a:pPr>
                        <a:lnSpc>
                          <a:spcPct val="115000"/>
                        </a:lnSpc>
                      </a:pPr>
                      <a:r>
                        <a:rPr lang="en-GB" sz="2000" kern="100" dirty="0">
                          <a:effectLst/>
                        </a:rPr>
                        <a:t>Skim headings to find out what an assignment is about before beginning to read.</a:t>
                      </a:r>
                      <a:endParaRPr lang="cs-CZ" sz="2000" kern="1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15000"/>
                        </a:lnSpc>
                      </a:pPr>
                      <a:r>
                        <a:rPr lang="en-GB" sz="2000" kern="100">
                          <a:effectLst/>
                        </a:rPr>
                        <a:t>Check the length of an assignment and  then begin reading.</a:t>
                      </a:r>
                      <a:endParaRPr lang="cs-CZ" sz="2000" kern="1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91139711"/>
                  </a:ext>
                </a:extLst>
              </a:tr>
              <a:tr h="665838">
                <a:tc>
                  <a:txBody>
                    <a:bodyPr/>
                    <a:lstStyle/>
                    <a:p>
                      <a:pPr>
                        <a:lnSpc>
                          <a:spcPct val="115000"/>
                        </a:lnSpc>
                      </a:pPr>
                      <a:r>
                        <a:rPr lang="en-GB" sz="2000" kern="100" dirty="0">
                          <a:effectLst/>
                        </a:rPr>
                        <a:t>Make sure they understand what they are reading as they go along.</a:t>
                      </a:r>
                      <a:endParaRPr lang="cs-CZ" sz="2000" kern="1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15000"/>
                        </a:lnSpc>
                      </a:pPr>
                      <a:r>
                        <a:rPr lang="en-GB" sz="2000" kern="100">
                          <a:effectLst/>
                        </a:rPr>
                        <a:t>Read until the assignment is completed.</a:t>
                      </a:r>
                      <a:endParaRPr lang="cs-CZ" sz="2000" kern="1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9716238"/>
                  </a:ext>
                </a:extLst>
              </a:tr>
              <a:tr h="665838">
                <a:tc>
                  <a:txBody>
                    <a:bodyPr/>
                    <a:lstStyle/>
                    <a:p>
                      <a:pPr>
                        <a:lnSpc>
                          <a:spcPct val="115000"/>
                        </a:lnSpc>
                      </a:pPr>
                      <a:r>
                        <a:rPr lang="en-GB" sz="2000" kern="100" dirty="0">
                          <a:effectLst/>
                        </a:rPr>
                        <a:t>Read with pencil in hand, highlighting, jotting notes, and marking key vocabulary.</a:t>
                      </a:r>
                      <a:endParaRPr lang="cs-CZ" sz="2000" kern="1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15000"/>
                        </a:lnSpc>
                      </a:pPr>
                      <a:r>
                        <a:rPr lang="en-GB" sz="2000" kern="100">
                          <a:effectLst/>
                        </a:rPr>
                        <a:t>Simply read.</a:t>
                      </a:r>
                      <a:endParaRPr lang="cs-CZ" sz="2000" kern="1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8787056"/>
                  </a:ext>
                </a:extLst>
              </a:tr>
              <a:tr h="1009835">
                <a:tc>
                  <a:txBody>
                    <a:bodyPr/>
                    <a:lstStyle/>
                    <a:p>
                      <a:pPr>
                        <a:lnSpc>
                          <a:spcPct val="115000"/>
                        </a:lnSpc>
                      </a:pPr>
                      <a:r>
                        <a:rPr lang="en-GB" sz="2000" kern="100" dirty="0">
                          <a:effectLst/>
                        </a:rPr>
                        <a:t>Develop personalised strategies that are particularly effective.</a:t>
                      </a:r>
                      <a:endParaRPr lang="cs-CZ" sz="2000" kern="100" dirty="0">
                        <a:effectLst/>
                      </a:endParaRPr>
                    </a:p>
                    <a:p>
                      <a:pPr>
                        <a:lnSpc>
                          <a:spcPct val="115000"/>
                        </a:lnSpc>
                      </a:pPr>
                      <a:r>
                        <a:rPr lang="en-GB" sz="2000" kern="100" dirty="0">
                          <a:effectLst/>
                        </a:rPr>
                        <a:t> </a:t>
                      </a:r>
                      <a:endParaRPr lang="cs-CZ" sz="2000" kern="1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15000"/>
                        </a:lnSpc>
                      </a:pPr>
                      <a:r>
                        <a:rPr lang="en-GB" sz="2000" kern="100" dirty="0">
                          <a:effectLst/>
                        </a:rPr>
                        <a:t>Follow routine, standard methods.</a:t>
                      </a:r>
                      <a:endParaRPr lang="cs-CZ" sz="2000" kern="1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62294749"/>
                  </a:ext>
                </a:extLst>
              </a:tr>
            </a:tbl>
          </a:graphicData>
        </a:graphic>
      </p:graphicFrame>
      <p:sp>
        <p:nvSpPr>
          <p:cNvPr id="5" name="Rectangle 1">
            <a:extLst>
              <a:ext uri="{FF2B5EF4-FFF2-40B4-BE49-F238E27FC236}">
                <a16:creationId xmlns:a16="http://schemas.microsoft.com/office/drawing/2014/main" id="{76734847-E84F-9D45-1AC8-498FD0D61EEC}"/>
              </a:ext>
            </a:extLst>
          </p:cNvPr>
          <p:cNvSpPr>
            <a:spLocks noChangeArrowheads="1"/>
          </p:cNvSpPr>
          <p:nvPr/>
        </p:nvSpPr>
        <p:spPr bwMode="auto">
          <a:xfrm>
            <a:off x="-3792678" y="0"/>
            <a:ext cx="1598467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2587079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90E764-616E-BB86-8B2E-A4AB62FE8BF0}"/>
              </a:ext>
            </a:extLst>
          </p:cNvPr>
          <p:cNvSpPr>
            <a:spLocks noGrp="1"/>
          </p:cNvSpPr>
          <p:nvPr>
            <p:ph type="title"/>
          </p:nvPr>
        </p:nvSpPr>
        <p:spPr>
          <a:xfrm>
            <a:off x="876693" y="741391"/>
            <a:ext cx="3455821" cy="1616203"/>
          </a:xfrm>
        </p:spPr>
        <p:txBody>
          <a:bodyPr vert="horz" lIns="91440" tIns="45720" rIns="91440" bIns="45720" rtlCol="0" anchor="b">
            <a:normAutofit/>
          </a:bodyPr>
          <a:lstStyle/>
          <a:p>
            <a:endParaRPr lang="en-US" sz="3200" kern="1200">
              <a:solidFill>
                <a:schemeClr val="tx1"/>
              </a:solidFill>
              <a:latin typeface="+mj-lt"/>
              <a:ea typeface="+mj-ea"/>
              <a:cs typeface="+mj-cs"/>
            </a:endParaRPr>
          </a:p>
        </p:txBody>
      </p:sp>
      <p:sp>
        <p:nvSpPr>
          <p:cNvPr id="5" name="Rectangle 1">
            <a:extLst>
              <a:ext uri="{FF2B5EF4-FFF2-40B4-BE49-F238E27FC236}">
                <a16:creationId xmlns:a16="http://schemas.microsoft.com/office/drawing/2014/main" id="{FB8D6BA3-D0C0-ADD8-BB8C-59CB8CA3AA60}"/>
              </a:ext>
            </a:extLst>
          </p:cNvPr>
          <p:cNvSpPr>
            <a:spLocks noChangeArrowheads="1"/>
          </p:cNvSpPr>
          <p:nvPr/>
        </p:nvSpPr>
        <p:spPr bwMode="auto">
          <a:xfrm>
            <a:off x="876693" y="613954"/>
            <a:ext cx="3455821" cy="586522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t" anchorCtr="0" compatLnSpc="1">
            <a:prstTxWarp prst="textNoShape">
              <a:avLst/>
            </a:prstTxWarp>
            <a:normAutofit fontScale="92500"/>
          </a:bodyPr>
          <a:lstStyle/>
          <a:p>
            <a:pPr marR="0" lvl="0" fontAlgn="base">
              <a:lnSpc>
                <a:spcPct val="90000"/>
              </a:lnSpc>
              <a:spcBef>
                <a:spcPct val="0"/>
              </a:spcBef>
              <a:spcAft>
                <a:spcPts val="600"/>
              </a:spcAft>
              <a:buClrTx/>
              <a:buSzTx/>
              <a:tabLst/>
            </a:pPr>
            <a:r>
              <a:rPr kumimoji="0" lang="en-US" altLang="cs-CZ" sz="2000" b="0" i="0" u="none" strike="noStrike" cap="none" normalizeH="0" baseline="0" dirty="0">
                <a:ln>
                  <a:noFill/>
                </a:ln>
                <a:effectLst/>
              </a:rPr>
              <a:t>DEVELOPING GUIDE QUESTIONS</a:t>
            </a:r>
          </a:p>
          <a:p>
            <a:pPr marR="0" lvl="0" fontAlgn="base">
              <a:lnSpc>
                <a:spcPct val="90000"/>
              </a:lnSpc>
              <a:spcBef>
                <a:spcPct val="0"/>
              </a:spcBef>
              <a:spcAft>
                <a:spcPts val="600"/>
              </a:spcAft>
              <a:buClrTx/>
              <a:buSzTx/>
              <a:tabLst/>
            </a:pPr>
            <a:r>
              <a:rPr kumimoji="0" lang="en-US" altLang="cs-CZ" sz="2000" b="0" i="0" u="none" strike="noStrike" cap="none" normalizeH="0" baseline="0" dirty="0">
                <a:ln>
                  <a:noFill/>
                </a:ln>
                <a:effectLst/>
              </a:rPr>
              <a:t>Reading should be a purposeful activity. Before you begin reading any article or chapter, you should know what you want to find out. Guide questions direct your attention to what is important in each chapter section you are reading. Here are some examples:</a:t>
            </a:r>
          </a:p>
          <a:p>
            <a:pPr marL="0" marR="0" lvl="0" indent="-228600" fontAlgn="base">
              <a:lnSpc>
                <a:spcPct val="90000"/>
              </a:lnSpc>
              <a:spcBef>
                <a:spcPct val="0"/>
              </a:spcBef>
              <a:spcAft>
                <a:spcPts val="600"/>
              </a:spcAft>
              <a:buClrTx/>
              <a:buSzTx/>
              <a:buFont typeface="Arial" panose="020B0604020202020204" pitchFamily="34" charset="0"/>
              <a:buChar char="•"/>
              <a:tabLst/>
            </a:pPr>
            <a:endParaRPr kumimoji="0" lang="en-US" altLang="cs-CZ" sz="2000" b="0" i="0" u="none" strike="noStrike" cap="none" normalizeH="0" baseline="0" dirty="0">
              <a:ln>
                <a:noFill/>
              </a:ln>
              <a:effectLst/>
            </a:endParaRPr>
          </a:p>
          <a:p>
            <a:pPr marR="0" lvl="0" fontAlgn="base">
              <a:lnSpc>
                <a:spcPct val="90000"/>
              </a:lnSpc>
              <a:spcBef>
                <a:spcPct val="0"/>
              </a:spcBef>
              <a:spcAft>
                <a:spcPts val="600"/>
              </a:spcAft>
              <a:buClrTx/>
              <a:buSzTx/>
              <a:tabLst/>
            </a:pPr>
            <a:r>
              <a:rPr kumimoji="0" lang="en-US" altLang="cs-CZ" sz="2400" b="0" i="0" u="none" strike="noStrike" cap="none" normalizeH="0" baseline="0" dirty="0">
                <a:ln>
                  <a:noFill/>
                </a:ln>
                <a:effectLst/>
              </a:rPr>
              <a:t>Avoid asking guide questions that have one-word answers. “How”, “what”, and “why” questions generally are more useful than those beginning with “who”, “when”, and “where”.</a:t>
            </a:r>
          </a:p>
          <a:p>
            <a:pPr marR="0" lvl="0" fontAlgn="base">
              <a:lnSpc>
                <a:spcPct val="90000"/>
              </a:lnSpc>
              <a:spcBef>
                <a:spcPct val="0"/>
              </a:spcBef>
              <a:spcAft>
                <a:spcPts val="600"/>
              </a:spcAft>
              <a:buClrTx/>
              <a:buSzTx/>
              <a:tabLst/>
            </a:pPr>
            <a:endParaRPr kumimoji="0" lang="en-US" altLang="cs-CZ" sz="1400" b="0" i="0" u="none" strike="noStrike" cap="none" normalizeH="0" baseline="0" dirty="0">
              <a:ln>
                <a:noFill/>
              </a:ln>
              <a:effectLst/>
            </a:endParaRPr>
          </a:p>
        </p:txBody>
      </p:sp>
      <p:grpSp>
        <p:nvGrpSpPr>
          <p:cNvPr id="10" name="Group 9">
            <a:extLst>
              <a:ext uri="{FF2B5EF4-FFF2-40B4-BE49-F238E27FC236}">
                <a16:creationId xmlns:a16="http://schemas.microsoft.com/office/drawing/2014/main" id="{6258F736-B256-8039-9DC6-F4E49A5C5AD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2068638" y="0"/>
            <a:ext cx="123362" cy="6858000"/>
            <a:chOff x="12068638" y="0"/>
            <a:chExt cx="123362" cy="6858000"/>
          </a:xfrm>
        </p:grpSpPr>
        <p:sp>
          <p:nvSpPr>
            <p:cNvPr id="11" name="Rectangle 10">
              <a:extLst>
                <a:ext uri="{FF2B5EF4-FFF2-40B4-BE49-F238E27FC236}">
                  <a16:creationId xmlns:a16="http://schemas.microsoft.com/office/drawing/2014/main" id="{10B4520A-996E-330C-99DA-69CA4D89E9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C8FA945-E356-695F-18D6-CAD4EF34FE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19000">
                  <a:schemeClr val="accent5">
                    <a:lumMod val="60000"/>
                    <a:lumOff val="40000"/>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4" name="Zástupný obsah 3">
            <a:extLst>
              <a:ext uri="{FF2B5EF4-FFF2-40B4-BE49-F238E27FC236}">
                <a16:creationId xmlns:a16="http://schemas.microsoft.com/office/drawing/2014/main" id="{9BF7F485-6C53-264F-B879-9D780AB4FC5E}"/>
              </a:ext>
            </a:extLst>
          </p:cNvPr>
          <p:cNvGraphicFramePr>
            <a:graphicFrameLocks noGrp="1"/>
          </p:cNvGraphicFramePr>
          <p:nvPr>
            <p:ph idx="1"/>
            <p:extLst>
              <p:ext uri="{D42A27DB-BD31-4B8C-83A1-F6EECF244321}">
                <p14:modId xmlns:p14="http://schemas.microsoft.com/office/powerpoint/2010/main" val="1018212107"/>
              </p:ext>
            </p:extLst>
          </p:nvPr>
        </p:nvGraphicFramePr>
        <p:xfrm>
          <a:off x="4545874" y="117566"/>
          <a:ext cx="6831145" cy="6740434"/>
        </p:xfrm>
        <a:graphic>
          <a:graphicData uri="http://schemas.openxmlformats.org/drawingml/2006/table">
            <a:tbl>
              <a:tblPr firstRow="1" firstCol="1" bandRow="1"/>
              <a:tblGrid>
                <a:gridCol w="1953917">
                  <a:extLst>
                    <a:ext uri="{9D8B030D-6E8A-4147-A177-3AD203B41FA5}">
                      <a16:colId xmlns:a16="http://schemas.microsoft.com/office/drawing/2014/main" val="3709845082"/>
                    </a:ext>
                  </a:extLst>
                </a:gridCol>
                <a:gridCol w="4877228">
                  <a:extLst>
                    <a:ext uri="{9D8B030D-6E8A-4147-A177-3AD203B41FA5}">
                      <a16:colId xmlns:a16="http://schemas.microsoft.com/office/drawing/2014/main" val="3952946371"/>
                    </a:ext>
                  </a:extLst>
                </a:gridCol>
              </a:tblGrid>
              <a:tr h="1861345">
                <a:tc>
                  <a:txBody>
                    <a:bodyPr/>
                    <a:lstStyle/>
                    <a:p>
                      <a:pPr algn="l" fontAlgn="t">
                        <a:lnSpc>
                          <a:spcPct val="115000"/>
                        </a:lnSpc>
                      </a:pPr>
                      <a:r>
                        <a:rPr lang="en-GB" sz="2400" b="1" i="0" u="none" strike="noStrike" kern="100" dirty="0">
                          <a:effectLst/>
                          <a:latin typeface="Calibri" panose="020F0502020204030204" pitchFamily="34" charset="0"/>
                          <a:ea typeface="Cambria" panose="02040503050406030204" pitchFamily="18" charset="0"/>
                          <a:cs typeface="Times New Roman" panose="02020603050405020304" pitchFamily="18" charset="0"/>
                        </a:rPr>
                        <a:t>Chapter title:</a:t>
                      </a:r>
                      <a:endParaRPr lang="en-GB" sz="2400" b="0" i="0" u="none" strike="noStrike" dirty="0">
                        <a:effectLst/>
                        <a:latin typeface="Arial" panose="020B0604020202020204" pitchFamily="34" charset="0"/>
                      </a:endParaRPr>
                    </a:p>
                    <a:p>
                      <a:pPr algn="l" fontAlgn="t">
                        <a:lnSpc>
                          <a:spcPct val="115000"/>
                        </a:lnSpc>
                      </a:pPr>
                      <a:r>
                        <a:rPr lang="en-GB" sz="2400" b="1" i="0" u="none" strike="noStrike" kern="100" dirty="0">
                          <a:effectLst/>
                          <a:latin typeface="Calibri" panose="020F0502020204030204" pitchFamily="34" charset="0"/>
                          <a:ea typeface="Cambria" panose="02040503050406030204" pitchFamily="18" charset="0"/>
                          <a:cs typeface="Times New Roman" panose="02020603050405020304" pitchFamily="18" charset="0"/>
                        </a:rPr>
                        <a:t>Question:</a:t>
                      </a:r>
                      <a:endParaRPr lang="en-GB" sz="2400" b="0" i="0" u="none" strike="noStrike" dirty="0">
                        <a:effectLst/>
                        <a:latin typeface="Arial" panose="020B0604020202020204" pitchFamily="34" charset="0"/>
                      </a:endParaRPr>
                    </a:p>
                  </a:txBody>
                  <a:tcPr marL="115749" marR="115749" marT="1607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pPr>
                      <a:r>
                        <a:rPr lang="en-GB" sz="2400" b="0" i="0" u="none" strike="noStrike" kern="100" dirty="0">
                          <a:effectLst/>
                          <a:latin typeface="Calibri" panose="020F0502020204030204" pitchFamily="34" charset="0"/>
                          <a:ea typeface="Cambria" panose="02040503050406030204" pitchFamily="18" charset="0"/>
                          <a:cs typeface="Times New Roman" panose="02020603050405020304" pitchFamily="18" charset="0"/>
                        </a:rPr>
                        <a:t>“Nine Principles of Communication”</a:t>
                      </a:r>
                      <a:endParaRPr lang="en-GB" sz="2400" b="0" i="0" u="none" strike="noStrike" dirty="0">
                        <a:effectLst/>
                        <a:latin typeface="Arial" panose="020B0604020202020204" pitchFamily="34" charset="0"/>
                      </a:endParaRPr>
                    </a:p>
                    <a:p>
                      <a:pPr algn="l" fontAlgn="t">
                        <a:lnSpc>
                          <a:spcPct val="115000"/>
                        </a:lnSpc>
                      </a:pPr>
                      <a:r>
                        <a:rPr lang="en-GB" sz="2400" b="0" i="0" u="none" strike="noStrike" kern="100" dirty="0">
                          <a:effectLst/>
                          <a:latin typeface="Calibri" panose="020F0502020204030204" pitchFamily="34" charset="0"/>
                          <a:ea typeface="Cambria" panose="02040503050406030204" pitchFamily="18" charset="0"/>
                          <a:cs typeface="Times New Roman" panose="02020603050405020304" pitchFamily="18" charset="0"/>
                        </a:rPr>
                        <a:t>What are the nine principles of communication?</a:t>
                      </a:r>
                      <a:endParaRPr lang="en-GB" sz="2400" b="0" i="0" u="none" strike="noStrike" dirty="0">
                        <a:effectLst/>
                        <a:latin typeface="Arial" panose="020B0604020202020204" pitchFamily="34" charset="0"/>
                      </a:endParaRPr>
                    </a:p>
                  </a:txBody>
                  <a:tcPr marL="115749" marR="115749" marT="1607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17467246"/>
                  </a:ext>
                </a:extLst>
              </a:tr>
              <a:tr h="3017744">
                <a:tc>
                  <a:txBody>
                    <a:bodyPr/>
                    <a:lstStyle/>
                    <a:p>
                      <a:pPr algn="l" fontAlgn="t">
                        <a:lnSpc>
                          <a:spcPct val="115000"/>
                        </a:lnSpc>
                      </a:pPr>
                      <a:r>
                        <a:rPr lang="en-GB" sz="2400" b="1" i="0" u="none" strike="noStrike" kern="100" dirty="0">
                          <a:effectLst/>
                          <a:latin typeface="Calibri" panose="020F0502020204030204" pitchFamily="34" charset="0"/>
                          <a:ea typeface="Cambria" panose="02040503050406030204" pitchFamily="18" charset="0"/>
                          <a:cs typeface="Times New Roman" panose="02020603050405020304" pitchFamily="18" charset="0"/>
                        </a:rPr>
                        <a:t>Essay title:</a:t>
                      </a:r>
                      <a:endParaRPr lang="en-GB" sz="2400" b="0" i="0" u="none" strike="noStrike" dirty="0">
                        <a:effectLst/>
                        <a:latin typeface="Arial" panose="020B0604020202020204" pitchFamily="34" charset="0"/>
                      </a:endParaRPr>
                    </a:p>
                    <a:p>
                      <a:pPr algn="l" fontAlgn="t">
                        <a:lnSpc>
                          <a:spcPct val="115000"/>
                        </a:lnSpc>
                      </a:pPr>
                      <a:r>
                        <a:rPr lang="en-GB" sz="2400" b="1" i="0" u="none" strike="noStrike" kern="100" dirty="0">
                          <a:effectLst/>
                          <a:latin typeface="Calibri" panose="020F0502020204030204" pitchFamily="34" charset="0"/>
                          <a:ea typeface="Cambria" panose="02040503050406030204" pitchFamily="18" charset="0"/>
                          <a:cs typeface="Times New Roman" panose="02020603050405020304" pitchFamily="18" charset="0"/>
                        </a:rPr>
                        <a:t>Questions:</a:t>
                      </a:r>
                      <a:endParaRPr lang="en-GB" sz="2400" b="0" i="0" u="none" strike="noStrike" dirty="0">
                        <a:effectLst/>
                        <a:latin typeface="Arial" panose="020B0604020202020204" pitchFamily="34" charset="0"/>
                      </a:endParaRPr>
                    </a:p>
                  </a:txBody>
                  <a:tcPr marL="115749" marR="115749" marT="1607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pPr>
                      <a:r>
                        <a:rPr lang="en-GB" sz="2400" b="0" i="0" u="none" strike="noStrike" kern="100" dirty="0">
                          <a:effectLst/>
                          <a:latin typeface="Calibri" panose="020F0502020204030204" pitchFamily="34" charset="0"/>
                          <a:ea typeface="Cambria" panose="02040503050406030204" pitchFamily="18" charset="0"/>
                          <a:cs typeface="Times New Roman" panose="02020603050405020304" pitchFamily="18" charset="0"/>
                        </a:rPr>
                        <a:t>“The Real Way to Prevent Nuclear War”</a:t>
                      </a:r>
                      <a:endParaRPr lang="en-GB" sz="2400" b="0" i="0" u="none" strike="noStrike" dirty="0">
                        <a:effectLst/>
                        <a:latin typeface="Arial" panose="020B0604020202020204" pitchFamily="34" charset="0"/>
                      </a:endParaRPr>
                    </a:p>
                    <a:p>
                      <a:pPr algn="l" fontAlgn="t">
                        <a:lnSpc>
                          <a:spcPct val="115000"/>
                        </a:lnSpc>
                      </a:pPr>
                      <a:r>
                        <a:rPr lang="en-GB" sz="2400" b="0" i="0" u="none" strike="noStrike" kern="100" dirty="0">
                          <a:effectLst/>
                          <a:latin typeface="Calibri" panose="020F0502020204030204" pitchFamily="34" charset="0"/>
                          <a:ea typeface="Cambria" panose="02040503050406030204" pitchFamily="18" charset="0"/>
                          <a:cs typeface="Times New Roman" panose="02020603050405020304" pitchFamily="18" charset="0"/>
                        </a:rPr>
                        <a:t>Ho</a:t>
                      </a:r>
                      <a:r>
                        <a:rPr lang="cs-CZ" sz="2400" b="0" i="0" u="none" strike="noStrike" kern="100" dirty="0">
                          <a:effectLst/>
                          <a:latin typeface="Calibri" panose="020F0502020204030204" pitchFamily="34" charset="0"/>
                          <a:ea typeface="Cambria" panose="02040503050406030204" pitchFamily="18" charset="0"/>
                          <a:cs typeface="Times New Roman" panose="02020603050405020304" pitchFamily="18" charset="0"/>
                        </a:rPr>
                        <a:t>w</a:t>
                      </a:r>
                      <a:r>
                        <a:rPr lang="en-GB" sz="2400" b="0" i="0" u="none" strike="noStrike" kern="100" dirty="0">
                          <a:effectLst/>
                          <a:latin typeface="Calibri" panose="020F0502020204030204" pitchFamily="34" charset="0"/>
                          <a:ea typeface="Cambria" panose="02040503050406030204" pitchFamily="18" charset="0"/>
                          <a:cs typeface="Times New Roman" panose="02020603050405020304" pitchFamily="18" charset="0"/>
                        </a:rPr>
                        <a:t> does the essayist think nuclear war can be prevented?</a:t>
                      </a:r>
                      <a:endParaRPr lang="en-GB" sz="2400" b="0" i="0" u="none" strike="noStrike" dirty="0">
                        <a:effectLst/>
                        <a:latin typeface="Arial" panose="020B0604020202020204" pitchFamily="34" charset="0"/>
                      </a:endParaRPr>
                    </a:p>
                    <a:p>
                      <a:pPr algn="l" fontAlgn="t">
                        <a:lnSpc>
                          <a:spcPct val="115000"/>
                        </a:lnSpc>
                      </a:pPr>
                      <a:r>
                        <a:rPr lang="en-GB" sz="2400" b="0" i="0" u="none" strike="noStrike" kern="100" dirty="0">
                          <a:effectLst/>
                          <a:latin typeface="Calibri" panose="020F0502020204030204" pitchFamily="34" charset="0"/>
                          <a:ea typeface="Cambria" panose="02040503050406030204" pitchFamily="18" charset="0"/>
                          <a:cs typeface="Times New Roman" panose="02020603050405020304" pitchFamily="18" charset="0"/>
                        </a:rPr>
                        <a:t>Are these preventive measures realistic and practical?</a:t>
                      </a:r>
                      <a:endParaRPr lang="en-GB" sz="2400" b="0" i="0" u="none" strike="noStrike" dirty="0">
                        <a:effectLst/>
                        <a:latin typeface="Arial" panose="020B0604020202020204" pitchFamily="34" charset="0"/>
                      </a:endParaRPr>
                    </a:p>
                  </a:txBody>
                  <a:tcPr marL="115749" marR="115749" marT="1607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03347933"/>
                  </a:ext>
                </a:extLst>
              </a:tr>
              <a:tr h="1861345">
                <a:tc>
                  <a:txBody>
                    <a:bodyPr/>
                    <a:lstStyle/>
                    <a:p>
                      <a:pPr algn="l" fontAlgn="t">
                        <a:lnSpc>
                          <a:spcPct val="115000"/>
                        </a:lnSpc>
                      </a:pPr>
                      <a:r>
                        <a:rPr lang="en-GB" sz="2400" b="1" i="0" u="none" strike="noStrike" kern="100" dirty="0">
                          <a:effectLst/>
                          <a:latin typeface="Calibri" panose="020F0502020204030204" pitchFamily="34" charset="0"/>
                          <a:ea typeface="Cambria" panose="02040503050406030204" pitchFamily="18" charset="0"/>
                          <a:cs typeface="Times New Roman" panose="02020603050405020304" pitchFamily="18" charset="0"/>
                        </a:rPr>
                        <a:t>Chapter Heading:</a:t>
                      </a:r>
                      <a:endParaRPr lang="en-GB" sz="2400" b="0" i="0" u="none" strike="noStrike" dirty="0">
                        <a:effectLst/>
                        <a:latin typeface="Arial" panose="020B0604020202020204" pitchFamily="34" charset="0"/>
                      </a:endParaRPr>
                    </a:p>
                    <a:p>
                      <a:pPr algn="l" fontAlgn="t">
                        <a:lnSpc>
                          <a:spcPct val="115000"/>
                        </a:lnSpc>
                      </a:pPr>
                      <a:r>
                        <a:rPr lang="en-GB" sz="2400" b="1" i="0" u="none" strike="noStrike" kern="100" dirty="0">
                          <a:effectLst/>
                          <a:latin typeface="Calibri" panose="020F0502020204030204" pitchFamily="34" charset="0"/>
                          <a:ea typeface="Cambria" panose="02040503050406030204" pitchFamily="18" charset="0"/>
                          <a:cs typeface="Times New Roman" panose="02020603050405020304" pitchFamily="18" charset="0"/>
                        </a:rPr>
                        <a:t>Questions:</a:t>
                      </a:r>
                      <a:endParaRPr lang="en-GB" sz="2400" b="0" i="0" u="none" strike="noStrike" dirty="0">
                        <a:effectLst/>
                        <a:latin typeface="Arial" panose="020B0604020202020204" pitchFamily="34" charset="0"/>
                      </a:endParaRPr>
                    </a:p>
                  </a:txBody>
                  <a:tcPr marL="115749" marR="115749" marT="1607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pPr>
                      <a:r>
                        <a:rPr lang="en-GB" sz="2400" b="0" i="0" u="none" strike="noStrike" kern="100" dirty="0">
                          <a:effectLst/>
                          <a:latin typeface="Calibri" panose="020F0502020204030204" pitchFamily="34" charset="0"/>
                          <a:ea typeface="Cambria" panose="02040503050406030204" pitchFamily="18" charset="0"/>
                          <a:cs typeface="Times New Roman" panose="02020603050405020304" pitchFamily="18" charset="0"/>
                        </a:rPr>
                        <a:t>“Theories of Colour Vision”</a:t>
                      </a:r>
                      <a:endParaRPr lang="en-GB" sz="2400" b="0" i="0" u="none" strike="noStrike" dirty="0">
                        <a:effectLst/>
                        <a:latin typeface="Arial" panose="020B0604020202020204" pitchFamily="34" charset="0"/>
                      </a:endParaRPr>
                    </a:p>
                    <a:p>
                      <a:pPr algn="l" fontAlgn="t">
                        <a:lnSpc>
                          <a:spcPct val="115000"/>
                        </a:lnSpc>
                      </a:pPr>
                      <a:r>
                        <a:rPr lang="en-GB" sz="2400" b="0" i="0" u="none" strike="noStrike" kern="100" dirty="0">
                          <a:effectLst/>
                          <a:latin typeface="Calibri" panose="020F0502020204030204" pitchFamily="34" charset="0"/>
                          <a:ea typeface="Cambria" panose="02040503050406030204" pitchFamily="18" charset="0"/>
                          <a:cs typeface="Times New Roman" panose="02020603050405020304" pitchFamily="18" charset="0"/>
                        </a:rPr>
                        <a:t>What are the theories of colour vision?</a:t>
                      </a:r>
                      <a:endParaRPr lang="en-GB" sz="2400" b="0" i="0" u="none" strike="noStrike" dirty="0">
                        <a:effectLst/>
                        <a:latin typeface="Arial" panose="020B0604020202020204" pitchFamily="34" charset="0"/>
                      </a:endParaRPr>
                    </a:p>
                    <a:p>
                      <a:pPr algn="l" fontAlgn="t">
                        <a:lnSpc>
                          <a:spcPct val="115000"/>
                        </a:lnSpc>
                      </a:pPr>
                      <a:r>
                        <a:rPr lang="en-GB" sz="2400" b="0" i="0" u="none" strike="noStrike" kern="100" dirty="0">
                          <a:effectLst/>
                          <a:latin typeface="Calibri" panose="020F0502020204030204" pitchFamily="34" charset="0"/>
                          <a:ea typeface="Cambria" panose="02040503050406030204" pitchFamily="18" charset="0"/>
                          <a:cs typeface="Times New Roman" panose="02020603050405020304" pitchFamily="18" charset="0"/>
                        </a:rPr>
                        <a:t>How do they differ?</a:t>
                      </a:r>
                      <a:endParaRPr lang="en-GB" sz="2400" b="0" i="0" u="none" strike="noStrike" dirty="0">
                        <a:effectLst/>
                        <a:latin typeface="Arial" panose="020B0604020202020204" pitchFamily="34" charset="0"/>
                      </a:endParaRPr>
                    </a:p>
                  </a:txBody>
                  <a:tcPr marL="115749" marR="115749" marT="1607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11018623"/>
                  </a:ext>
                </a:extLst>
              </a:tr>
            </a:tbl>
          </a:graphicData>
        </a:graphic>
      </p:graphicFrame>
    </p:spTree>
    <p:extLst>
      <p:ext uri="{BB962C8B-B14F-4D97-AF65-F5344CB8AC3E}">
        <p14:creationId xmlns:p14="http://schemas.microsoft.com/office/powerpoint/2010/main" val="1968882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2DA9AF-66C7-20E8-EC48-3106D8FA94F7}"/>
              </a:ext>
            </a:extLst>
          </p:cNvPr>
          <p:cNvSpPr>
            <a:spLocks noGrp="1"/>
          </p:cNvSpPr>
          <p:nvPr>
            <p:ph type="title"/>
          </p:nvPr>
        </p:nvSpPr>
        <p:spPr>
          <a:xfrm>
            <a:off x="876693" y="741391"/>
            <a:ext cx="5219307" cy="1616203"/>
          </a:xfrm>
        </p:spPr>
        <p:txBody>
          <a:bodyPr vert="horz" lIns="91440" tIns="45720" rIns="91440" bIns="45720" rtlCol="0" anchor="b">
            <a:normAutofit/>
          </a:bodyPr>
          <a:lstStyle/>
          <a:p>
            <a:endParaRPr lang="en-US" sz="3200" kern="1200">
              <a:solidFill>
                <a:schemeClr val="tx1"/>
              </a:solidFill>
              <a:latin typeface="+mj-lt"/>
              <a:ea typeface="+mj-ea"/>
              <a:cs typeface="+mj-cs"/>
            </a:endParaRPr>
          </a:p>
        </p:txBody>
      </p:sp>
      <p:sp>
        <p:nvSpPr>
          <p:cNvPr id="5" name="Rectangle 1">
            <a:extLst>
              <a:ext uri="{FF2B5EF4-FFF2-40B4-BE49-F238E27FC236}">
                <a16:creationId xmlns:a16="http://schemas.microsoft.com/office/drawing/2014/main" id="{F830BA89-18B3-58D6-F0E4-7180DBAA006F}"/>
              </a:ext>
            </a:extLst>
          </p:cNvPr>
          <p:cNvSpPr>
            <a:spLocks noChangeArrowheads="1"/>
          </p:cNvSpPr>
          <p:nvPr/>
        </p:nvSpPr>
        <p:spPr bwMode="auto">
          <a:xfrm>
            <a:off x="162590" y="2159645"/>
            <a:ext cx="5219307" cy="4428801"/>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t" anchorCtr="0" compatLnSpc="1">
            <a:prstTxWarp prst="textNoShape">
              <a:avLst/>
            </a:prstTxWarp>
            <a:normAutofit/>
          </a:bodyPr>
          <a:lstStyle/>
          <a:p>
            <a:pPr marR="0" lvl="0" fontAlgn="base">
              <a:lnSpc>
                <a:spcPct val="90000"/>
              </a:lnSpc>
              <a:spcBef>
                <a:spcPct val="0"/>
              </a:spcBef>
              <a:spcAft>
                <a:spcPts val="600"/>
              </a:spcAft>
              <a:buClrTx/>
              <a:buSzTx/>
              <a:tabLst/>
            </a:pPr>
            <a:r>
              <a:rPr kumimoji="0" lang="en-US" altLang="cs-CZ" sz="2800" b="0" i="0" u="none" strike="noStrike" cap="none" normalizeH="0" baseline="0" dirty="0">
                <a:ln>
                  <a:noFill/>
                </a:ln>
                <a:effectLst/>
              </a:rPr>
              <a:t>Write at least two guide questions for each of the following headings that appear in a book on the physical science.</a:t>
            </a:r>
          </a:p>
          <a:p>
            <a:pPr marL="0" marR="0" lvl="0" indent="-228600" fontAlgn="base">
              <a:lnSpc>
                <a:spcPct val="90000"/>
              </a:lnSpc>
              <a:spcBef>
                <a:spcPct val="0"/>
              </a:spcBef>
              <a:spcAft>
                <a:spcPts val="600"/>
              </a:spcAft>
              <a:buClrTx/>
              <a:buSzTx/>
              <a:buFont typeface="Arial" panose="020B0604020202020204" pitchFamily="34" charset="0"/>
              <a:buChar char="•"/>
              <a:tabLst/>
            </a:pPr>
            <a:endParaRPr kumimoji="0" lang="en-US" altLang="cs-CZ" sz="2000" b="0" i="0" u="none" strike="noStrike" cap="none" normalizeH="0" baseline="0" dirty="0">
              <a:ln>
                <a:noFill/>
              </a:ln>
              <a:effectLst/>
            </a:endParaRPr>
          </a:p>
        </p:txBody>
      </p:sp>
      <p:grpSp>
        <p:nvGrpSpPr>
          <p:cNvPr id="10" name="Group 9">
            <a:extLst>
              <a:ext uri="{FF2B5EF4-FFF2-40B4-BE49-F238E27FC236}">
                <a16:creationId xmlns:a16="http://schemas.microsoft.com/office/drawing/2014/main" id="{C54A2A4D-19EF-3552-F383-6AD9587C8AF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2068638" y="0"/>
            <a:ext cx="123362" cy="6858000"/>
            <a:chOff x="12068638" y="0"/>
            <a:chExt cx="123362" cy="6858000"/>
          </a:xfrm>
        </p:grpSpPr>
        <p:sp>
          <p:nvSpPr>
            <p:cNvPr id="11" name="Rectangle 10">
              <a:extLst>
                <a:ext uri="{FF2B5EF4-FFF2-40B4-BE49-F238E27FC236}">
                  <a16:creationId xmlns:a16="http://schemas.microsoft.com/office/drawing/2014/main" id="{A9208F0F-2734-3945-8FD0-EEB19CF41A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2CFF5D9-43B9-9D58-6F3F-25041716D9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19000">
                  <a:schemeClr val="accent5">
                    <a:lumMod val="60000"/>
                    <a:lumOff val="40000"/>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4" name="Zástupný obsah 3">
            <a:extLst>
              <a:ext uri="{FF2B5EF4-FFF2-40B4-BE49-F238E27FC236}">
                <a16:creationId xmlns:a16="http://schemas.microsoft.com/office/drawing/2014/main" id="{1DB48E27-4056-EA94-7DA7-21CF6F6849CE}"/>
              </a:ext>
            </a:extLst>
          </p:cNvPr>
          <p:cNvGraphicFramePr>
            <a:graphicFrameLocks noGrp="1"/>
          </p:cNvGraphicFramePr>
          <p:nvPr>
            <p:ph idx="1"/>
            <p:extLst>
              <p:ext uri="{D42A27DB-BD31-4B8C-83A1-F6EECF244321}">
                <p14:modId xmlns:p14="http://schemas.microsoft.com/office/powerpoint/2010/main" val="1764843678"/>
              </p:ext>
            </p:extLst>
          </p:nvPr>
        </p:nvGraphicFramePr>
        <p:xfrm>
          <a:off x="5930538" y="313508"/>
          <a:ext cx="5930536" cy="6439987"/>
        </p:xfrm>
        <a:graphic>
          <a:graphicData uri="http://schemas.openxmlformats.org/drawingml/2006/table">
            <a:tbl>
              <a:tblPr firstRow="1" firstCol="1" bandRow="1"/>
              <a:tblGrid>
                <a:gridCol w="3859971">
                  <a:extLst>
                    <a:ext uri="{9D8B030D-6E8A-4147-A177-3AD203B41FA5}">
                      <a16:colId xmlns:a16="http://schemas.microsoft.com/office/drawing/2014/main" val="2660320024"/>
                    </a:ext>
                  </a:extLst>
                </a:gridCol>
                <a:gridCol w="2070565">
                  <a:extLst>
                    <a:ext uri="{9D8B030D-6E8A-4147-A177-3AD203B41FA5}">
                      <a16:colId xmlns:a16="http://schemas.microsoft.com/office/drawing/2014/main" val="182132247"/>
                    </a:ext>
                  </a:extLst>
                </a:gridCol>
              </a:tblGrid>
              <a:tr h="540211">
                <a:tc>
                  <a:txBody>
                    <a:bodyPr/>
                    <a:lstStyle/>
                    <a:p>
                      <a:pPr algn="l" fontAlgn="t">
                        <a:lnSpc>
                          <a:spcPct val="115000"/>
                        </a:lnSpc>
                      </a:pPr>
                      <a:r>
                        <a:rPr lang="en-GB" sz="2400" b="1" i="0" u="none" strike="noStrike" kern="100" dirty="0">
                          <a:effectLst/>
                          <a:latin typeface="Calibri" panose="020F0502020204030204" pitchFamily="34" charset="0"/>
                          <a:ea typeface="Cambria" panose="02040503050406030204" pitchFamily="18" charset="0"/>
                          <a:cs typeface="Times New Roman" panose="02020603050405020304" pitchFamily="18" charset="0"/>
                        </a:rPr>
                        <a:t>Headings</a:t>
                      </a:r>
                      <a:endParaRPr lang="en-GB" sz="2400" b="0" i="0" u="none" strike="noStrike" dirty="0">
                        <a:effectLst/>
                        <a:latin typeface="Arial" panose="020B0604020202020204" pitchFamily="34" charset="0"/>
                      </a:endParaRPr>
                    </a:p>
                  </a:txBody>
                  <a:tcPr marL="115404" marR="115404" marT="160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pPr>
                      <a:r>
                        <a:rPr lang="en-GB" sz="2000" b="1" i="0" u="none" strike="noStrike" kern="100">
                          <a:effectLst/>
                          <a:latin typeface="Calibri" panose="020F0502020204030204" pitchFamily="34" charset="0"/>
                          <a:ea typeface="Cambria" panose="02040503050406030204" pitchFamily="18" charset="0"/>
                          <a:cs typeface="Times New Roman" panose="02020603050405020304" pitchFamily="18" charset="0"/>
                        </a:rPr>
                        <a:t>Questions</a:t>
                      </a:r>
                      <a:endParaRPr lang="en-GB" sz="3000" b="0" i="0" u="none" strike="noStrike">
                        <a:effectLst/>
                        <a:latin typeface="Arial" panose="020B0604020202020204" pitchFamily="34" charset="0"/>
                      </a:endParaRPr>
                    </a:p>
                  </a:txBody>
                  <a:tcPr marL="115404" marR="115404" marT="160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93621276"/>
                  </a:ext>
                </a:extLst>
              </a:tr>
              <a:tr h="983296">
                <a:tc>
                  <a:txBody>
                    <a:bodyPr/>
                    <a:lstStyle/>
                    <a:p>
                      <a:pPr algn="l" fontAlgn="t">
                        <a:lnSpc>
                          <a:spcPct val="115000"/>
                        </a:lnSpc>
                      </a:pPr>
                      <a:r>
                        <a:rPr lang="en-GB" sz="2400" b="0" i="0" u="none" strike="noStrike" kern="100" dirty="0">
                          <a:effectLst/>
                          <a:latin typeface="Calibri" panose="020F0502020204030204" pitchFamily="34" charset="0"/>
                          <a:ea typeface="Cambria" panose="02040503050406030204" pitchFamily="18" charset="0"/>
                          <a:cs typeface="Times New Roman" panose="02020603050405020304" pitchFamily="18" charset="0"/>
                        </a:rPr>
                        <a:t>Strange Meteorites </a:t>
                      </a:r>
                      <a:endParaRPr lang="en-GB" sz="2400" b="0" i="0" u="none" strike="noStrike" dirty="0">
                        <a:effectLst/>
                        <a:latin typeface="Arial" panose="020B0604020202020204" pitchFamily="34" charset="0"/>
                      </a:endParaRPr>
                    </a:p>
                  </a:txBody>
                  <a:tcPr marL="115404" marR="115404" marT="160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pPr>
                      <a:r>
                        <a:rPr lang="en-GB" sz="2000" b="0" i="0" u="none" strike="noStrike" kern="100">
                          <a:effectLst/>
                          <a:latin typeface="Calibri" panose="020F0502020204030204" pitchFamily="34" charset="0"/>
                          <a:ea typeface="Cambria" panose="02040503050406030204" pitchFamily="18" charset="0"/>
                          <a:cs typeface="Times New Roman" panose="02020603050405020304" pitchFamily="18" charset="0"/>
                        </a:rPr>
                        <a:t>a)</a:t>
                      </a:r>
                      <a:endParaRPr lang="en-GB" sz="3000" b="0" i="0" u="none" strike="noStrike">
                        <a:effectLst/>
                        <a:latin typeface="Arial" panose="020B0604020202020204" pitchFamily="34" charset="0"/>
                      </a:endParaRPr>
                    </a:p>
                    <a:p>
                      <a:pPr algn="l" fontAlgn="t">
                        <a:lnSpc>
                          <a:spcPct val="115000"/>
                        </a:lnSpc>
                      </a:pPr>
                      <a:r>
                        <a:rPr lang="en-GB" sz="2000" b="0" i="0" u="none" strike="noStrike" kern="100">
                          <a:effectLst/>
                          <a:latin typeface="Calibri" panose="020F0502020204030204" pitchFamily="34" charset="0"/>
                          <a:ea typeface="Cambria" panose="02040503050406030204" pitchFamily="18" charset="0"/>
                          <a:cs typeface="Times New Roman" panose="02020603050405020304" pitchFamily="18" charset="0"/>
                        </a:rPr>
                        <a:t>b)</a:t>
                      </a:r>
                      <a:endParaRPr lang="en-GB" sz="3000" b="0" i="0" u="none" strike="noStrike">
                        <a:effectLst/>
                        <a:latin typeface="Arial" panose="020B0604020202020204" pitchFamily="34" charset="0"/>
                      </a:endParaRPr>
                    </a:p>
                  </a:txBody>
                  <a:tcPr marL="115404" marR="115404" marT="160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4087291"/>
                  </a:ext>
                </a:extLst>
              </a:tr>
              <a:tr h="983296">
                <a:tc>
                  <a:txBody>
                    <a:bodyPr/>
                    <a:lstStyle/>
                    <a:p>
                      <a:pPr algn="l" fontAlgn="t">
                        <a:lnSpc>
                          <a:spcPct val="115000"/>
                        </a:lnSpc>
                      </a:pPr>
                      <a:r>
                        <a:rPr lang="en-GB" sz="2400" b="0" i="0" u="none" strike="noStrike" kern="100" dirty="0">
                          <a:effectLst/>
                          <a:latin typeface="Calibri" panose="020F0502020204030204" pitchFamily="34" charset="0"/>
                          <a:ea typeface="Cambria" panose="02040503050406030204" pitchFamily="18" charset="0"/>
                          <a:cs typeface="Times New Roman" panose="02020603050405020304" pitchFamily="18" charset="0"/>
                        </a:rPr>
                        <a:t>The Leap Second </a:t>
                      </a:r>
                      <a:endParaRPr lang="en-GB" sz="2400" b="0" i="0" u="none" strike="noStrike" dirty="0">
                        <a:effectLst/>
                        <a:latin typeface="Arial" panose="020B0604020202020204" pitchFamily="34" charset="0"/>
                      </a:endParaRPr>
                    </a:p>
                  </a:txBody>
                  <a:tcPr marL="115404" marR="115404" marT="160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pPr>
                      <a:r>
                        <a:rPr lang="en-GB" sz="2000" b="0" i="0" u="none" strike="noStrike" kern="100">
                          <a:effectLst/>
                          <a:latin typeface="Calibri" panose="020F0502020204030204" pitchFamily="34" charset="0"/>
                          <a:ea typeface="Cambria" panose="02040503050406030204" pitchFamily="18" charset="0"/>
                          <a:cs typeface="Times New Roman" panose="02020603050405020304" pitchFamily="18" charset="0"/>
                        </a:rPr>
                        <a:t>a)</a:t>
                      </a:r>
                      <a:endParaRPr lang="en-GB" sz="3000" b="0" i="0" u="none" strike="noStrike">
                        <a:effectLst/>
                        <a:latin typeface="Arial" panose="020B0604020202020204" pitchFamily="34" charset="0"/>
                      </a:endParaRPr>
                    </a:p>
                    <a:p>
                      <a:pPr algn="l" fontAlgn="t">
                        <a:lnSpc>
                          <a:spcPct val="115000"/>
                        </a:lnSpc>
                      </a:pPr>
                      <a:r>
                        <a:rPr lang="en-GB" sz="2000" b="0" i="0" u="none" strike="noStrike" kern="100">
                          <a:effectLst/>
                          <a:latin typeface="Calibri" panose="020F0502020204030204" pitchFamily="34" charset="0"/>
                          <a:ea typeface="Cambria" panose="02040503050406030204" pitchFamily="18" charset="0"/>
                          <a:cs typeface="Times New Roman" panose="02020603050405020304" pitchFamily="18" charset="0"/>
                        </a:rPr>
                        <a:t>b)</a:t>
                      </a:r>
                      <a:endParaRPr lang="en-GB" sz="3000" b="0" i="0" u="none" strike="noStrike">
                        <a:effectLst/>
                        <a:latin typeface="Arial" panose="020B0604020202020204" pitchFamily="34" charset="0"/>
                      </a:endParaRPr>
                    </a:p>
                  </a:txBody>
                  <a:tcPr marL="115404" marR="115404" marT="160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66165001"/>
                  </a:ext>
                </a:extLst>
              </a:tr>
              <a:tr h="983296">
                <a:tc>
                  <a:txBody>
                    <a:bodyPr/>
                    <a:lstStyle/>
                    <a:p>
                      <a:pPr algn="l" fontAlgn="t">
                        <a:lnSpc>
                          <a:spcPct val="115000"/>
                        </a:lnSpc>
                      </a:pPr>
                      <a:r>
                        <a:rPr lang="en-GB" sz="2400" b="0" i="0" u="none" strike="noStrike" kern="100" dirty="0">
                          <a:effectLst/>
                          <a:latin typeface="Calibri" panose="020F0502020204030204" pitchFamily="34" charset="0"/>
                          <a:ea typeface="Cambria" panose="02040503050406030204" pitchFamily="18" charset="0"/>
                          <a:cs typeface="Times New Roman" panose="02020603050405020304" pitchFamily="18" charset="0"/>
                        </a:rPr>
                        <a:t>The Drinking Bird </a:t>
                      </a:r>
                      <a:endParaRPr lang="en-GB" sz="2400" b="0" i="0" u="none" strike="noStrike" dirty="0">
                        <a:effectLst/>
                        <a:latin typeface="Arial" panose="020B0604020202020204" pitchFamily="34" charset="0"/>
                      </a:endParaRPr>
                    </a:p>
                  </a:txBody>
                  <a:tcPr marL="115404" marR="115404" marT="160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pPr>
                      <a:r>
                        <a:rPr lang="en-GB" sz="2000" b="0" i="0" u="none" strike="noStrike" kern="100">
                          <a:effectLst/>
                          <a:latin typeface="Calibri" panose="020F0502020204030204" pitchFamily="34" charset="0"/>
                          <a:ea typeface="Cambria" panose="02040503050406030204" pitchFamily="18" charset="0"/>
                          <a:cs typeface="Times New Roman" panose="02020603050405020304" pitchFamily="18" charset="0"/>
                        </a:rPr>
                        <a:t>a)</a:t>
                      </a:r>
                      <a:endParaRPr lang="en-GB" sz="3000" b="0" i="0" u="none" strike="noStrike">
                        <a:effectLst/>
                        <a:latin typeface="Arial" panose="020B0604020202020204" pitchFamily="34" charset="0"/>
                      </a:endParaRPr>
                    </a:p>
                    <a:p>
                      <a:pPr algn="l" fontAlgn="t">
                        <a:lnSpc>
                          <a:spcPct val="115000"/>
                        </a:lnSpc>
                      </a:pPr>
                      <a:r>
                        <a:rPr lang="en-GB" sz="2000" b="0" i="0" u="none" strike="noStrike" kern="100">
                          <a:effectLst/>
                          <a:latin typeface="Calibri" panose="020F0502020204030204" pitchFamily="34" charset="0"/>
                          <a:ea typeface="Cambria" panose="02040503050406030204" pitchFamily="18" charset="0"/>
                          <a:cs typeface="Times New Roman" panose="02020603050405020304" pitchFamily="18" charset="0"/>
                        </a:rPr>
                        <a:t>b)</a:t>
                      </a:r>
                      <a:endParaRPr lang="en-GB" sz="3000" b="0" i="0" u="none" strike="noStrike">
                        <a:effectLst/>
                        <a:latin typeface="Arial" panose="020B0604020202020204" pitchFamily="34" charset="0"/>
                      </a:endParaRPr>
                    </a:p>
                  </a:txBody>
                  <a:tcPr marL="115404" marR="115404" marT="160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43621806"/>
                  </a:ext>
                </a:extLst>
              </a:tr>
              <a:tr h="983296">
                <a:tc>
                  <a:txBody>
                    <a:bodyPr/>
                    <a:lstStyle/>
                    <a:p>
                      <a:pPr algn="l" fontAlgn="t">
                        <a:lnSpc>
                          <a:spcPct val="115000"/>
                        </a:lnSpc>
                      </a:pPr>
                      <a:r>
                        <a:rPr lang="en-GB" sz="2400" b="0" i="0" u="none" strike="noStrike" kern="100" dirty="0">
                          <a:effectLst/>
                          <a:latin typeface="Calibri" panose="020F0502020204030204" pitchFamily="34" charset="0"/>
                          <a:ea typeface="Cambria" panose="02040503050406030204" pitchFamily="18" charset="0"/>
                          <a:cs typeface="Times New Roman" panose="02020603050405020304" pitchFamily="18" charset="0"/>
                        </a:rPr>
                        <a:t>Ultrasonics </a:t>
                      </a:r>
                      <a:endParaRPr lang="en-GB" sz="2400" b="0" i="0" u="none" strike="noStrike" dirty="0">
                        <a:effectLst/>
                        <a:latin typeface="Arial" panose="020B0604020202020204" pitchFamily="34" charset="0"/>
                      </a:endParaRPr>
                    </a:p>
                  </a:txBody>
                  <a:tcPr marL="115404" marR="115404" marT="160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pPr>
                      <a:r>
                        <a:rPr lang="en-GB" sz="2000" b="0" i="0" u="none" strike="noStrike" kern="100">
                          <a:effectLst/>
                          <a:latin typeface="Calibri" panose="020F0502020204030204" pitchFamily="34" charset="0"/>
                          <a:ea typeface="Cambria" panose="02040503050406030204" pitchFamily="18" charset="0"/>
                          <a:cs typeface="Times New Roman" panose="02020603050405020304" pitchFamily="18" charset="0"/>
                        </a:rPr>
                        <a:t>a)</a:t>
                      </a:r>
                      <a:endParaRPr lang="en-GB" sz="3000" b="0" i="0" u="none" strike="noStrike">
                        <a:effectLst/>
                        <a:latin typeface="Arial" panose="020B0604020202020204" pitchFamily="34" charset="0"/>
                      </a:endParaRPr>
                    </a:p>
                    <a:p>
                      <a:pPr algn="l" fontAlgn="t">
                        <a:lnSpc>
                          <a:spcPct val="115000"/>
                        </a:lnSpc>
                      </a:pPr>
                      <a:r>
                        <a:rPr lang="en-GB" sz="2000" b="0" i="0" u="none" strike="noStrike" kern="100">
                          <a:effectLst/>
                          <a:latin typeface="Calibri" panose="020F0502020204030204" pitchFamily="34" charset="0"/>
                          <a:ea typeface="Cambria" panose="02040503050406030204" pitchFamily="18" charset="0"/>
                          <a:cs typeface="Times New Roman" panose="02020603050405020304" pitchFamily="18" charset="0"/>
                        </a:rPr>
                        <a:t>b)</a:t>
                      </a:r>
                      <a:endParaRPr lang="en-GB" sz="3000" b="0" i="0" u="none" strike="noStrike">
                        <a:effectLst/>
                        <a:latin typeface="Arial" panose="020B0604020202020204" pitchFamily="34" charset="0"/>
                      </a:endParaRPr>
                    </a:p>
                  </a:txBody>
                  <a:tcPr marL="115404" marR="115404" marT="160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13526146"/>
                  </a:ext>
                </a:extLst>
              </a:tr>
              <a:tr h="983296">
                <a:tc>
                  <a:txBody>
                    <a:bodyPr/>
                    <a:lstStyle/>
                    <a:p>
                      <a:pPr algn="l" fontAlgn="t">
                        <a:lnSpc>
                          <a:spcPct val="115000"/>
                        </a:lnSpc>
                      </a:pPr>
                      <a:r>
                        <a:rPr lang="en-GB" sz="2400" b="0" i="0" u="none" strike="noStrike" kern="100" dirty="0">
                          <a:effectLst/>
                          <a:latin typeface="Calibri" panose="020F0502020204030204" pitchFamily="34" charset="0"/>
                          <a:ea typeface="Cambria" panose="02040503050406030204" pitchFamily="18" charset="0"/>
                          <a:cs typeface="Times New Roman" panose="02020603050405020304" pitchFamily="18" charset="0"/>
                        </a:rPr>
                        <a:t>A Bicycle Racer´s Edge </a:t>
                      </a:r>
                      <a:endParaRPr lang="en-GB" sz="2400" b="0" i="0" u="none" strike="noStrike" dirty="0">
                        <a:effectLst/>
                        <a:latin typeface="Arial" panose="020B0604020202020204" pitchFamily="34" charset="0"/>
                      </a:endParaRPr>
                    </a:p>
                    <a:p>
                      <a:pPr algn="l" fontAlgn="t">
                        <a:lnSpc>
                          <a:spcPct val="115000"/>
                        </a:lnSpc>
                      </a:pPr>
                      <a:r>
                        <a:rPr lang="en-GB" sz="2400" b="0" i="0" u="none" strike="noStrike" kern="100" dirty="0">
                          <a:effectLst/>
                          <a:latin typeface="Calibri" panose="020F0502020204030204" pitchFamily="34" charset="0"/>
                          <a:ea typeface="Cambria" panose="02040503050406030204" pitchFamily="18" charset="0"/>
                          <a:cs typeface="Times New Roman" panose="02020603050405020304" pitchFamily="18" charset="0"/>
                        </a:rPr>
                        <a:t> </a:t>
                      </a:r>
                      <a:endParaRPr lang="en-GB" sz="2400" b="0" i="0" u="none" strike="noStrike" dirty="0">
                        <a:effectLst/>
                        <a:latin typeface="Arial" panose="020B0604020202020204" pitchFamily="34" charset="0"/>
                      </a:endParaRPr>
                    </a:p>
                  </a:txBody>
                  <a:tcPr marL="115404" marR="115404" marT="160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pPr>
                      <a:r>
                        <a:rPr lang="en-GB" sz="2000" b="0" i="0" u="none" strike="noStrike" kern="100">
                          <a:effectLst/>
                          <a:latin typeface="Calibri" panose="020F0502020204030204" pitchFamily="34" charset="0"/>
                          <a:ea typeface="Cambria" panose="02040503050406030204" pitchFamily="18" charset="0"/>
                          <a:cs typeface="Times New Roman" panose="02020603050405020304" pitchFamily="18" charset="0"/>
                        </a:rPr>
                        <a:t>a)</a:t>
                      </a:r>
                      <a:endParaRPr lang="en-GB" sz="3000" b="0" i="0" u="none" strike="noStrike">
                        <a:effectLst/>
                        <a:latin typeface="Arial" panose="020B0604020202020204" pitchFamily="34" charset="0"/>
                      </a:endParaRPr>
                    </a:p>
                    <a:p>
                      <a:pPr algn="l" fontAlgn="t">
                        <a:lnSpc>
                          <a:spcPct val="115000"/>
                        </a:lnSpc>
                      </a:pPr>
                      <a:r>
                        <a:rPr lang="en-GB" sz="2000" b="0" i="0" u="none" strike="noStrike" kern="100">
                          <a:effectLst/>
                          <a:latin typeface="Calibri" panose="020F0502020204030204" pitchFamily="34" charset="0"/>
                          <a:ea typeface="Cambria" panose="02040503050406030204" pitchFamily="18" charset="0"/>
                          <a:cs typeface="Times New Roman" panose="02020603050405020304" pitchFamily="18" charset="0"/>
                        </a:rPr>
                        <a:t>b)</a:t>
                      </a:r>
                      <a:endParaRPr lang="en-GB" sz="3000" b="0" i="0" u="none" strike="noStrike">
                        <a:effectLst/>
                        <a:latin typeface="Arial" panose="020B0604020202020204" pitchFamily="34" charset="0"/>
                      </a:endParaRPr>
                    </a:p>
                  </a:txBody>
                  <a:tcPr marL="115404" marR="115404" marT="160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02256137"/>
                  </a:ext>
                </a:extLst>
              </a:tr>
              <a:tr h="983296">
                <a:tc>
                  <a:txBody>
                    <a:bodyPr/>
                    <a:lstStyle/>
                    <a:p>
                      <a:pPr algn="l" fontAlgn="t">
                        <a:lnSpc>
                          <a:spcPct val="115000"/>
                        </a:lnSpc>
                      </a:pPr>
                      <a:r>
                        <a:rPr lang="en-GB" sz="2400" b="0" i="0" u="none" strike="noStrike" kern="100" dirty="0">
                          <a:effectLst/>
                          <a:latin typeface="Calibri" panose="020F0502020204030204" pitchFamily="34" charset="0"/>
                          <a:ea typeface="Cambria" panose="02040503050406030204" pitchFamily="18" charset="0"/>
                          <a:cs typeface="Times New Roman" panose="02020603050405020304" pitchFamily="18" charset="0"/>
                        </a:rPr>
                        <a:t>Nuclear Waste </a:t>
                      </a:r>
                      <a:endParaRPr lang="en-GB" sz="2400" b="0" i="0" u="none" strike="noStrike" dirty="0">
                        <a:effectLst/>
                        <a:latin typeface="Arial" panose="020B0604020202020204" pitchFamily="34" charset="0"/>
                      </a:endParaRPr>
                    </a:p>
                  </a:txBody>
                  <a:tcPr marL="115404" marR="115404" marT="160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pPr>
                      <a:r>
                        <a:rPr lang="en-GB" sz="2000" b="0" i="0" u="none" strike="noStrike" kern="100" dirty="0">
                          <a:effectLst/>
                          <a:latin typeface="Calibri" panose="020F0502020204030204" pitchFamily="34" charset="0"/>
                          <a:ea typeface="Cambria" panose="02040503050406030204" pitchFamily="18" charset="0"/>
                          <a:cs typeface="Times New Roman" panose="02020603050405020304" pitchFamily="18" charset="0"/>
                        </a:rPr>
                        <a:t>a)</a:t>
                      </a:r>
                      <a:endParaRPr lang="en-GB" sz="3000" b="0" i="0" u="none" strike="noStrike" dirty="0">
                        <a:effectLst/>
                        <a:latin typeface="Arial" panose="020B0604020202020204" pitchFamily="34" charset="0"/>
                      </a:endParaRPr>
                    </a:p>
                    <a:p>
                      <a:pPr algn="l" fontAlgn="t">
                        <a:lnSpc>
                          <a:spcPct val="115000"/>
                        </a:lnSpc>
                      </a:pPr>
                      <a:r>
                        <a:rPr lang="en-GB" sz="2000" b="0" i="0" u="none" strike="noStrike" kern="100" dirty="0">
                          <a:effectLst/>
                          <a:latin typeface="Calibri" panose="020F0502020204030204" pitchFamily="34" charset="0"/>
                          <a:ea typeface="Cambria" panose="02040503050406030204" pitchFamily="18" charset="0"/>
                          <a:cs typeface="Times New Roman" panose="02020603050405020304" pitchFamily="18" charset="0"/>
                        </a:rPr>
                        <a:t>b)</a:t>
                      </a:r>
                      <a:endParaRPr lang="en-GB" sz="3000" b="0" i="0" u="none" strike="noStrike" dirty="0">
                        <a:effectLst/>
                        <a:latin typeface="Arial" panose="020B0604020202020204" pitchFamily="34" charset="0"/>
                      </a:endParaRPr>
                    </a:p>
                  </a:txBody>
                  <a:tcPr marL="115404" marR="115404" marT="1602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24839718"/>
                  </a:ext>
                </a:extLst>
              </a:tr>
            </a:tbl>
          </a:graphicData>
        </a:graphic>
      </p:graphicFrame>
    </p:spTree>
    <p:extLst>
      <p:ext uri="{BB962C8B-B14F-4D97-AF65-F5344CB8AC3E}">
        <p14:creationId xmlns:p14="http://schemas.microsoft.com/office/powerpoint/2010/main" val="1812781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60EB5F-E9FA-A20B-D2F9-5058CE0C1BDA}"/>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A77DEC2-CF0B-F0EB-41EF-6795D5319222}"/>
              </a:ext>
            </a:extLst>
          </p:cNvPr>
          <p:cNvSpPr>
            <a:spLocks noGrp="1"/>
          </p:cNvSpPr>
          <p:nvPr>
            <p:ph idx="1"/>
          </p:nvPr>
        </p:nvSpPr>
        <p:spPr/>
        <p:txBody>
          <a:bodyPr/>
          <a:lstStyle/>
          <a:p>
            <a:pPr marL="0" indent="0">
              <a:lnSpc>
                <a:spcPct val="115000"/>
              </a:lnSpc>
              <a:buNone/>
            </a:pPr>
            <a:r>
              <a:rPr lang="en-GB" sz="3200" dirty="0">
                <a:effectLst/>
                <a:latin typeface="Calibri" panose="020F0502020204030204" pitchFamily="34" charset="0"/>
                <a:ea typeface="Arial" panose="020B0604020202020204" pitchFamily="34" charset="0"/>
              </a:rPr>
              <a:t>Scan the texts and try to find answers to these questions. </a:t>
            </a:r>
            <a:endParaRPr lang="cs-CZ" sz="3200" dirty="0">
              <a:effectLst/>
              <a:latin typeface="Arial" panose="020B0604020202020204" pitchFamily="34" charset="0"/>
              <a:ea typeface="Arial" panose="020B0604020202020204" pitchFamily="34" charset="0"/>
            </a:endParaRPr>
          </a:p>
          <a:p>
            <a:pPr marL="0" indent="0">
              <a:lnSpc>
                <a:spcPct val="115000"/>
              </a:lnSpc>
              <a:buNone/>
            </a:pPr>
            <a:r>
              <a:rPr lang="en-GB" sz="1800" dirty="0">
                <a:effectLst/>
                <a:latin typeface="Calibri" panose="020F0502020204030204" pitchFamily="34" charset="0"/>
                <a:ea typeface="Arial" panose="020B0604020202020204" pitchFamily="34" charset="0"/>
              </a:rPr>
              <a:t> </a:t>
            </a:r>
            <a:endParaRPr lang="cs-CZ" sz="1800" dirty="0">
              <a:effectLst/>
              <a:latin typeface="Arial" panose="020B0604020202020204" pitchFamily="34" charset="0"/>
              <a:ea typeface="Arial" panose="020B0604020202020204" pitchFamily="34" charset="0"/>
            </a:endParaRPr>
          </a:p>
          <a:p>
            <a:pPr marL="0" indent="0">
              <a:buNone/>
            </a:pPr>
            <a:endParaRPr lang="cs-CZ" dirty="0"/>
          </a:p>
        </p:txBody>
      </p:sp>
    </p:spTree>
    <p:extLst>
      <p:ext uri="{BB962C8B-B14F-4D97-AF65-F5344CB8AC3E}">
        <p14:creationId xmlns:p14="http://schemas.microsoft.com/office/powerpoint/2010/main" val="3582724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F73803-8028-F75E-A9D3-661A273B6DCF}"/>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D45ECA64-BDC7-8443-00F6-2340DBCDD522}"/>
              </a:ext>
            </a:extLst>
          </p:cNvPr>
          <p:cNvSpPr>
            <a:spLocks noGrp="1"/>
          </p:cNvSpPr>
          <p:nvPr>
            <p:ph idx="1"/>
          </p:nvPr>
        </p:nvSpPr>
        <p:spPr>
          <a:xfrm>
            <a:off x="838200" y="365124"/>
            <a:ext cx="10515600" cy="6492875"/>
          </a:xfrm>
        </p:spPr>
        <p:txBody>
          <a:bodyPr>
            <a:normAutofit/>
          </a:bodyPr>
          <a:lstStyle/>
          <a:p>
            <a:pPr marL="0" indent="0">
              <a:lnSpc>
                <a:spcPct val="115000"/>
              </a:lnSpc>
              <a:buNone/>
            </a:pPr>
            <a:r>
              <a:rPr lang="en-GB" sz="2000" dirty="0">
                <a:effectLst/>
                <a:latin typeface="Calibri" panose="020F0502020204030204" pitchFamily="34" charset="0"/>
                <a:ea typeface="Arial" panose="020B0604020202020204" pitchFamily="34" charset="0"/>
              </a:rPr>
              <a:t>METHODS OF ACTIVE READING </a:t>
            </a:r>
            <a:r>
              <a:rPr lang="en-GB" sz="2000" i="1" dirty="0">
                <a:effectLst/>
                <a:latin typeface="Calibri" panose="020F0502020204030204" pitchFamily="34" charset="0"/>
                <a:ea typeface="Arial" panose="020B0604020202020204" pitchFamily="34" charset="0"/>
              </a:rPr>
              <a:t>SQ3R Strategy</a:t>
            </a:r>
            <a:endParaRPr lang="cs-CZ" sz="2000" dirty="0">
              <a:effectLst/>
              <a:latin typeface="Arial" panose="020B0604020202020204" pitchFamily="34" charset="0"/>
              <a:ea typeface="Arial" panose="020B0604020202020204" pitchFamily="34" charset="0"/>
            </a:endParaRPr>
          </a:p>
          <a:p>
            <a:pPr marL="0" indent="0">
              <a:lnSpc>
                <a:spcPct val="115000"/>
              </a:lnSpc>
              <a:buNone/>
            </a:pPr>
            <a:r>
              <a:rPr lang="en-GB" sz="2000" dirty="0">
                <a:effectLst/>
                <a:latin typeface="Calibri" panose="020F0502020204030204" pitchFamily="34" charset="0"/>
                <a:ea typeface="Arial" panose="020B0604020202020204" pitchFamily="34" charset="0"/>
              </a:rPr>
              <a:t>1. </a:t>
            </a:r>
            <a:r>
              <a:rPr lang="en-GB" sz="2000" dirty="0">
                <a:solidFill>
                  <a:srgbClr val="FF0000"/>
                </a:solidFill>
                <a:effectLst/>
                <a:latin typeface="Calibri" panose="020F0502020204030204" pitchFamily="34" charset="0"/>
                <a:ea typeface="Arial" panose="020B0604020202020204" pitchFamily="34" charset="0"/>
              </a:rPr>
              <a:t>Survey</a:t>
            </a:r>
            <a:r>
              <a:rPr lang="en-GB" sz="2000" dirty="0">
                <a:effectLst/>
                <a:latin typeface="Calibri" panose="020F0502020204030204" pitchFamily="34" charset="0"/>
                <a:ea typeface="Arial" panose="020B0604020202020204" pitchFamily="34" charset="0"/>
              </a:rPr>
              <a:t> – become familiar with the overall content and organization of the material using the steps for previewing. Go through the content, abstract or conclusion, getting the basic idea of the material and its usefulness.</a:t>
            </a:r>
            <a:endParaRPr lang="cs-CZ" sz="2000" dirty="0">
              <a:effectLst/>
              <a:latin typeface="Arial" panose="020B0604020202020204" pitchFamily="34" charset="0"/>
              <a:ea typeface="Arial" panose="020B0604020202020204" pitchFamily="34" charset="0"/>
            </a:endParaRPr>
          </a:p>
          <a:p>
            <a:pPr marL="0" indent="0">
              <a:lnSpc>
                <a:spcPct val="115000"/>
              </a:lnSpc>
              <a:buNone/>
            </a:pPr>
            <a:r>
              <a:rPr lang="en-GB" sz="2000" dirty="0">
                <a:effectLst/>
                <a:latin typeface="Calibri" panose="020F0502020204030204" pitchFamily="34" charset="0"/>
                <a:ea typeface="Arial" panose="020B0604020202020204" pitchFamily="34" charset="0"/>
              </a:rPr>
              <a:t>2. </a:t>
            </a:r>
            <a:r>
              <a:rPr lang="en-GB" sz="2000" dirty="0">
                <a:solidFill>
                  <a:srgbClr val="FF0000"/>
                </a:solidFill>
                <a:effectLst/>
                <a:latin typeface="Calibri" panose="020F0502020204030204" pitchFamily="34" charset="0"/>
                <a:ea typeface="Arial" panose="020B0604020202020204" pitchFamily="34" charset="0"/>
              </a:rPr>
              <a:t>Question</a:t>
            </a:r>
            <a:r>
              <a:rPr lang="en-GB" sz="2000" dirty="0">
                <a:effectLst/>
                <a:latin typeface="Calibri" panose="020F0502020204030204" pitchFamily="34" charset="0"/>
                <a:ea typeface="Arial" panose="020B0604020202020204" pitchFamily="34" charset="0"/>
              </a:rPr>
              <a:t> – ask questions about the material that you expect to be able to answer as you read. As you read each successive heading, turn it into a question.</a:t>
            </a:r>
            <a:endParaRPr lang="cs-CZ" sz="2000" dirty="0">
              <a:effectLst/>
              <a:latin typeface="Arial" panose="020B0604020202020204" pitchFamily="34" charset="0"/>
              <a:ea typeface="Arial" panose="020B0604020202020204" pitchFamily="34" charset="0"/>
            </a:endParaRPr>
          </a:p>
          <a:p>
            <a:pPr marL="0" indent="0">
              <a:lnSpc>
                <a:spcPct val="115000"/>
              </a:lnSpc>
              <a:buNone/>
            </a:pPr>
            <a:r>
              <a:rPr lang="en-GB" sz="2000" dirty="0">
                <a:effectLst/>
                <a:latin typeface="Calibri" panose="020F0502020204030204" pitchFamily="34" charset="0"/>
                <a:ea typeface="Arial" panose="020B0604020202020204" pitchFamily="34" charset="0"/>
              </a:rPr>
              <a:t>3. </a:t>
            </a:r>
            <a:r>
              <a:rPr lang="en-GB" sz="2000" dirty="0">
                <a:solidFill>
                  <a:srgbClr val="FF0000"/>
                </a:solidFill>
                <a:effectLst/>
                <a:latin typeface="Calibri" panose="020F0502020204030204" pitchFamily="34" charset="0"/>
                <a:ea typeface="Arial" panose="020B0604020202020204" pitchFamily="34" charset="0"/>
              </a:rPr>
              <a:t>Read </a:t>
            </a:r>
            <a:r>
              <a:rPr lang="en-GB" sz="2000" dirty="0">
                <a:effectLst/>
                <a:latin typeface="Calibri" panose="020F0502020204030204" pitchFamily="34" charset="0"/>
                <a:ea typeface="Arial" panose="020B0604020202020204" pitchFamily="34" charset="0"/>
              </a:rPr>
              <a:t>– As you read each section, actively search for the answers to your guide questions. When you find the answers, underline or mark the portions of the text that concisely state the information.</a:t>
            </a:r>
            <a:endParaRPr lang="cs-CZ" sz="2000" dirty="0">
              <a:effectLst/>
              <a:latin typeface="Arial" panose="020B0604020202020204" pitchFamily="34" charset="0"/>
              <a:ea typeface="Arial" panose="020B0604020202020204" pitchFamily="34" charset="0"/>
            </a:endParaRPr>
          </a:p>
          <a:p>
            <a:pPr marL="0" indent="0">
              <a:lnSpc>
                <a:spcPct val="115000"/>
              </a:lnSpc>
              <a:buNone/>
            </a:pPr>
            <a:r>
              <a:rPr lang="en-GB" sz="2000" dirty="0">
                <a:effectLst/>
                <a:latin typeface="Calibri" panose="020F0502020204030204" pitchFamily="34" charset="0"/>
                <a:ea typeface="Arial" panose="020B0604020202020204" pitchFamily="34" charset="0"/>
              </a:rPr>
              <a:t>4. </a:t>
            </a:r>
            <a:r>
              <a:rPr lang="en-GB" sz="2000" dirty="0">
                <a:solidFill>
                  <a:srgbClr val="FF0000"/>
                </a:solidFill>
                <a:effectLst/>
                <a:latin typeface="Calibri" panose="020F0502020204030204" pitchFamily="34" charset="0"/>
                <a:ea typeface="Arial" panose="020B0604020202020204" pitchFamily="34" charset="0"/>
              </a:rPr>
              <a:t>Recite</a:t>
            </a:r>
            <a:r>
              <a:rPr lang="en-GB" sz="2000" dirty="0">
                <a:effectLst/>
                <a:latin typeface="Calibri" panose="020F0502020204030204" pitchFamily="34" charset="0"/>
                <a:ea typeface="Arial" panose="020B0604020202020204" pitchFamily="34" charset="0"/>
              </a:rPr>
              <a:t> – probably the most important part. After each section or after each major heading you should stop, look away from the page, and try to remember the answer to your question. If you are unable to remember, look back at the page and reread the material.</a:t>
            </a:r>
            <a:endParaRPr lang="cs-CZ" sz="2000" dirty="0">
              <a:effectLst/>
              <a:latin typeface="Arial" panose="020B0604020202020204" pitchFamily="34" charset="0"/>
              <a:ea typeface="Arial" panose="020B0604020202020204" pitchFamily="34" charset="0"/>
            </a:endParaRPr>
          </a:p>
          <a:p>
            <a:pPr marL="0" indent="0">
              <a:lnSpc>
                <a:spcPct val="115000"/>
              </a:lnSpc>
              <a:buNone/>
            </a:pPr>
            <a:r>
              <a:rPr lang="en-GB" sz="2000" dirty="0">
                <a:effectLst/>
                <a:latin typeface="Calibri" panose="020F0502020204030204" pitchFamily="34" charset="0"/>
                <a:ea typeface="Arial" panose="020B0604020202020204" pitchFamily="34" charset="0"/>
              </a:rPr>
              <a:t>5. </a:t>
            </a:r>
            <a:r>
              <a:rPr lang="en-GB" sz="2000" dirty="0">
                <a:solidFill>
                  <a:srgbClr val="FF0000"/>
                </a:solidFill>
                <a:effectLst/>
                <a:latin typeface="Calibri" panose="020F0502020204030204" pitchFamily="34" charset="0"/>
                <a:ea typeface="Arial" panose="020B0604020202020204" pitchFamily="34" charset="0"/>
              </a:rPr>
              <a:t>Review </a:t>
            </a:r>
            <a:r>
              <a:rPr lang="en-GB" sz="2000" dirty="0">
                <a:effectLst/>
                <a:latin typeface="Calibri" panose="020F0502020204030204" pitchFamily="34" charset="0"/>
                <a:ea typeface="Arial" panose="020B0604020202020204" pitchFamily="34" charset="0"/>
              </a:rPr>
              <a:t>– after you have finished reading, go back through the material again, reading headings and summaries. Recall you’re your question and test yourself to see whether you can still remember the answer. If you cannot, reread the section.</a:t>
            </a:r>
            <a:endParaRPr lang="cs-CZ" sz="2000" dirty="0">
              <a:effectLst/>
              <a:latin typeface="Arial" panose="020B0604020202020204" pitchFamily="34" charset="0"/>
              <a:ea typeface="Arial" panose="020B0604020202020204" pitchFamily="34" charset="0"/>
            </a:endParaRPr>
          </a:p>
          <a:p>
            <a:pPr marL="0" indent="0">
              <a:lnSpc>
                <a:spcPct val="115000"/>
              </a:lnSpc>
              <a:buNone/>
            </a:pPr>
            <a:endParaRPr lang="cs-CZ" sz="1800" dirty="0">
              <a:effectLst/>
              <a:latin typeface="Arial" panose="020B0604020202020204" pitchFamily="34" charset="0"/>
              <a:ea typeface="Arial" panose="020B0604020202020204" pitchFamily="34" charset="0"/>
            </a:endParaRPr>
          </a:p>
          <a:p>
            <a:pPr marL="0" indent="0">
              <a:buNone/>
            </a:pPr>
            <a:endParaRPr lang="cs-CZ" dirty="0"/>
          </a:p>
        </p:txBody>
      </p:sp>
    </p:spTree>
    <p:extLst>
      <p:ext uri="{BB962C8B-B14F-4D97-AF65-F5344CB8AC3E}">
        <p14:creationId xmlns:p14="http://schemas.microsoft.com/office/powerpoint/2010/main" val="48165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1A1970-246E-7B89-09DF-63BE2433300F}"/>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2FC5FB0-CA1C-6D5F-3E7D-286D13029BAB}"/>
              </a:ext>
            </a:extLst>
          </p:cNvPr>
          <p:cNvSpPr>
            <a:spLocks noGrp="1"/>
          </p:cNvSpPr>
          <p:nvPr>
            <p:ph idx="1"/>
          </p:nvPr>
        </p:nvSpPr>
        <p:spPr>
          <a:xfrm>
            <a:off x="838200" y="240030"/>
            <a:ext cx="10515600" cy="6617970"/>
          </a:xfrm>
        </p:spPr>
        <p:txBody>
          <a:bodyPr/>
          <a:lstStyle/>
          <a:p>
            <a:pPr marL="0" indent="0">
              <a:lnSpc>
                <a:spcPct val="115000"/>
              </a:lnSpc>
              <a:buNone/>
            </a:pPr>
            <a:r>
              <a:rPr lang="en-GB" sz="3200" dirty="0">
                <a:effectLst/>
                <a:latin typeface="Calibri" panose="020F0502020204030204" pitchFamily="34" charset="0"/>
                <a:ea typeface="Arial" panose="020B0604020202020204" pitchFamily="34" charset="0"/>
              </a:rPr>
              <a:t>Task  – get together with other students taking one of the same courses you are (or courses within the same discipline). Discuss and prepare a list of modifications to the SQ3R system that would be appropriate for the course´s content and learning requirements.</a:t>
            </a:r>
            <a:endParaRPr lang="cs-CZ" sz="3200" dirty="0">
              <a:effectLst/>
              <a:latin typeface="Arial" panose="020B0604020202020204" pitchFamily="34" charset="0"/>
              <a:ea typeface="Arial" panose="020B0604020202020204" pitchFamily="34" charset="0"/>
            </a:endParaRPr>
          </a:p>
          <a:p>
            <a:pPr marL="0" indent="0">
              <a:lnSpc>
                <a:spcPct val="115000"/>
              </a:lnSpc>
              <a:buNone/>
            </a:pPr>
            <a:r>
              <a:rPr lang="en-GB" sz="3200" dirty="0">
                <a:effectLst/>
                <a:latin typeface="Calibri" panose="020F0502020204030204" pitchFamily="34" charset="0"/>
                <a:ea typeface="Arial" panose="020B0604020202020204" pitchFamily="34" charset="0"/>
              </a:rPr>
              <a:t>a)……………………………………………………</a:t>
            </a:r>
            <a:endParaRPr lang="cs-CZ" sz="3200" dirty="0">
              <a:effectLst/>
              <a:latin typeface="Arial" panose="020B0604020202020204" pitchFamily="34" charset="0"/>
              <a:ea typeface="Arial" panose="020B0604020202020204" pitchFamily="34" charset="0"/>
            </a:endParaRPr>
          </a:p>
          <a:p>
            <a:pPr marL="0" indent="0">
              <a:lnSpc>
                <a:spcPct val="115000"/>
              </a:lnSpc>
              <a:buNone/>
            </a:pPr>
            <a:r>
              <a:rPr lang="en-GB" sz="3200" dirty="0">
                <a:effectLst/>
                <a:latin typeface="Calibri" panose="020F0502020204030204" pitchFamily="34" charset="0"/>
                <a:ea typeface="Arial" panose="020B0604020202020204" pitchFamily="34" charset="0"/>
              </a:rPr>
              <a:t>b)………………………………………………….</a:t>
            </a:r>
            <a:endParaRPr lang="cs-CZ" sz="3200" dirty="0">
              <a:effectLst/>
              <a:latin typeface="Arial" panose="020B0604020202020204" pitchFamily="34" charset="0"/>
              <a:ea typeface="Arial" panose="020B0604020202020204" pitchFamily="34" charset="0"/>
            </a:endParaRPr>
          </a:p>
          <a:p>
            <a:pPr marL="0" indent="0">
              <a:lnSpc>
                <a:spcPct val="115000"/>
              </a:lnSpc>
              <a:buNone/>
            </a:pPr>
            <a:r>
              <a:rPr lang="en-GB" sz="3200" dirty="0">
                <a:effectLst/>
                <a:latin typeface="Calibri" panose="020F0502020204030204" pitchFamily="34" charset="0"/>
                <a:ea typeface="Arial" panose="020B0604020202020204" pitchFamily="34" charset="0"/>
              </a:rPr>
              <a:t>c) ………………………………………………….</a:t>
            </a:r>
            <a:endParaRPr lang="cs-CZ" sz="3200" dirty="0">
              <a:effectLst/>
              <a:latin typeface="Arial" panose="020B0604020202020204" pitchFamily="34" charset="0"/>
              <a:ea typeface="Arial" panose="020B0604020202020204" pitchFamily="34" charset="0"/>
            </a:endParaRPr>
          </a:p>
          <a:p>
            <a:pPr marL="0" indent="0">
              <a:lnSpc>
                <a:spcPct val="115000"/>
              </a:lnSpc>
              <a:buNone/>
            </a:pPr>
            <a:r>
              <a:rPr lang="en-GB" sz="3200" dirty="0">
                <a:effectLst/>
                <a:latin typeface="Calibri" panose="020F0502020204030204" pitchFamily="34" charset="0"/>
                <a:ea typeface="Arial" panose="020B0604020202020204" pitchFamily="34" charset="0"/>
              </a:rPr>
              <a:t>d)………………………………………………….</a:t>
            </a:r>
            <a:endParaRPr lang="cs-CZ" sz="3200" dirty="0">
              <a:effectLst/>
              <a:latin typeface="Arial" panose="020B0604020202020204" pitchFamily="34" charset="0"/>
              <a:ea typeface="Arial" panose="020B0604020202020204" pitchFamily="34" charset="0"/>
            </a:endParaRPr>
          </a:p>
          <a:p>
            <a:pPr marL="0" indent="0">
              <a:lnSpc>
                <a:spcPct val="115000"/>
              </a:lnSpc>
              <a:buNone/>
            </a:pPr>
            <a:r>
              <a:rPr lang="en-GB" sz="3200" dirty="0">
                <a:effectLst/>
                <a:latin typeface="Calibri" panose="020F0502020204030204" pitchFamily="34" charset="0"/>
                <a:ea typeface="Arial" panose="020B0604020202020204" pitchFamily="34" charset="0"/>
              </a:rPr>
              <a:t>e)…………………………………………………</a:t>
            </a:r>
            <a:endParaRPr lang="cs-CZ" sz="3200" dirty="0">
              <a:effectLst/>
              <a:latin typeface="Arial" panose="020B0604020202020204" pitchFamily="34" charset="0"/>
              <a:ea typeface="Arial" panose="020B0604020202020204" pitchFamily="34" charset="0"/>
            </a:endParaRPr>
          </a:p>
          <a:p>
            <a:pPr marL="0" indent="0">
              <a:buNone/>
            </a:pPr>
            <a:endParaRPr lang="cs-CZ" dirty="0"/>
          </a:p>
        </p:txBody>
      </p:sp>
    </p:spTree>
    <p:extLst>
      <p:ext uri="{BB962C8B-B14F-4D97-AF65-F5344CB8AC3E}">
        <p14:creationId xmlns:p14="http://schemas.microsoft.com/office/powerpoint/2010/main" val="1581255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A394DC-11CC-4F38-15E1-85EAD3B5E1BD}"/>
              </a:ext>
            </a:extLst>
          </p:cNvPr>
          <p:cNvSpPr>
            <a:spLocks noGrp="1"/>
          </p:cNvSpPr>
          <p:nvPr>
            <p:ph type="title"/>
          </p:nvPr>
        </p:nvSpPr>
        <p:spPr/>
        <p:txBody>
          <a:bodyPr>
            <a:normAutofit/>
          </a:bodyPr>
          <a:lstStyle/>
          <a:p>
            <a:r>
              <a:rPr lang="en-GB" sz="2400" dirty="0">
                <a:effectLst/>
                <a:latin typeface="Calibri" panose="020F0502020204030204" pitchFamily="34" charset="0"/>
                <a:ea typeface="Calibri" panose="020F0502020204030204" pitchFamily="34" charset="0"/>
                <a:cs typeface="Calibri" panose="020F0502020204030204" pitchFamily="34" charset="0"/>
              </a:rPr>
              <a:t>MAPPING TO SHOW RELATIONSHIPS</a:t>
            </a:r>
            <a:r>
              <a:rPr lang="cs-CZ" sz="2400" dirty="0">
                <a:effectLst/>
                <a:latin typeface="Calibri" panose="020F0502020204030204" pitchFamily="34" charset="0"/>
                <a:ea typeface="Calibri" panose="020F0502020204030204" pitchFamily="34" charset="0"/>
                <a:cs typeface="Calibri" panose="020F0502020204030204" pitchFamily="34" charset="0"/>
              </a:rPr>
              <a:t> </a:t>
            </a:r>
            <a:r>
              <a:rPr lang="cs-CZ" sz="2400" dirty="0" err="1">
                <a:effectLst/>
                <a:latin typeface="Calibri" panose="020F0502020204030204" pitchFamily="34" charset="0"/>
                <a:ea typeface="Calibri" panose="020F0502020204030204" pitchFamily="34" charset="0"/>
                <a:cs typeface="Calibri" panose="020F0502020204030204" pitchFamily="34" charset="0"/>
              </a:rPr>
              <a:t>how</a:t>
            </a:r>
            <a:r>
              <a:rPr lang="cs-CZ" sz="2400" dirty="0">
                <a:effectLst/>
                <a:latin typeface="Calibri" panose="020F0502020204030204" pitchFamily="34" charset="0"/>
                <a:ea typeface="Calibri" panose="020F0502020204030204" pitchFamily="34" charset="0"/>
                <a:cs typeface="Calibri" panose="020F0502020204030204" pitchFamily="34" charset="0"/>
              </a:rPr>
              <a:t> </a:t>
            </a:r>
            <a:r>
              <a:rPr lang="cs-CZ" sz="2400" dirty="0" err="1">
                <a:effectLst/>
                <a:latin typeface="Calibri" panose="020F0502020204030204" pitchFamily="34" charset="0"/>
                <a:ea typeface="Calibri" panose="020F0502020204030204" pitchFamily="34" charset="0"/>
                <a:cs typeface="Calibri" panose="020F0502020204030204" pitchFamily="34" charset="0"/>
              </a:rPr>
              <a:t>is</a:t>
            </a:r>
            <a:r>
              <a:rPr lang="cs-CZ" sz="2400" dirty="0">
                <a:effectLst/>
                <a:latin typeface="Calibri" panose="020F0502020204030204" pitchFamily="34" charset="0"/>
                <a:ea typeface="Calibri" panose="020F0502020204030204" pitchFamily="34" charset="0"/>
                <a:cs typeface="Calibri" panose="020F0502020204030204" pitchFamily="34" charset="0"/>
              </a:rPr>
              <a:t> </a:t>
            </a:r>
            <a:r>
              <a:rPr lang="cs-CZ" sz="2400" dirty="0" err="1">
                <a:effectLst/>
                <a:latin typeface="Calibri" panose="020F0502020204030204" pitchFamily="34" charset="0"/>
                <a:ea typeface="Calibri" panose="020F0502020204030204" pitchFamily="34" charset="0"/>
                <a:cs typeface="Calibri" panose="020F0502020204030204" pitchFamily="34" charset="0"/>
              </a:rPr>
              <a:t>this</a:t>
            </a:r>
            <a:r>
              <a:rPr lang="cs-CZ" sz="2400" dirty="0">
                <a:effectLst/>
                <a:latin typeface="Calibri" panose="020F0502020204030204" pitchFamily="34" charset="0"/>
                <a:ea typeface="Calibri" panose="020F0502020204030204" pitchFamily="34" charset="0"/>
                <a:cs typeface="Calibri" panose="020F0502020204030204" pitchFamily="34" charset="0"/>
              </a:rPr>
              <a:t> map </a:t>
            </a:r>
            <a:r>
              <a:rPr lang="cs-CZ" sz="2400" dirty="0" err="1">
                <a:effectLst/>
                <a:latin typeface="Calibri" panose="020F0502020204030204" pitchFamily="34" charset="0"/>
                <a:ea typeface="Calibri" panose="020F0502020204030204" pitchFamily="34" charset="0"/>
                <a:cs typeface="Calibri" panose="020F0502020204030204" pitchFamily="34" charset="0"/>
              </a:rPr>
              <a:t>organized</a:t>
            </a:r>
            <a:r>
              <a:rPr lang="cs-CZ" sz="2400" dirty="0">
                <a:effectLst/>
                <a:latin typeface="Calibri" panose="020F0502020204030204" pitchFamily="34" charset="0"/>
                <a:ea typeface="Calibri" panose="020F0502020204030204" pitchFamily="34" charset="0"/>
                <a:cs typeface="Calibri" panose="020F0502020204030204" pitchFamily="34" charset="0"/>
              </a:rPr>
              <a:t>?</a:t>
            </a:r>
            <a:endParaRPr lang="cs-CZ" sz="2400" dirty="0">
              <a:latin typeface="Calibri" panose="020F0502020204030204" pitchFamily="34" charset="0"/>
              <a:ea typeface="Calibri" panose="020F0502020204030204" pitchFamily="34" charset="0"/>
              <a:cs typeface="Calibri" panose="020F0502020204030204" pitchFamily="34" charset="0"/>
            </a:endParaRPr>
          </a:p>
        </p:txBody>
      </p:sp>
      <p:pic>
        <p:nvPicPr>
          <p:cNvPr id="5" name="Zástupný obsah 4" descr="A concept map visually explains the states of matter.">
            <a:extLst>
              <a:ext uri="{FF2B5EF4-FFF2-40B4-BE49-F238E27FC236}">
                <a16:creationId xmlns:a16="http://schemas.microsoft.com/office/drawing/2014/main" id="{D2284851-708E-68B4-5AB4-613D4A611482}"/>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1155" y="1192626"/>
            <a:ext cx="9757954" cy="5534745"/>
          </a:xfrm>
          <a:prstGeom prst="rect">
            <a:avLst/>
          </a:prstGeom>
          <a:noFill/>
          <a:ln>
            <a:noFill/>
          </a:ln>
        </p:spPr>
      </p:pic>
    </p:spTree>
    <p:extLst>
      <p:ext uri="{BB962C8B-B14F-4D97-AF65-F5344CB8AC3E}">
        <p14:creationId xmlns:p14="http://schemas.microsoft.com/office/powerpoint/2010/main" val="79281113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08FE5651468A3D4B90D1EC95A79DCF21" ma:contentTypeVersion="11" ma:contentTypeDescription="Vytvoří nový dokument" ma:contentTypeScope="" ma:versionID="ab9f9a85b6bfabf222fde5808b2ecb8a">
  <xsd:schema xmlns:xsd="http://www.w3.org/2001/XMLSchema" xmlns:xs="http://www.w3.org/2001/XMLSchema" xmlns:p="http://schemas.microsoft.com/office/2006/metadata/properties" xmlns:ns3="567f2e8e-f82b-4e20-adde-3167ac8dcb2e" xmlns:ns4="1be74145-1369-4350-a552-f90e39977260" targetNamespace="http://schemas.microsoft.com/office/2006/metadata/properties" ma:root="true" ma:fieldsID="591df79fbacf95324ac204aed98226d2" ns3:_="" ns4:_="">
    <xsd:import namespace="567f2e8e-f82b-4e20-adde-3167ac8dcb2e"/>
    <xsd:import namespace="1be74145-1369-4350-a552-f90e3997726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7f2e8e-f82b-4e20-adde-3167ac8dcb2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be74145-1369-4350-a552-f90e39977260" elementFormDefault="qualified">
    <xsd:import namespace="http://schemas.microsoft.com/office/2006/documentManagement/types"/>
    <xsd:import namespace="http://schemas.microsoft.com/office/infopath/2007/PartnerControls"/>
    <xsd:element name="SharedWithUsers" ma:index="16"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dílené s podrobnostmi" ma:internalName="SharedWithDetails" ma:readOnly="true">
      <xsd:simpleType>
        <xsd:restriction base="dms:Note">
          <xsd:maxLength value="255"/>
        </xsd:restriction>
      </xsd:simpleType>
    </xsd:element>
    <xsd:element name="SharingHintHash" ma:index="18"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353AAA8-02DF-408F-A46A-D62693D511CE}">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7E42F62-CF6E-459F-A27F-22F834056D56}">
  <ds:schemaRefs>
    <ds:schemaRef ds:uri="http://schemas.microsoft.com/sharepoint/v3/contenttype/forms"/>
  </ds:schemaRefs>
</ds:datastoreItem>
</file>

<file path=customXml/itemProps3.xml><?xml version="1.0" encoding="utf-8"?>
<ds:datastoreItem xmlns:ds="http://schemas.openxmlformats.org/officeDocument/2006/customXml" ds:itemID="{509A259E-D658-424B-970D-1820D9922E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7f2e8e-f82b-4e20-adde-3167ac8dcb2e"/>
    <ds:schemaRef ds:uri="1be74145-1369-4350-a552-f90e399772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11904f23-f0db-4cdc-96f7-390bd55fcee8}" enabled="0" method="" siteId="{11904f23-f0db-4cdc-96f7-390bd55fcee8}" removed="1"/>
</clbl:labelList>
</file>

<file path=docProps/app.xml><?xml version="1.0" encoding="utf-8"?>
<Properties xmlns="http://schemas.openxmlformats.org/officeDocument/2006/extended-properties" xmlns:vt="http://schemas.openxmlformats.org/officeDocument/2006/docPropsVTypes">
  <TotalTime>3065</TotalTime>
  <Words>1673</Words>
  <Application>Microsoft Office PowerPoint</Application>
  <PresentationFormat>Širokoúhlá obrazovka</PresentationFormat>
  <Paragraphs>156</Paragraphs>
  <Slides>18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18</vt:i4>
      </vt:variant>
    </vt:vector>
  </HeadingPairs>
  <TitlesOfParts>
    <vt:vector size="22" baseType="lpstr">
      <vt:lpstr>Arial</vt:lpstr>
      <vt:lpstr>Calibri</vt:lpstr>
      <vt:lpstr>Calibri Light</vt:lpstr>
      <vt:lpstr>Motiv Office</vt:lpstr>
      <vt:lpstr>English for Physics III Unit 10</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MAPPING TO SHOW RELATIONSHIPS how is this map organized?</vt:lpstr>
      <vt:lpstr>Listening</vt:lpstr>
      <vt:lpstr>Prezentace aplikace PowerPoint</vt:lpstr>
      <vt:lpstr>Prezentace aplikace PowerPoint</vt:lpstr>
      <vt:lpstr>Listening – Quantum physics research</vt:lpstr>
      <vt:lpstr>Listening – Quantum physics research</vt:lpstr>
      <vt:lpstr>Prezentace aplikace PowerPoint</vt:lpstr>
      <vt:lpstr>Prezentace aplikace PowerPoint</vt:lpstr>
      <vt:lpstr>Prezentace aplikace PowerPoint</vt:lpstr>
      <vt:lpstr>Prezentace aplikace PowerPoint</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Mathematians III Week 7</dc:title>
  <dc:creator>Štěpánka Bilová</dc:creator>
  <cp:lastModifiedBy>Eva Čoupková</cp:lastModifiedBy>
  <cp:revision>119</cp:revision>
  <cp:lastPrinted>2018-11-20T12:54:04Z</cp:lastPrinted>
  <dcterms:created xsi:type="dcterms:W3CDTF">2018-10-30T23:04:51Z</dcterms:created>
  <dcterms:modified xsi:type="dcterms:W3CDTF">2024-11-25T09:17:48Z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0x01010008FE5651468A3D4B90D1EC95A79DCF21</vt:lpwstr>
  </property>
</Properties>
</file>