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sldIdLst>
    <p:sldId id="256" r:id="rId5"/>
    <p:sldId id="264" r:id="rId6"/>
    <p:sldId id="399" r:id="rId7"/>
    <p:sldId id="401" r:id="rId8"/>
    <p:sldId id="400" r:id="rId9"/>
    <p:sldId id="403" r:id="rId10"/>
    <p:sldId id="418" r:id="rId11"/>
    <p:sldId id="419" r:id="rId12"/>
    <p:sldId id="398" r:id="rId13"/>
    <p:sldId id="416" r:id="rId14"/>
    <p:sldId id="404" r:id="rId15"/>
    <p:sldId id="417" r:id="rId16"/>
    <p:sldId id="405" r:id="rId17"/>
    <p:sldId id="414" r:id="rId18"/>
    <p:sldId id="420" r:id="rId19"/>
    <p:sldId id="421" r:id="rId20"/>
    <p:sldId id="422" r:id="rId21"/>
    <p:sldId id="423" r:id="rId22"/>
    <p:sldId id="424" r:id="rId23"/>
    <p:sldId id="425" r:id="rId24"/>
    <p:sldId id="406" r:id="rId25"/>
    <p:sldId id="407" r:id="rId26"/>
    <p:sldId id="408" r:id="rId27"/>
    <p:sldId id="409" r:id="rId28"/>
    <p:sldId id="410" r:id="rId29"/>
    <p:sldId id="411" r:id="rId30"/>
    <p:sldId id="412" r:id="rId31"/>
    <p:sldId id="413" r:id="rId32"/>
    <p:sldId id="376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těpánka Bilová" initials="Š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2F7C38-8A02-4BAC-AFCA-B8C899139822}" v="8" dt="2024-11-25T10:31:16.5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7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Čoupková" userId="92c71395-7f27-4083-bf01-1e357d38d630" providerId="ADAL" clId="{662F7C38-8A02-4BAC-AFCA-B8C899139822}"/>
    <pc:docChg chg="custSel addSld delSld modSld">
      <pc:chgData name="Eva Čoupková" userId="92c71395-7f27-4083-bf01-1e357d38d630" providerId="ADAL" clId="{662F7C38-8A02-4BAC-AFCA-B8C899139822}" dt="2024-11-25T10:35:57.149" v="169" actId="207"/>
      <pc:docMkLst>
        <pc:docMk/>
      </pc:docMkLst>
      <pc:sldChg chg="del">
        <pc:chgData name="Eva Čoupková" userId="92c71395-7f27-4083-bf01-1e357d38d630" providerId="ADAL" clId="{662F7C38-8A02-4BAC-AFCA-B8C899139822}" dt="2024-11-25T10:31:33.817" v="87" actId="47"/>
        <pc:sldMkLst>
          <pc:docMk/>
          <pc:sldMk cId="1633137600" sldId="392"/>
        </pc:sldMkLst>
      </pc:sldChg>
      <pc:sldChg chg="del">
        <pc:chgData name="Eva Čoupková" userId="92c71395-7f27-4083-bf01-1e357d38d630" providerId="ADAL" clId="{662F7C38-8A02-4BAC-AFCA-B8C899139822}" dt="2024-11-25T10:31:35.483" v="88" actId="47"/>
        <pc:sldMkLst>
          <pc:docMk/>
          <pc:sldMk cId="2694328438" sldId="393"/>
        </pc:sldMkLst>
      </pc:sldChg>
      <pc:sldChg chg="addSp modSp new mod">
        <pc:chgData name="Eva Čoupková" userId="92c71395-7f27-4083-bf01-1e357d38d630" providerId="ADAL" clId="{662F7C38-8A02-4BAC-AFCA-B8C899139822}" dt="2024-11-25T10:22:10.280" v="25" actId="14100"/>
        <pc:sldMkLst>
          <pc:docMk/>
          <pc:sldMk cId="1381137942" sldId="420"/>
        </pc:sldMkLst>
        <pc:spChg chg="mod">
          <ac:chgData name="Eva Čoupková" userId="92c71395-7f27-4083-bf01-1e357d38d630" providerId="ADAL" clId="{662F7C38-8A02-4BAC-AFCA-B8C899139822}" dt="2024-11-25T10:20:05.441" v="3" actId="27636"/>
          <ac:spMkLst>
            <pc:docMk/>
            <pc:sldMk cId="1381137942" sldId="420"/>
            <ac:spMk id="2" creationId="{FAE21FC6-C0FE-04A1-1EC7-58F223C01211}"/>
          </ac:spMkLst>
        </pc:spChg>
        <pc:spChg chg="mod">
          <ac:chgData name="Eva Čoupková" userId="92c71395-7f27-4083-bf01-1e357d38d630" providerId="ADAL" clId="{662F7C38-8A02-4BAC-AFCA-B8C899139822}" dt="2024-11-25T10:20:26.889" v="7" actId="20577"/>
          <ac:spMkLst>
            <pc:docMk/>
            <pc:sldMk cId="1381137942" sldId="420"/>
            <ac:spMk id="3" creationId="{A2F5D58C-F7AA-9291-56A6-3AEBF202077B}"/>
          </ac:spMkLst>
        </pc:spChg>
        <pc:spChg chg="add mod">
          <ac:chgData name="Eva Čoupková" userId="92c71395-7f27-4083-bf01-1e357d38d630" providerId="ADAL" clId="{662F7C38-8A02-4BAC-AFCA-B8C899139822}" dt="2024-11-25T10:20:39.378" v="9"/>
          <ac:spMkLst>
            <pc:docMk/>
            <pc:sldMk cId="1381137942" sldId="420"/>
            <ac:spMk id="5" creationId="{3FD7AD4C-DDA2-2CE4-960E-4D27ABF150ED}"/>
          </ac:spMkLst>
        </pc:spChg>
        <pc:spChg chg="add mod">
          <ac:chgData name="Eva Čoupková" userId="92c71395-7f27-4083-bf01-1e357d38d630" providerId="ADAL" clId="{662F7C38-8A02-4BAC-AFCA-B8C899139822}" dt="2024-11-25T10:20:55.529" v="12" actId="14100"/>
          <ac:spMkLst>
            <pc:docMk/>
            <pc:sldMk cId="1381137942" sldId="420"/>
            <ac:spMk id="7" creationId="{101F2675-FE3F-29C3-BBA7-D144540000B6}"/>
          </ac:spMkLst>
        </pc:spChg>
        <pc:spChg chg="add mod">
          <ac:chgData name="Eva Čoupková" userId="92c71395-7f27-4083-bf01-1e357d38d630" providerId="ADAL" clId="{662F7C38-8A02-4BAC-AFCA-B8C899139822}" dt="2024-11-25T10:21:14.376" v="15" actId="14100"/>
          <ac:spMkLst>
            <pc:docMk/>
            <pc:sldMk cId="1381137942" sldId="420"/>
            <ac:spMk id="9" creationId="{E2F2410C-58C5-517A-C304-EAB29C2E440B}"/>
          </ac:spMkLst>
        </pc:spChg>
        <pc:graphicFrameChg chg="add mod">
          <ac:chgData name="Eva Čoupková" userId="92c71395-7f27-4083-bf01-1e357d38d630" providerId="ADAL" clId="{662F7C38-8A02-4BAC-AFCA-B8C899139822}" dt="2024-11-25T10:20:28.632" v="8"/>
          <ac:graphicFrameMkLst>
            <pc:docMk/>
            <pc:sldMk cId="1381137942" sldId="420"/>
            <ac:graphicFrameMk id="4" creationId="{99070ED2-CB80-D4D4-A091-280262BF6768}"/>
          </ac:graphicFrameMkLst>
        </pc:graphicFrameChg>
        <pc:graphicFrameChg chg="add mod modGraphic">
          <ac:chgData name="Eva Čoupková" userId="92c71395-7f27-4083-bf01-1e357d38d630" providerId="ADAL" clId="{662F7C38-8A02-4BAC-AFCA-B8C899139822}" dt="2024-11-25T10:22:10.280" v="25" actId="14100"/>
          <ac:graphicFrameMkLst>
            <pc:docMk/>
            <pc:sldMk cId="1381137942" sldId="420"/>
            <ac:graphicFrameMk id="8" creationId="{EF3B1D5E-311C-ADE1-193A-0656FFA5FC20}"/>
          </ac:graphicFrameMkLst>
        </pc:graphicFrameChg>
      </pc:sldChg>
      <pc:sldChg chg="addSp delSp modSp new mod setBg">
        <pc:chgData name="Eva Čoupková" userId="92c71395-7f27-4083-bf01-1e357d38d630" providerId="ADAL" clId="{662F7C38-8A02-4BAC-AFCA-B8C899139822}" dt="2024-11-25T10:24:55.171" v="29" actId="26606"/>
        <pc:sldMkLst>
          <pc:docMk/>
          <pc:sldMk cId="1465535733" sldId="421"/>
        </pc:sldMkLst>
        <pc:spChg chg="del">
          <ac:chgData name="Eva Čoupková" userId="92c71395-7f27-4083-bf01-1e357d38d630" providerId="ADAL" clId="{662F7C38-8A02-4BAC-AFCA-B8C899139822}" dt="2024-11-25T10:24:55.171" v="29" actId="26606"/>
          <ac:spMkLst>
            <pc:docMk/>
            <pc:sldMk cId="1465535733" sldId="421"/>
            <ac:spMk id="2" creationId="{BDFC9E8D-7E98-C888-DC0D-0E1881A2A618}"/>
          </ac:spMkLst>
        </pc:spChg>
        <pc:spChg chg="del mod">
          <ac:chgData name="Eva Čoupková" userId="92c71395-7f27-4083-bf01-1e357d38d630" providerId="ADAL" clId="{662F7C38-8A02-4BAC-AFCA-B8C899139822}" dt="2024-11-25T10:24:53.270" v="28"/>
          <ac:spMkLst>
            <pc:docMk/>
            <pc:sldMk cId="1465535733" sldId="421"/>
            <ac:spMk id="3" creationId="{21780780-A754-F161-680D-596274011F44}"/>
          </ac:spMkLst>
        </pc:spChg>
        <pc:picChg chg="add mod">
          <ac:chgData name="Eva Čoupková" userId="92c71395-7f27-4083-bf01-1e357d38d630" providerId="ADAL" clId="{662F7C38-8A02-4BAC-AFCA-B8C899139822}" dt="2024-11-25T10:24:55.171" v="29" actId="26606"/>
          <ac:picMkLst>
            <pc:docMk/>
            <pc:sldMk cId="1465535733" sldId="421"/>
            <ac:picMk id="2050" creationId="{4D40B95A-F746-822F-CF33-97827F285FCA}"/>
          </ac:picMkLst>
        </pc:picChg>
      </pc:sldChg>
      <pc:sldChg chg="modSp new mod">
        <pc:chgData name="Eva Čoupková" userId="92c71395-7f27-4083-bf01-1e357d38d630" providerId="ADAL" clId="{662F7C38-8A02-4BAC-AFCA-B8C899139822}" dt="2024-11-25T10:26:15.805" v="42" actId="14100"/>
        <pc:sldMkLst>
          <pc:docMk/>
          <pc:sldMk cId="1004296844" sldId="422"/>
        </pc:sldMkLst>
        <pc:spChg chg="mod">
          <ac:chgData name="Eva Čoupková" userId="92c71395-7f27-4083-bf01-1e357d38d630" providerId="ADAL" clId="{662F7C38-8A02-4BAC-AFCA-B8C899139822}" dt="2024-11-25T10:26:15.805" v="42" actId="14100"/>
          <ac:spMkLst>
            <pc:docMk/>
            <pc:sldMk cId="1004296844" sldId="422"/>
            <ac:spMk id="3" creationId="{51C3DDD1-5214-CB35-9BD1-594537AAB111}"/>
          </ac:spMkLst>
        </pc:spChg>
      </pc:sldChg>
      <pc:sldChg chg="modSp add mod">
        <pc:chgData name="Eva Čoupková" userId="92c71395-7f27-4083-bf01-1e357d38d630" providerId="ADAL" clId="{662F7C38-8A02-4BAC-AFCA-B8C899139822}" dt="2024-11-25T10:29:19.359" v="56" actId="207"/>
        <pc:sldMkLst>
          <pc:docMk/>
          <pc:sldMk cId="2079612987" sldId="423"/>
        </pc:sldMkLst>
        <pc:spChg chg="mod">
          <ac:chgData name="Eva Čoupková" userId="92c71395-7f27-4083-bf01-1e357d38d630" providerId="ADAL" clId="{662F7C38-8A02-4BAC-AFCA-B8C899139822}" dt="2024-11-25T10:29:19.359" v="56" actId="207"/>
          <ac:spMkLst>
            <pc:docMk/>
            <pc:sldMk cId="2079612987" sldId="423"/>
            <ac:spMk id="3" creationId="{6261AE81-6062-F318-C060-2D21E00BEC15}"/>
          </ac:spMkLst>
        </pc:spChg>
      </pc:sldChg>
      <pc:sldChg chg="modSp new mod">
        <pc:chgData name="Eva Čoupková" userId="92c71395-7f27-4083-bf01-1e357d38d630" providerId="ADAL" clId="{662F7C38-8A02-4BAC-AFCA-B8C899139822}" dt="2024-11-25T10:30:54.258" v="85" actId="255"/>
        <pc:sldMkLst>
          <pc:docMk/>
          <pc:sldMk cId="696825960" sldId="424"/>
        </pc:sldMkLst>
        <pc:spChg chg="mod">
          <ac:chgData name="Eva Čoupková" userId="92c71395-7f27-4083-bf01-1e357d38d630" providerId="ADAL" clId="{662F7C38-8A02-4BAC-AFCA-B8C899139822}" dt="2024-11-25T10:30:54.258" v="85" actId="255"/>
          <ac:spMkLst>
            <pc:docMk/>
            <pc:sldMk cId="696825960" sldId="424"/>
            <ac:spMk id="3" creationId="{4C40A2B1-4D08-55CD-2087-D2999DB6BDF4}"/>
          </ac:spMkLst>
        </pc:spChg>
      </pc:sldChg>
      <pc:sldChg chg="modSp add mod">
        <pc:chgData name="Eva Čoupková" userId="92c71395-7f27-4083-bf01-1e357d38d630" providerId="ADAL" clId="{662F7C38-8A02-4BAC-AFCA-B8C899139822}" dt="2024-11-25T10:35:57.149" v="169" actId="207"/>
        <pc:sldMkLst>
          <pc:docMk/>
          <pc:sldMk cId="4123361937" sldId="425"/>
        </pc:sldMkLst>
        <pc:spChg chg="mod">
          <ac:chgData name="Eva Čoupková" userId="92c71395-7f27-4083-bf01-1e357d38d630" providerId="ADAL" clId="{662F7C38-8A02-4BAC-AFCA-B8C899139822}" dt="2024-11-25T10:35:57.149" v="169" actId="207"/>
          <ac:spMkLst>
            <pc:docMk/>
            <pc:sldMk cId="4123361937" sldId="425"/>
            <ac:spMk id="3" creationId="{0B88E41E-6F60-D573-283B-C32AB52505D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2C2EB-4EF0-4AFD-B834-199EAF8AD0FF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24F42-EE19-4AC3-AD6C-44412DD8C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6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48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7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42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3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6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6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7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44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9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25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C208-C382-40B2-A6B2-9AAAD5A0BF23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7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5440" y="2820535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err="1"/>
              <a:t>English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Mathematicians</a:t>
            </a:r>
            <a:r>
              <a:rPr lang="en-US" b="1" dirty="0"/>
              <a:t> I</a:t>
            </a:r>
            <a:br>
              <a:rPr lang="en-US" b="1" dirty="0"/>
            </a:br>
            <a:r>
              <a:rPr lang="en-US" dirty="0"/>
              <a:t>Week 1</a:t>
            </a:r>
            <a:r>
              <a:rPr lang="cs-CZ" dirty="0"/>
              <a:t>1</a:t>
            </a:r>
            <a:r>
              <a:rPr lang="en-US" dirty="0"/>
              <a:t> – Functions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5440" y="4960575"/>
            <a:ext cx="9144000" cy="1655762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2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7205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6.1 is a graph of the function y=sin x. </a:t>
            </a:r>
            <a:r>
              <a:rPr lang="en-US" b="1" dirty="0"/>
              <a:t>As x goes from </a:t>
            </a:r>
            <a:r>
              <a:rPr lang="en-US" dirty="0"/>
              <a:t>0° to 90°, sin x </a:t>
            </a:r>
            <a:r>
              <a:rPr lang="en-US" b="1" dirty="0"/>
              <a:t>increases from </a:t>
            </a:r>
            <a:r>
              <a:rPr lang="en-US" dirty="0"/>
              <a:t>0 to 1. As x goes from 90°to 270°, sin </a:t>
            </a:r>
            <a:r>
              <a:rPr lang="cs-CZ" dirty="0"/>
              <a:t>x</a:t>
            </a:r>
            <a:r>
              <a:rPr lang="en-US" dirty="0"/>
              <a:t> </a:t>
            </a:r>
            <a:r>
              <a:rPr lang="en-US" b="1" dirty="0"/>
              <a:t>decreases</a:t>
            </a:r>
            <a:r>
              <a:rPr lang="en-US" dirty="0"/>
              <a:t> from 1 to </a:t>
            </a:r>
            <a:r>
              <a:rPr lang="cs-CZ" dirty="0"/>
              <a:t>-</a:t>
            </a:r>
            <a:r>
              <a:rPr lang="en-US" dirty="0"/>
              <a:t>1, </a:t>
            </a:r>
            <a:r>
              <a:rPr lang="en-US" b="1" dirty="0"/>
              <a:t>crossing the x-axis at </a:t>
            </a:r>
            <a:r>
              <a:rPr lang="en-US" dirty="0"/>
              <a:t>180°. As x goes from 270°to 360°, sin x increases from -1 to 0. </a:t>
            </a:r>
            <a:r>
              <a:rPr lang="en-US" b="1" dirty="0"/>
              <a:t>When x reaches </a:t>
            </a:r>
            <a:r>
              <a:rPr lang="en-US" dirty="0"/>
              <a:t>360° </a:t>
            </a:r>
            <a:r>
              <a:rPr lang="en-US" b="1" dirty="0"/>
              <a:t>the graph repeats itself.</a:t>
            </a:r>
            <a:r>
              <a:rPr lang="en-US" dirty="0"/>
              <a:t> The sine function is a periodic function, with a period of 360°, i.e. the graph repeats itself every 360°.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900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66881" y="2630709"/>
            <a:ext cx="2084195" cy="482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926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Figure 6.2 is a graph of the function y=tan x. As x approaches 90°, tan x tends to infinity. After 90°, tan x reappears on the negative side. As x goes from 90°to 180°, tan x increases to 0. As x approaches 270°, tan x again tends to infinity, reappearing again after 270°on the negative side. The tangent function is a periodic function, with a period of 180°, i.e. the graph repeats itself every 180°.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078600" y="2480620"/>
            <a:ext cx="2142807" cy="524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64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Figure 6.2 is a graph of the function y=tan x. </a:t>
            </a:r>
            <a:r>
              <a:rPr lang="en-US" b="1" dirty="0"/>
              <a:t>As x approaches </a:t>
            </a:r>
            <a:r>
              <a:rPr lang="en-US" dirty="0"/>
              <a:t>90°, tan x </a:t>
            </a:r>
            <a:r>
              <a:rPr lang="en-US" b="1" dirty="0"/>
              <a:t>tends to infinity</a:t>
            </a:r>
            <a:r>
              <a:rPr lang="en-US" dirty="0"/>
              <a:t>. </a:t>
            </a:r>
            <a:r>
              <a:rPr lang="en-US" b="1" dirty="0"/>
              <a:t>After 90°, </a:t>
            </a:r>
            <a:r>
              <a:rPr lang="en-US" dirty="0"/>
              <a:t>tan x </a:t>
            </a:r>
            <a:r>
              <a:rPr lang="en-US" b="1" dirty="0"/>
              <a:t>reappears on the negative side</a:t>
            </a:r>
            <a:r>
              <a:rPr lang="en-US" dirty="0"/>
              <a:t>. As x goes from 90°to 180°, tan x increases to 0. As x approaches 270°, tan x again tends to infinity, reappearing again after 270°on the negative side. The tangent function is a periodic function, with a period of 180°, i.e. the graph repeats itself every 180°.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078600" y="2480620"/>
            <a:ext cx="2142807" cy="524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097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i="1" dirty="0"/>
              <a:t>Now use these verbs and nouns to write a short description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2704" y="1870393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1887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10071" y="448264"/>
            <a:ext cx="1988726" cy="4743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968688" y="448390"/>
            <a:ext cx="1976056" cy="4755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287383" y="4476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91683" y="3349103"/>
            <a:ext cx="1993360" cy="411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52418" y="3412356"/>
            <a:ext cx="2080983" cy="402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594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Group</a:t>
            </a:r>
            <a:r>
              <a:rPr lang="en-US" dirty="0"/>
              <a:t> work</a:t>
            </a:r>
            <a:r>
              <a:rPr lang="cs-CZ" dirty="0"/>
              <a:t> - </a:t>
            </a:r>
            <a:r>
              <a:rPr lang="cs-CZ" dirty="0" err="1"/>
              <a:t>posters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en-US" dirty="0"/>
              <a:t>graph and </a:t>
            </a:r>
            <a:r>
              <a:rPr lang="cs-CZ" dirty="0"/>
              <a:t>start </a:t>
            </a:r>
            <a:r>
              <a:rPr lang="cs-CZ" dirty="0" err="1"/>
              <a:t>writing</a:t>
            </a:r>
            <a:r>
              <a:rPr lang="cs-CZ" dirty="0"/>
              <a:t> a </a:t>
            </a:r>
            <a:r>
              <a:rPr lang="cs-CZ" dirty="0" err="1"/>
              <a:t>description</a:t>
            </a:r>
            <a:r>
              <a:rPr lang="cs-CZ" dirty="0"/>
              <a:t> (in </a:t>
            </a:r>
            <a:r>
              <a:rPr lang="cs-CZ" dirty="0" err="1"/>
              <a:t>the</a:t>
            </a:r>
            <a:r>
              <a:rPr lang="cs-CZ" dirty="0"/>
              <a:t> poster)</a:t>
            </a:r>
          </a:p>
          <a:p>
            <a:endParaRPr lang="cs-CZ" dirty="0"/>
          </a:p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teacher</a:t>
            </a:r>
            <a:r>
              <a:rPr lang="en-US" dirty="0"/>
              <a:t> says stop, they stop writing (even in the middle of a sentence) →</a:t>
            </a:r>
            <a:r>
              <a:rPr lang="cs-CZ" dirty="0"/>
              <a:t> </a:t>
            </a:r>
            <a:r>
              <a:rPr lang="en-US" dirty="0"/>
              <a:t>forward the poster to another group</a:t>
            </a:r>
            <a:r>
              <a:rPr lang="cs-CZ" dirty="0"/>
              <a:t> </a:t>
            </a:r>
            <a:r>
              <a:rPr lang="en-US" dirty="0"/>
              <a:t>→</a:t>
            </a:r>
            <a:r>
              <a:rPr lang="cs-CZ" dirty="0"/>
              <a:t> </a:t>
            </a:r>
            <a:r>
              <a:rPr lang="en-US" dirty="0"/>
              <a:t>read a new poster, checks if everything is correct (</a:t>
            </a:r>
            <a:r>
              <a:rPr lang="cs-CZ" dirty="0" err="1"/>
              <a:t>you</a:t>
            </a:r>
            <a:r>
              <a:rPr lang="en-US" dirty="0"/>
              <a:t> can make changes) → continues in the description</a:t>
            </a:r>
            <a:r>
              <a:rPr lang="cs-CZ" dirty="0"/>
              <a:t> </a:t>
            </a:r>
            <a:r>
              <a:rPr lang="en-US" dirty="0"/>
              <a:t>→</a:t>
            </a:r>
            <a:r>
              <a:rPr lang="cs-CZ" dirty="0"/>
              <a:t> …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en-US" dirty="0"/>
              <a:t>original poster –</a:t>
            </a:r>
            <a:r>
              <a:rPr lang="cs-CZ" dirty="0"/>
              <a:t> </a:t>
            </a:r>
            <a:r>
              <a:rPr lang="en-US" dirty="0"/>
              <a:t>y</a:t>
            </a:r>
            <a:r>
              <a:rPr lang="cs-CZ" dirty="0"/>
              <a:t>ou</a:t>
            </a:r>
            <a:r>
              <a:rPr lang="en-US" dirty="0"/>
              <a:t> are responsible for the content → present the description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384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21FC6-C0FE-04A1-1EC7-58F223C01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type of a function is this?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F5D58C-F7AA-9291-56A6-3AEBF2020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7260"/>
            <a:ext cx="10515600" cy="592074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01F2675-FE3F-29C3-BBA7-D144540000B6}"/>
              </a:ext>
            </a:extLst>
          </p:cNvPr>
          <p:cNvSpPr txBox="1"/>
          <p:nvPr/>
        </p:nvSpPr>
        <p:spPr>
          <a:xfrm>
            <a:off x="708660" y="937260"/>
            <a:ext cx="103898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Imagine that you had the information shown in the table about some function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f.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would you expect the output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(1)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be? What would a graph of this function look like?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EF3B1D5E-311C-ADE1-193A-0656FFA5F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318757"/>
              </p:ext>
            </p:extLst>
          </p:nvPr>
        </p:nvGraphicFramePr>
        <p:xfrm>
          <a:off x="434340" y="1931670"/>
          <a:ext cx="6846570" cy="1325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2263">
                  <a:extLst>
                    <a:ext uri="{9D8B030D-6E8A-4147-A177-3AD203B41FA5}">
                      <a16:colId xmlns:a16="http://schemas.microsoft.com/office/drawing/2014/main" val="750149238"/>
                    </a:ext>
                  </a:extLst>
                </a:gridCol>
                <a:gridCol w="1991115">
                  <a:extLst>
                    <a:ext uri="{9D8B030D-6E8A-4147-A177-3AD203B41FA5}">
                      <a16:colId xmlns:a16="http://schemas.microsoft.com/office/drawing/2014/main" val="4042194993"/>
                    </a:ext>
                  </a:extLst>
                </a:gridCol>
                <a:gridCol w="2121596">
                  <a:extLst>
                    <a:ext uri="{9D8B030D-6E8A-4147-A177-3AD203B41FA5}">
                      <a16:colId xmlns:a16="http://schemas.microsoft.com/office/drawing/2014/main" val="166513302"/>
                    </a:ext>
                  </a:extLst>
                </a:gridCol>
                <a:gridCol w="2121596">
                  <a:extLst>
                    <a:ext uri="{9D8B030D-6E8A-4147-A177-3AD203B41FA5}">
                      <a16:colId xmlns:a16="http://schemas.microsoft.com/office/drawing/2014/main" val="518969096"/>
                    </a:ext>
                  </a:extLst>
                </a:gridCol>
              </a:tblGrid>
              <a:tr h="662782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0.9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0.99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0.999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126713"/>
                  </a:ext>
                </a:extLst>
              </a:tr>
              <a:tr h="662782"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f(x)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2.93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2.9954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2.9999997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4855083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E2F2410C-58C5-517A-C304-EAB29C2E4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33813"/>
            <a:ext cx="829437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137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tupní obrázek">
            <a:extLst>
              <a:ext uri="{FF2B5EF4-FFF2-40B4-BE49-F238E27FC236}">
                <a16:creationId xmlns:a16="http://schemas.microsoft.com/office/drawing/2014/main" id="{4D40B95A-F746-822F-CF33-97827F285F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30824" y="643466"/>
            <a:ext cx="7330351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535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BC721-6E9C-B114-AB3D-6B65BC824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C3DDD1-5214-CB35-9BD1-594537AAB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Definition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Continuous function.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a function whose domain is the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axis or is made up of open intervals. Then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a continuous function if it is continuous at each number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its domain.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Thus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GB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a continuous function. So is 1/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x,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whose domain consists of the intervals (-∞, 0) and (0, ∞). Although this function explodes at 0, this does not prevent it from being a continuous function.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key to being continuous is that the function is continuous at each number in its domain.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number 0 is not in the domain of 1/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Only a slight modification of the definition is necessary to cover functions whose domains involve closed intervals. We will say that a function whose domain is the closed interval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US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a,b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continuous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it is continuous at each point in the open interval (</a:t>
            </a:r>
            <a:r>
              <a:rPr lang="en-US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a,b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), 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continuous from the right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continuous from the left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Thus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√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1-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GB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continuous on the interval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[-1, 1].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 similar spirit, we say that a function with domain  (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∞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is continuous if it is continuous at each point in (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∞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and continuous form the right at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a.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Thus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a continuous function. A similar definition covers functions whose domains are of the form (-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∞, b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Many of the functions met in algebra and trigonometry are continuous. For instance, 2</a:t>
            </a:r>
            <a:r>
              <a:rPr lang="en-US" sz="20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x,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any polynomial are continuous. So is any rational function (the quotient of two polynomials). Moreover, algebraic combinations of continuous functions are continuous. For example, since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continuous, so are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+ 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x, x</a:t>
            </a:r>
            <a:r>
              <a:rPr lang="en-US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 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x,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x.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x,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is not defined when 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=0, is continuous on its domain.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296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298F0-2238-BBAD-8FFB-3E0797213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F5AC2-DEC7-90F8-1842-56980C5D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1AE81-6062-F318-C060-2D21E00BE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Definition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Continuous function. </a:t>
            </a: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Let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a function whose domain is the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axis or is made up of open intervals. </a:t>
            </a: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a continuous function </a:t>
            </a: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it is continuous at each number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its domain.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Thus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GB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a continuous function. </a:t>
            </a: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1/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x,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whose domain consists of the intervals (-∞, 0) and (0, ∞). </a:t>
            </a: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Although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function explodes at 0, this does not prevent it from being a continuous function.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key to being continuous is that the function is continuous at each number in its domain.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number 0 is not in the domain of 1/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Only a slight modification of the definition is necessary to cover functions whose domains involve closed intervals. We will say that a function whose domain is the closed interval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US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a,b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continuous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it is continuous at each point in the open interval (</a:t>
            </a:r>
            <a:r>
              <a:rPr lang="en-US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a,b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), 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continuous from the right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continuous from the left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b. </a:t>
            </a: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Thus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√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1-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GB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continuous on the interval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[-1, 1].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 similar spirit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we say that a function with domain  (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∞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is continuous if it is continuous at each point in (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∞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and continuous form the right at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a.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Thus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a continuous function. A similar definition covers functions whose domains are of the form (-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∞, b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Many of the functions met in algebra and trigonometry are continuous.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instance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2</a:t>
            </a:r>
            <a:r>
              <a:rPr lang="en-US" sz="20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x,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any polynomial are continuous. So is any rational function (the quotient of two polynomials).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Moreover,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algebraic combinations of continuous functions are continuous. For example,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since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continuous,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are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+ 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x, x</a:t>
            </a:r>
            <a:r>
              <a:rPr lang="en-US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 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x,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x.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i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x,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is not defined when sin </a:t>
            </a: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=0, is continuous on its domain.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612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DD084-EDE1-A470-5B2E-4010E0A95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40A2B1-4D08-55CD-2087-D2999DB6B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"/>
            <a:ext cx="10515600" cy="669798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Definition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Continuity __________________.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Assume that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 is defined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in some open interval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(a, b).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the function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continuous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 the right if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+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f(a).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means that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+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exists and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that limit is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Definition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Continuity ___________________.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Assume that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defined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in some open interval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(c, a).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the function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continuous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 the left if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= 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means that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exists and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that limit is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cs-CZ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next definition applies if the function is defined in some open interval that includes the number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essentially combines the first two definitions.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Definition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Continuity _______________.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Assume that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defined in some open interval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GB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b,c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contains the number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the function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continuous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f(x) = f(a).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means that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f(x)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exists and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that limit is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f(a).</a:t>
            </a:r>
            <a:endParaRPr lang="cs-CZ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third definition amounts to asking that the function be continuous both from the right and from the left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2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Unit</a:t>
            </a:r>
            <a:r>
              <a:rPr lang="en-US" dirty="0"/>
              <a:t> 1</a:t>
            </a:r>
            <a:r>
              <a:rPr lang="cs-CZ" dirty="0"/>
              <a:t>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Functions</a:t>
            </a:r>
            <a:r>
              <a:rPr lang="cs-CZ" dirty="0"/>
              <a:t> – </a:t>
            </a:r>
            <a:r>
              <a:rPr lang="cs-CZ" dirty="0" err="1"/>
              <a:t>definition</a:t>
            </a:r>
            <a:r>
              <a:rPr lang="en-US" dirty="0"/>
              <a:t>, vocab</a:t>
            </a:r>
            <a:endParaRPr lang="cs-CZ" dirty="0"/>
          </a:p>
          <a:p>
            <a:r>
              <a:rPr lang="en-US" dirty="0"/>
              <a:t>Periodic function</a:t>
            </a:r>
            <a:r>
              <a:rPr lang="cs-CZ" dirty="0"/>
              <a:t>s</a:t>
            </a:r>
          </a:p>
          <a:p>
            <a:pPr lvl="1"/>
            <a:r>
              <a:rPr lang="cs-CZ" dirty="0" err="1"/>
              <a:t>Listening</a:t>
            </a:r>
            <a:r>
              <a:rPr lang="cs-CZ" dirty="0"/>
              <a:t> </a:t>
            </a:r>
            <a:endParaRPr lang="en-US" dirty="0"/>
          </a:p>
          <a:p>
            <a:pPr lvl="1"/>
            <a:r>
              <a:rPr lang="en-US" dirty="0"/>
              <a:t>Reading </a:t>
            </a:r>
          </a:p>
          <a:p>
            <a:pPr lvl="1"/>
            <a:r>
              <a:rPr lang="en-US" dirty="0"/>
              <a:t>Useful phrases</a:t>
            </a:r>
            <a:endParaRPr lang="cs-CZ" dirty="0"/>
          </a:p>
          <a:p>
            <a:pPr lvl="1"/>
            <a:r>
              <a:rPr lang="cs-CZ" dirty="0" err="1"/>
              <a:t>Practice</a:t>
            </a:r>
            <a:r>
              <a:rPr lang="cs-CZ" dirty="0"/>
              <a:t>  </a:t>
            </a:r>
            <a:endParaRPr lang="en-US" dirty="0"/>
          </a:p>
          <a:p>
            <a:r>
              <a:rPr lang="en-US" dirty="0"/>
              <a:t>Revision and Language Focus </a:t>
            </a:r>
          </a:p>
          <a:p>
            <a:pPr lvl="1"/>
            <a:r>
              <a:rPr lang="en-US" dirty="0"/>
              <a:t>however, whatever</a:t>
            </a:r>
          </a:p>
          <a:p>
            <a:r>
              <a:rPr lang="en-US" dirty="0"/>
              <a:t>HW check – gap-fill, spoken X written language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359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B4C2D-8886-06D8-B770-C699C372A4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7C248-6BCD-5087-5104-46DF00B4B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88E41E-6F60-D573-283B-C32AB5250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"/>
            <a:ext cx="10515600" cy="669798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Definition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Continuity</a:t>
            </a:r>
            <a:r>
              <a:rPr lang="en-GB" sz="1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from the right at a number a.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Assume that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 is defined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in some open interval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(a, b).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the function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continuous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 the right if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+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f(a).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means that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+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exists and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that limit is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Definition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Continuity </a:t>
            </a:r>
            <a:r>
              <a:rPr lang="en-GB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from the left at a number a</a:t>
            </a:r>
            <a:r>
              <a:rPr lang="cs-CZ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.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Assume that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defined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in some open interval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(c, a).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the function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continuous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 the left if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= 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means that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exists and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that limit is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cs-CZ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next definition applies if the function is defined in some open interval that includes the number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essentially combines the first two definitions.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Definition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Continuity </a:t>
            </a:r>
            <a:r>
              <a:rPr lang="en-GB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at a number a.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Assume that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(x)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defined in some open interval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GB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b,c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contains the number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the function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continuous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f(x) = f(a).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means that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</a:t>
            </a:r>
            <a:r>
              <a:rPr lang="en-GB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lim</a:t>
            </a:r>
            <a:r>
              <a:rPr lang="en-GB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x→a</a:t>
            </a:r>
            <a:r>
              <a:rPr lang="en-GB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f(x) </a:t>
            </a: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exists and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that limit is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f(a).</a:t>
            </a:r>
            <a:endParaRPr lang="cs-CZ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third definition amounts to asking that the function be continuous both from the right and from the left at </a:t>
            </a:r>
            <a:r>
              <a:rPr lang="en-GB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361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 </a:t>
            </a:r>
            <a:r>
              <a:rPr lang="en-US" i="1" dirty="0"/>
              <a:t>Revision </a:t>
            </a:r>
            <a:r>
              <a:rPr lang="en-US" dirty="0"/>
              <a:t>&amp;</a:t>
            </a:r>
            <a:r>
              <a:rPr lang="en-US" i="1" dirty="0"/>
              <a:t> Language Focus. Read the following: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en-US" dirty="0"/>
              <a:t>In the set of real numbers, how large is the highest number? </a:t>
            </a:r>
            <a:r>
              <a:rPr lang="en-US" b="1" dirty="0"/>
              <a:t>However</a:t>
            </a:r>
            <a:r>
              <a:rPr lang="en-US" dirty="0"/>
              <a:t> large a number is, there is always a higher number.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In the set of numbers ˂ 1, what number is the highest member of the set? </a:t>
            </a:r>
            <a:r>
              <a:rPr lang="en-US" b="1" dirty="0"/>
              <a:t>Whatever </a:t>
            </a:r>
            <a:r>
              <a:rPr lang="en-US" dirty="0"/>
              <a:t>number we choose, there is always a higher number in the set.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How many points are there on a line? </a:t>
            </a:r>
            <a:r>
              <a:rPr lang="en-US" b="1" dirty="0"/>
              <a:t>However</a:t>
            </a:r>
            <a:r>
              <a:rPr lang="en-US" dirty="0"/>
              <a:t> many points we choose, there are always more points.</a:t>
            </a:r>
          </a:p>
          <a:p>
            <a:pPr marL="514350" lvl="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difference in usage between</a:t>
            </a:r>
            <a:r>
              <a:rPr lang="en-US" i="1" dirty="0"/>
              <a:t> whatever </a:t>
            </a:r>
            <a:r>
              <a:rPr lang="en-US" dirty="0"/>
              <a:t>and</a:t>
            </a:r>
            <a:r>
              <a:rPr lang="en-US" i="1" dirty="0"/>
              <a:t> however? 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55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807721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082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140860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023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851885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546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263232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655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9936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43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617737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1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1" baseline="30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1" baseline="30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668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940981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5773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 </a:t>
            </a:r>
            <a:r>
              <a:rPr lang="cs-CZ" dirty="0" err="1"/>
              <a:t>task</a:t>
            </a:r>
            <a:r>
              <a:rPr lang="cs-CZ"/>
              <a:t> </a:t>
            </a:r>
            <a:r>
              <a:rPr lang="cs-CZ" b="1" u="sng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videos</a:t>
            </a:r>
            <a:endParaRPr lang="cs-CZ" dirty="0"/>
          </a:p>
          <a:p>
            <a:r>
              <a:rPr lang="cs-CZ" dirty="0"/>
              <a:t>HW - </a:t>
            </a:r>
            <a:r>
              <a:rPr lang="cs-CZ" dirty="0" err="1"/>
              <a:t>prepare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sharing</a:t>
            </a:r>
            <a:r>
              <a:rPr lang="cs-CZ" dirty="0"/>
              <a:t> in </a:t>
            </a:r>
            <a:r>
              <a:rPr lang="cs-CZ" dirty="0" err="1"/>
              <a:t>week</a:t>
            </a:r>
            <a:r>
              <a:rPr lang="cs-CZ"/>
              <a:t> 11: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summarize</a:t>
            </a:r>
            <a:r>
              <a:rPr lang="cs-CZ" dirty="0"/>
              <a:t> </a:t>
            </a:r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chosen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ready</a:t>
            </a:r>
            <a:r>
              <a:rPr lang="cs-CZ" dirty="0"/>
              <a:t> to </a:t>
            </a:r>
            <a:r>
              <a:rPr lang="cs-CZ" dirty="0" err="1"/>
              <a:t>explain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vocabulary</a:t>
            </a:r>
            <a:r>
              <a:rPr lang="cs-CZ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choose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r>
              <a:rPr lang="cs-CZ" dirty="0"/>
              <a:t> 30 </a:t>
            </a:r>
            <a:r>
              <a:rPr lang="cs-CZ" dirty="0" err="1"/>
              <a:t>seconds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 (</a:t>
            </a:r>
            <a:r>
              <a:rPr lang="cs-CZ" dirty="0" err="1">
                <a:sym typeface="Wingdings" panose="05000000000000000000" pitchFamily="2" charset="2"/>
              </a:rPr>
              <a:t>bring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an</a:t>
            </a:r>
            <a:r>
              <a:rPr lang="cs-CZ" dirty="0">
                <a:sym typeface="Wingdings" panose="05000000000000000000" pitchFamily="2" charset="2"/>
              </a:rPr>
              <a:t> online </a:t>
            </a:r>
            <a:r>
              <a:rPr lang="cs-CZ" dirty="0" err="1">
                <a:sym typeface="Wingdings" panose="05000000000000000000" pitchFamily="2" charset="2"/>
              </a:rPr>
              <a:t>device</a:t>
            </a:r>
            <a:r>
              <a:rPr lang="cs-CZ" dirty="0">
                <a:sym typeface="Wingdings" panose="05000000000000000000" pitchFamily="2" charset="2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02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4400" dirty="0"/>
              <a:t>A rule that </a:t>
            </a:r>
            <a:r>
              <a:rPr lang="cs-CZ" sz="4400" dirty="0" err="1"/>
              <a:t>assigns</a:t>
            </a:r>
            <a:r>
              <a:rPr lang="en-US" sz="4400" dirty="0"/>
              <a:t> to every </a:t>
            </a:r>
            <a:r>
              <a:rPr lang="cs-CZ" sz="4400" dirty="0"/>
              <a:t>_ _ _ _ _ _ _ </a:t>
            </a:r>
            <a:r>
              <a:rPr lang="en-US" sz="4400" dirty="0"/>
              <a:t> </a:t>
            </a:r>
            <a:r>
              <a:rPr lang="en-US" sz="4400" i="1" dirty="0"/>
              <a:t>x</a:t>
            </a:r>
            <a:r>
              <a:rPr lang="en-US" sz="4400" dirty="0"/>
              <a:t> of a set </a:t>
            </a:r>
            <a:r>
              <a:rPr lang="en-US" sz="4400" i="1" dirty="0"/>
              <a:t>X</a:t>
            </a:r>
            <a:r>
              <a:rPr lang="en-US" sz="4400" dirty="0"/>
              <a:t> a </a:t>
            </a:r>
            <a:r>
              <a:rPr lang="cs-CZ" sz="4400" dirty="0" err="1"/>
              <a:t>unique</a:t>
            </a:r>
            <a:r>
              <a:rPr lang="en-US" sz="4400" dirty="0"/>
              <a:t> element </a:t>
            </a:r>
            <a:r>
              <a:rPr lang="en-US" sz="4400" i="1" dirty="0"/>
              <a:t>y</a:t>
            </a:r>
            <a:r>
              <a:rPr lang="en-US" sz="4400" dirty="0"/>
              <a:t> of a set </a:t>
            </a:r>
            <a:r>
              <a:rPr lang="en-US" sz="4400" i="1" dirty="0"/>
              <a:t>Y</a:t>
            </a:r>
            <a:r>
              <a:rPr lang="en-US" sz="4400" dirty="0"/>
              <a:t>, written </a:t>
            </a:r>
            <a:r>
              <a:rPr lang="en-US" sz="4400" i="1" dirty="0"/>
              <a:t>y=f(x)</a:t>
            </a:r>
            <a:r>
              <a:rPr lang="en-US" sz="4400" dirty="0"/>
              <a:t> where </a:t>
            </a:r>
            <a:r>
              <a:rPr lang="en-US" sz="4400" i="1" dirty="0"/>
              <a:t>f</a:t>
            </a:r>
            <a:r>
              <a:rPr lang="en-US" sz="4400" dirty="0"/>
              <a:t> _ _ _ _ _ _ _ the function. </a:t>
            </a:r>
            <a:r>
              <a:rPr lang="en-US" sz="4400" i="1" dirty="0"/>
              <a:t>X</a:t>
            </a:r>
            <a:r>
              <a:rPr lang="en-US" sz="4400" dirty="0"/>
              <a:t> is </a:t>
            </a:r>
            <a:r>
              <a:rPr lang="cs-CZ" sz="4400" dirty="0"/>
              <a:t> </a:t>
            </a:r>
            <a:r>
              <a:rPr lang="cs-CZ" sz="4400" dirty="0" err="1"/>
              <a:t>called</a:t>
            </a:r>
            <a:r>
              <a:rPr lang="en-US" sz="4400" dirty="0"/>
              <a:t> the </a:t>
            </a:r>
            <a:r>
              <a:rPr lang="cs-CZ" sz="4400" dirty="0"/>
              <a:t>_ _ _ _ _ _</a:t>
            </a:r>
            <a:r>
              <a:rPr lang="en-US" sz="4400" dirty="0"/>
              <a:t> and </a:t>
            </a:r>
            <a:r>
              <a:rPr lang="en-US" sz="4400" i="1" dirty="0"/>
              <a:t>Y</a:t>
            </a:r>
            <a:r>
              <a:rPr lang="en-US" sz="4400" dirty="0"/>
              <a:t> the _ _ _ _ _ (or </a:t>
            </a:r>
            <a:r>
              <a:rPr lang="cs-CZ" sz="4400" dirty="0" err="1"/>
              <a:t>codomain</a:t>
            </a:r>
            <a:r>
              <a:rPr lang="en-US" sz="4400" dirty="0"/>
              <a:t>). </a:t>
            </a:r>
            <a:endParaRPr lang="cs-CZ" sz="4400" dirty="0"/>
          </a:p>
          <a:p>
            <a:endParaRPr lang="cs-CZ" dirty="0"/>
          </a:p>
        </p:txBody>
      </p:sp>
      <p:pic>
        <p:nvPicPr>
          <p:cNvPr id="4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093" y="-34213"/>
            <a:ext cx="3833681" cy="1792370"/>
          </a:xfrm>
        </p:spPr>
      </p:pic>
    </p:spTree>
    <p:extLst>
      <p:ext uri="{BB962C8B-B14F-4D97-AF65-F5344CB8AC3E}">
        <p14:creationId xmlns:p14="http://schemas.microsoft.com/office/powerpoint/2010/main" val="162044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/>
              <a:t>A rule that </a:t>
            </a:r>
            <a:r>
              <a:rPr lang="en-US" sz="4400" b="1" dirty="0"/>
              <a:t>assigns</a:t>
            </a:r>
            <a:r>
              <a:rPr lang="en-US" sz="4400" dirty="0"/>
              <a:t> to every </a:t>
            </a:r>
            <a:r>
              <a:rPr lang="en-US" sz="4400" u="sng" dirty="0"/>
              <a:t>element</a:t>
            </a:r>
            <a:r>
              <a:rPr lang="en-US" sz="4400" dirty="0"/>
              <a:t> x of a set X a </a:t>
            </a:r>
            <a:r>
              <a:rPr lang="en-US" sz="4400" b="1" dirty="0"/>
              <a:t>unique</a:t>
            </a:r>
            <a:r>
              <a:rPr lang="en-US" sz="4400" dirty="0"/>
              <a:t> element y of a set Y, written y=f(x) where f </a:t>
            </a:r>
            <a:r>
              <a:rPr lang="en-US" sz="4400" b="1" u="sng" dirty="0"/>
              <a:t>denotes</a:t>
            </a:r>
            <a:r>
              <a:rPr lang="en-US" sz="4400" dirty="0"/>
              <a:t> the function. X is called the </a:t>
            </a:r>
            <a:r>
              <a:rPr lang="en-US" sz="4400" b="1" u="sng" dirty="0"/>
              <a:t>domain</a:t>
            </a:r>
            <a:r>
              <a:rPr lang="en-US" sz="4400" dirty="0"/>
              <a:t> and Y the </a:t>
            </a:r>
            <a:r>
              <a:rPr lang="en-US" sz="4400" b="1" u="sng" dirty="0"/>
              <a:t>range</a:t>
            </a:r>
            <a:r>
              <a:rPr lang="en-US" sz="4400" dirty="0"/>
              <a:t> (or </a:t>
            </a:r>
            <a:r>
              <a:rPr lang="en-US" sz="4400" b="1" dirty="0"/>
              <a:t>codomain</a:t>
            </a:r>
            <a:r>
              <a:rPr lang="en-US" sz="4400" dirty="0"/>
              <a:t>). </a:t>
            </a:r>
            <a:endParaRPr lang="cs-CZ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Articles - ex. 2 – fill in the gaps individually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5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In mathematics, a </a:t>
            </a:r>
            <a:r>
              <a:rPr lang="en-GB" b="1" dirty="0"/>
              <a:t>function</a:t>
            </a:r>
            <a:r>
              <a:rPr lang="en-GB" dirty="0"/>
              <a:t> is (1)___ relation between a set of inputs and a set of permissible outputs with (2)___  property that each input is related to exactly one output. (3)___  example is the function that relates each real number </a:t>
            </a:r>
            <a:r>
              <a:rPr lang="en-GB" i="1" dirty="0"/>
              <a:t>x</a:t>
            </a:r>
            <a:r>
              <a:rPr lang="en-GB" dirty="0"/>
              <a:t> to its square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. (4)___  output of a function </a:t>
            </a:r>
            <a:r>
              <a:rPr lang="en-GB" i="1" dirty="0"/>
              <a:t>f</a:t>
            </a:r>
            <a:r>
              <a:rPr lang="en-GB" dirty="0"/>
              <a:t> corresponding to an input </a:t>
            </a:r>
            <a:r>
              <a:rPr lang="en-GB" i="1" dirty="0"/>
              <a:t>x</a:t>
            </a:r>
            <a:r>
              <a:rPr lang="en-GB" dirty="0"/>
              <a:t> is denoted by </a:t>
            </a:r>
            <a:r>
              <a:rPr lang="en-GB" i="1" dirty="0"/>
              <a:t>f</a:t>
            </a:r>
            <a:r>
              <a:rPr lang="en-GB" dirty="0"/>
              <a:t>(</a:t>
            </a:r>
            <a:r>
              <a:rPr lang="en-GB" i="1" dirty="0"/>
              <a:t>x</a:t>
            </a:r>
            <a:r>
              <a:rPr lang="en-GB" dirty="0"/>
              <a:t>) (read "</a:t>
            </a:r>
            <a:r>
              <a:rPr lang="en-GB" i="1" dirty="0"/>
              <a:t>f</a:t>
            </a:r>
            <a:r>
              <a:rPr lang="en-GB" dirty="0"/>
              <a:t> of </a:t>
            </a:r>
            <a:r>
              <a:rPr lang="en-GB" i="1" dirty="0"/>
              <a:t>x</a:t>
            </a:r>
            <a:r>
              <a:rPr lang="en-GB" dirty="0"/>
              <a:t>"). In this example, if the input is −3, then (5)___  output is 9, and we may write </a:t>
            </a:r>
            <a:r>
              <a:rPr lang="en-GB" i="1" dirty="0"/>
              <a:t>f</a:t>
            </a:r>
            <a:r>
              <a:rPr lang="en-GB" dirty="0"/>
              <a:t>(−3) = 9. The input variable(s) are sometimes referred to as the argument(s) of the function </a:t>
            </a:r>
            <a:r>
              <a:rPr lang="cs-CZ" dirty="0"/>
              <a:t>and </a:t>
            </a:r>
            <a:r>
              <a:rPr lang="en-GB" dirty="0"/>
              <a:t>(6)___  output is called the value. There are many ways to describe or represent a function. Some functions may be defined by (7)___   formula or algorithm that tells how to compute the output for (8)___   given input. Others are given by (9)___   picture, called the graph of the function. In (10)___  science, functions are sometimes defined by a table that gives the outputs for selected inputs.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449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5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In mathematics, a </a:t>
            </a:r>
            <a:r>
              <a:rPr lang="en-GB" b="1" dirty="0"/>
              <a:t>function</a:t>
            </a:r>
            <a:r>
              <a:rPr lang="en-GB" dirty="0"/>
              <a:t> is (1</a:t>
            </a:r>
            <a:r>
              <a:rPr lang="en-GB" i="1" dirty="0"/>
              <a:t>)_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_</a:t>
            </a:r>
            <a:r>
              <a:rPr lang="en-GB" dirty="0"/>
              <a:t> relation between a set of inputs and a set of </a:t>
            </a:r>
            <a:r>
              <a:rPr lang="en-GB" b="1" dirty="0"/>
              <a:t>permissible outputs </a:t>
            </a:r>
            <a:r>
              <a:rPr lang="en-GB" dirty="0"/>
              <a:t>with (2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property that each input is related to exactly one output. (3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An</a:t>
            </a:r>
            <a:r>
              <a:rPr lang="en-GB" i="1" dirty="0"/>
              <a:t>_</a:t>
            </a:r>
            <a:r>
              <a:rPr lang="en-GB" dirty="0"/>
              <a:t>  example is the function that </a:t>
            </a:r>
            <a:r>
              <a:rPr lang="en-GB" b="1" dirty="0"/>
              <a:t>relates each real number </a:t>
            </a:r>
            <a:r>
              <a:rPr lang="en-GB" b="1" i="1" dirty="0"/>
              <a:t>x</a:t>
            </a:r>
            <a:r>
              <a:rPr lang="en-GB" b="1" dirty="0"/>
              <a:t> to its square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. (4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output of a function </a:t>
            </a:r>
            <a:r>
              <a:rPr lang="en-GB" i="1" dirty="0"/>
              <a:t>f</a:t>
            </a:r>
            <a:r>
              <a:rPr lang="en-GB" dirty="0"/>
              <a:t> corresponding to an input </a:t>
            </a:r>
            <a:r>
              <a:rPr lang="en-GB" i="1" dirty="0"/>
              <a:t>x</a:t>
            </a:r>
            <a:r>
              <a:rPr lang="en-GB" dirty="0"/>
              <a:t> is denoted by </a:t>
            </a:r>
            <a:r>
              <a:rPr lang="en-GB" i="1" dirty="0"/>
              <a:t>f</a:t>
            </a:r>
            <a:r>
              <a:rPr lang="en-GB" dirty="0"/>
              <a:t>(</a:t>
            </a:r>
            <a:r>
              <a:rPr lang="en-GB" i="1" dirty="0"/>
              <a:t>x</a:t>
            </a:r>
            <a:r>
              <a:rPr lang="en-GB" dirty="0"/>
              <a:t>) (read "</a:t>
            </a:r>
            <a:r>
              <a:rPr lang="en-GB" i="1" dirty="0"/>
              <a:t>f</a:t>
            </a:r>
            <a:r>
              <a:rPr lang="en-GB" dirty="0"/>
              <a:t> of </a:t>
            </a:r>
            <a:r>
              <a:rPr lang="en-GB" i="1" dirty="0"/>
              <a:t>x</a:t>
            </a:r>
            <a:r>
              <a:rPr lang="en-GB" dirty="0"/>
              <a:t>"). In this example, if the input is −3, then (5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output is 9, and we may write </a:t>
            </a:r>
            <a:r>
              <a:rPr lang="en-GB" i="1" dirty="0"/>
              <a:t>f</a:t>
            </a:r>
            <a:r>
              <a:rPr lang="en-GB" dirty="0"/>
              <a:t>(−3) = 9. The input variable(s) are sometimes referred to as the </a:t>
            </a:r>
            <a:r>
              <a:rPr lang="en-GB" b="1" dirty="0"/>
              <a:t>argument(s) of the function </a:t>
            </a:r>
            <a:r>
              <a:rPr lang="cs-CZ" dirty="0"/>
              <a:t>and </a:t>
            </a:r>
            <a:r>
              <a:rPr lang="en-GB" dirty="0"/>
              <a:t>(6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output is called the </a:t>
            </a:r>
            <a:r>
              <a:rPr lang="en-GB" b="1" dirty="0"/>
              <a:t>value</a:t>
            </a:r>
            <a:r>
              <a:rPr lang="en-GB" dirty="0"/>
              <a:t>. There are many ways to describe or represent a function. Some functions may be defined by (7</a:t>
            </a:r>
            <a:r>
              <a:rPr lang="en-GB" i="1" dirty="0"/>
              <a:t>)_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_</a:t>
            </a:r>
            <a:r>
              <a:rPr lang="en-GB" dirty="0"/>
              <a:t>   formula or algorithm that tells how to compute the output for (8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 given input. Others are given by (9</a:t>
            </a:r>
            <a:r>
              <a:rPr lang="en-GB" i="1" dirty="0"/>
              <a:t>)_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_</a:t>
            </a:r>
            <a:r>
              <a:rPr lang="en-GB" dirty="0"/>
              <a:t>   picture, called the graph of the function. In (10</a:t>
            </a:r>
            <a:r>
              <a:rPr lang="cs-CZ" dirty="0"/>
              <a:t>) </a:t>
            </a:r>
            <a:r>
              <a:rPr lang="en-GB" i="1" dirty="0"/>
              <a:t>_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en-GB" i="1" dirty="0"/>
              <a:t>_</a:t>
            </a:r>
            <a:r>
              <a:rPr lang="en-GB" dirty="0"/>
              <a:t>  science, functions are sometimes defined by a table that gives the outputs for selected inputs.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369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9E566-F64B-9C11-A5EF-DC56D5F1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 and </a:t>
            </a:r>
            <a:r>
              <a:rPr lang="cs-CZ" dirty="0" err="1"/>
              <a:t>watching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DFA50A-A32B-5FD7-9B7F-9761026C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540"/>
            <a:ext cx="10515600" cy="5475249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are the yellow and blue points related?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2)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are possible answers to the question “What is sine?”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3)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the difference between sine and cosine wave? 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sz="3200" dirty="0">
                <a:latin typeface="Calibri" panose="020F0502020204030204" pitchFamily="34" charset="0"/>
                <a:ea typeface="Times New Roman" panose="02020603050405020304" pitchFamily="18" charset="0"/>
              </a:rPr>
              <a:t>4)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the property of things going in circles or cycles?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</a:t>
            </a: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6:30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5)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other trigonometric functions are mentioned in the video?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arenR" startAt="6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does the final simulation show? 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6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93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9E566-F64B-9C11-A5EF-DC56D5F1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 and </a:t>
            </a:r>
            <a:r>
              <a:rPr lang="cs-CZ" dirty="0" err="1"/>
              <a:t>watching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DFA50A-A32B-5FD7-9B7F-9761026C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540"/>
            <a:ext cx="10515600" cy="5564460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are the yellow and blue points related?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yellow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points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coordinates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blue point.</a:t>
            </a:r>
            <a:endParaRPr lang="cs-CZ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2)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are possible answers to the question “What is sine?”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 ratio (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opp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hypotenuse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),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function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(output/input), y-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coordinate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 point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moving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in a </a:t>
            </a:r>
            <a:r>
              <a:rPr lang="cs-CZ" sz="24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circle</a:t>
            </a:r>
            <a:endParaRPr lang="cs-CZ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3)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the difference between sine and cosine wave?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cosine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wave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shifted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along</a:t>
            </a:r>
            <a:endParaRPr lang="cs-CZ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4)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the property of things going in circles or cycles?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repeat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themselves</a:t>
            </a:r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5)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other trigonometric functions are mentioned in the video?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are </a:t>
            </a:r>
            <a:r>
              <a:rPr lang="cs-CZ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properties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Tangent (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tan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sec,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cosec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and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cot</a:t>
            </a:r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arenR" startAt="6"/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does the final simulation show?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Wave-like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motion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illusion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moving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circles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, but in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fact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points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move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straight</a:t>
            </a:r>
            <a:r>
              <a:rPr lang="cs-CZ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lines</a:t>
            </a:r>
          </a:p>
          <a:p>
            <a:pPr indent="0">
              <a:spcAft>
                <a:spcPts val="6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89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7205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6.1 is a graph of the function y=sin x. As x goes from 0° to 90°, sin x increases from 0 to 1. As x goes from 90°to 270°, sin X decreases from 1 to =1, crossing the x-axis at 180°. As x goes from 270°to 360°, sin x increases from -1 to 0. When x reaches 360° the graph repeats itself. The sine function is a periodic function, with a period of 360°, i.e. the graph repeats itself every 360°.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900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66881" y="2630709"/>
            <a:ext cx="2084195" cy="482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114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1" ma:contentTypeDescription="Vytvoří nový dokument" ma:contentTypeScope="" ma:versionID="ab9f9a85b6bfabf222fde5808b2ecb8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591df79fbacf95324ac204aed98226d2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477B6D-78F4-4FDB-BE88-9C7F27332E6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1A1933-4B88-4C3D-9B74-836F65260D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6D0ADE-0BC2-44B4-A47F-D4F7F7C2B7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24949</TotalTime>
  <Words>3807</Words>
  <Application>Microsoft Office PowerPoint</Application>
  <PresentationFormat>Širokoúhlá obrazovka</PresentationFormat>
  <Paragraphs>291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Motiv Office</vt:lpstr>
      <vt:lpstr>English for Mathematicians I Week 11 – Functions </vt:lpstr>
      <vt:lpstr>Unit 11</vt:lpstr>
      <vt:lpstr>What is a function?</vt:lpstr>
      <vt:lpstr>What is a function?</vt:lpstr>
      <vt:lpstr>Articles - ex. 2 – fill in the gaps individually</vt:lpstr>
      <vt:lpstr>Prezentace aplikace PowerPoint</vt:lpstr>
      <vt:lpstr>Listening and watching</vt:lpstr>
      <vt:lpstr>Listening and watching</vt:lpstr>
      <vt:lpstr>4. Look, read and underline key verbs and nouns</vt:lpstr>
      <vt:lpstr>4. Look, read and underline key verbs and nouns</vt:lpstr>
      <vt:lpstr>4. Look, read and underline key verbs and nouns</vt:lpstr>
      <vt:lpstr>4. Look, read and underline key verbs and nouns</vt:lpstr>
      <vt:lpstr>5. Now use these verbs and nouns to write a short description </vt:lpstr>
      <vt:lpstr>Group work - posters </vt:lpstr>
      <vt:lpstr>What type of a function is this?  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6. Revision &amp; Language Focus. Read the following: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Video task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</dc:title>
  <dc:creator>Štěpánka Bilová</dc:creator>
  <cp:lastModifiedBy>Eva Čoupková</cp:lastModifiedBy>
  <cp:revision>302</cp:revision>
  <dcterms:created xsi:type="dcterms:W3CDTF">2017-09-02T16:40:02Z</dcterms:created>
  <dcterms:modified xsi:type="dcterms:W3CDTF">2024-11-25T10:36:05Z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