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47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45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8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75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7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39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56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3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6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5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35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44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52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5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72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27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F28A553-C78C-42E9-AC21-1D6E797BC03D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107073-1B84-4FAA-B53A-B5CEDE9F6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31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asketball PNG Designs for T Shirt &amp; Merch">
            <a:extLst>
              <a:ext uri="{FF2B5EF4-FFF2-40B4-BE49-F238E27FC236}">
                <a16:creationId xmlns:a16="http://schemas.microsoft.com/office/drawing/2014/main" id="{0B872431-0009-AFF5-1099-4990F60B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5289">
            <a:off x="1371312" y="-243898"/>
            <a:ext cx="3257102" cy="32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406E5E-8AF6-D5C8-D16C-274163B2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39" y="2069431"/>
            <a:ext cx="10871137" cy="201067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Optimalizace tréninkového plánu v basketbalu</a:t>
            </a:r>
            <a:endParaRPr lang="cs-CZ" sz="60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E30A74-B165-820E-7F16-1B4954BD6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124631"/>
            <a:ext cx="9440034" cy="1049867"/>
          </a:xfrm>
        </p:spPr>
        <p:txBody>
          <a:bodyPr>
            <a:normAutofit/>
          </a:bodyPr>
          <a:lstStyle/>
          <a:p>
            <a:r>
              <a:rPr lang="cs-CZ" sz="3200" dirty="0"/>
              <a:t>Lenka Šoltésová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423EE0-2B0B-418D-7CCE-A16629F0F5BC}"/>
              </a:ext>
            </a:extLst>
          </p:cNvPr>
          <p:cNvSpPr txBox="1"/>
          <p:nvPr/>
        </p:nvSpPr>
        <p:spPr>
          <a:xfrm>
            <a:off x="3653101" y="1359116"/>
            <a:ext cx="487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Modelování hodnotového toku</a:t>
            </a:r>
          </a:p>
        </p:txBody>
      </p:sp>
    </p:spTree>
    <p:extLst>
      <p:ext uri="{BB962C8B-B14F-4D97-AF65-F5344CB8AC3E}">
        <p14:creationId xmlns:p14="http://schemas.microsoft.com/office/powerpoint/2010/main" val="212713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45FA4-7DE6-F487-FB23-56D9FC25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779" y="213131"/>
            <a:ext cx="6412441" cy="10345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Procesy v tréninkovém toku</a:t>
            </a:r>
            <a:endParaRPr lang="cs-CZ" sz="11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FD07-4F01-C453-F4A6-BA1B901F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248" y="1732859"/>
            <a:ext cx="6412441" cy="438834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Definice procesu: </a:t>
            </a:r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Dovednosti a čas na  zlepšení dovedností a optimalizace času</a:t>
            </a:r>
            <a:b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Příklady procesů: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Střelba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Driblování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Fyzická příprava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Herní strategie</a:t>
            </a:r>
            <a:b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D84E22-4452-8453-018E-C38AA01A9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471603"/>
            <a:ext cx="5753100" cy="431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76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1765D-7E20-50A0-63AC-E64009E0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906" y="-43013"/>
            <a:ext cx="6401405" cy="164950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Vstupy a výstupy</a:t>
            </a:r>
            <a:br>
              <a:rPr lang="cs-CZ" sz="4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tréninkového procesu</a:t>
            </a:r>
            <a:r>
              <a:rPr lang="cs-CZ" sz="4400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3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DADB6-F73A-F48D-1233-6063AD381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623" y="1759997"/>
            <a:ext cx="6579449" cy="268572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Vstupy</a:t>
            </a:r>
            <a:r>
              <a:rPr lang="cs-CZ" sz="2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Čas (hodiny tréninku)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Tréninkové vybavení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Lidské zdroje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84BFD9-8A4A-17F2-596A-C0EC0E96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"/>
          <a:stretch/>
        </p:blipFill>
        <p:spPr bwMode="auto">
          <a:xfrm>
            <a:off x="6096000" y="2776036"/>
            <a:ext cx="3368843" cy="408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B1BC82-FE38-9F18-3C5A-3ABE6EE9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86" y="0"/>
            <a:ext cx="3187314" cy="4241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51EBC48-0C50-0BE1-1D02-6F13B0F3C1CC}"/>
              </a:ext>
            </a:extLst>
          </p:cNvPr>
          <p:cNvSpPr txBox="1">
            <a:spLocks/>
          </p:cNvSpPr>
          <p:nvPr/>
        </p:nvSpPr>
        <p:spPr>
          <a:xfrm>
            <a:off x="632623" y="4420525"/>
            <a:ext cx="10340364" cy="22068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Výstupy:</a:t>
            </a:r>
            <a:endParaRPr lang="cs-C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Lepší střelecká úspěšnost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Vyšší fyzická odolnost</a:t>
            </a:r>
            <a:endParaRPr lang="cs-CZ" sz="2400" kern="100" dirty="0">
              <a:solidFill>
                <a:schemeClr val="tx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Zvýšená efektivita herní strategie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047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8CCDF-2DA6-6E59-E876-36BE5D49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263" y="185161"/>
            <a:ext cx="7035473" cy="9704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Mapování hodnotového toku</a:t>
            </a:r>
            <a:endParaRPr lang="cs-CZ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23565-F701-EF37-12ED-0C2B6812C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007" y="1106232"/>
            <a:ext cx="10739043" cy="533972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Fáze mapování</a:t>
            </a:r>
            <a:b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1. Identifikace jednotlivých procesů</a:t>
            </a:r>
            <a:b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2. Měření časových nároků a efektivity</a:t>
            </a:r>
            <a:b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3. Identifikace "</a:t>
            </a:r>
            <a:r>
              <a:rPr lang="cs-CZ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zátězí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 nebo prodlev</a:t>
            </a:r>
            <a:b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Příklad:</a:t>
            </a:r>
            <a:endParaRPr lang="cs-CZ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Driblování: zvýšená náročnost na kontrolu míče pod tlakem 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P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rodleva při přesunu</a:t>
            </a:r>
          </a:p>
          <a:p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Střelba: únava po předchozí aktivitě ovlivňuje přesnost                                                     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rodleva při čekání na volný koš</a:t>
            </a:r>
          </a:p>
          <a:p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Fyzická příprava: vyčerpání, únava, výkon</a:t>
            </a:r>
          </a:p>
          <a:p>
            <a:pPr marL="36900" indent="0">
              <a:buNone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P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rodleva při přechodu</a:t>
            </a:r>
          </a:p>
          <a:p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Prodleva mezi procesy: nedostatečné plánování časového harmonogramu, možnost zkrácení organizací týmových přesunů.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1675629-8026-0A5C-A5F1-62703E8EF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98094"/>
              </p:ext>
            </p:extLst>
          </p:nvPr>
        </p:nvGraphicFramePr>
        <p:xfrm>
          <a:off x="7520241" y="1360611"/>
          <a:ext cx="4396752" cy="364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376">
                  <a:extLst>
                    <a:ext uri="{9D8B030D-6E8A-4147-A177-3AD203B41FA5}">
                      <a16:colId xmlns:a16="http://schemas.microsoft.com/office/drawing/2014/main" val="2626691067"/>
                    </a:ext>
                  </a:extLst>
                </a:gridCol>
                <a:gridCol w="2198376">
                  <a:extLst>
                    <a:ext uri="{9D8B030D-6E8A-4147-A177-3AD203B41FA5}">
                      <a16:colId xmlns:a16="http://schemas.microsoft.com/office/drawing/2014/main" val="2584881093"/>
                    </a:ext>
                  </a:extLst>
                </a:gridCol>
              </a:tblGrid>
              <a:tr h="395888"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Délka trvání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893081"/>
                  </a:ext>
                </a:extLst>
              </a:tr>
              <a:tr h="464581">
                <a:tc>
                  <a:txBody>
                    <a:bodyPr/>
                    <a:lstStyle/>
                    <a:p>
                      <a:r>
                        <a:rPr lang="cs-CZ" dirty="0"/>
                        <a:t>Driblování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 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1953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r>
                        <a:rPr lang="cs-CZ" dirty="0"/>
                        <a:t>Střelba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065400"/>
                  </a:ext>
                </a:extLst>
              </a:tr>
              <a:tr h="464581">
                <a:tc>
                  <a:txBody>
                    <a:bodyPr/>
                    <a:lstStyle/>
                    <a:p>
                      <a:r>
                        <a:rPr lang="cs-CZ" dirty="0"/>
                        <a:t>Přesuny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minuty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763991"/>
                  </a:ext>
                </a:extLst>
              </a:tr>
              <a:tr h="464581">
                <a:tc>
                  <a:txBody>
                    <a:bodyPr/>
                    <a:lstStyle/>
                    <a:p>
                      <a:r>
                        <a:rPr lang="cs-CZ" dirty="0"/>
                        <a:t>Fyzická příprava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 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46549"/>
                  </a:ext>
                </a:extLst>
              </a:tr>
              <a:tr h="464581">
                <a:tc>
                  <a:txBody>
                    <a:bodyPr/>
                    <a:lstStyle/>
                    <a:p>
                      <a:r>
                        <a:rPr lang="cs-CZ" dirty="0"/>
                        <a:t>Vysvětlování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3-5 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75533"/>
                  </a:ext>
                </a:extLst>
              </a:tr>
              <a:tr h="464581">
                <a:tc>
                  <a:txBody>
                    <a:bodyPr/>
                    <a:lstStyle/>
                    <a:p>
                      <a:r>
                        <a:rPr lang="cs-CZ" dirty="0"/>
                        <a:t>Zhodnocení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684055"/>
                  </a:ext>
                </a:extLst>
              </a:tr>
              <a:tr h="464581">
                <a:tc>
                  <a:txBody>
                    <a:bodyPr/>
                    <a:lstStyle/>
                    <a:p>
                      <a:r>
                        <a:rPr lang="cs-CZ" dirty="0"/>
                        <a:t>Příprava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4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0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3D401-7FAA-4AC4-D123-577126F1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30563"/>
            <a:ext cx="10353762" cy="97045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Validace</a:t>
            </a:r>
            <a:endParaRPr lang="cs-CZ" sz="11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0FD62-8330-20A0-6864-540FC942B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74" y="2409181"/>
            <a:ext cx="6689556" cy="312821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Příklady:</a:t>
            </a:r>
          </a:p>
          <a:p>
            <a:r>
              <a:rPr lang="cs-CZ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Střelba (délka a počet pokusů)</a:t>
            </a:r>
          </a:p>
          <a:p>
            <a:r>
              <a:rPr lang="cs-CZ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Pauzy mezi činnostmi</a:t>
            </a:r>
          </a:p>
          <a:p>
            <a:r>
              <a:rPr lang="cs-CZ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Výstupní stav hráčů (únava)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52E67F-33D6-575C-9D25-3726B7DB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510393"/>
            <a:ext cx="4925786" cy="4925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38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F13B0-3A61-5D2A-0DD8-64A8866B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2" y="113824"/>
            <a:ext cx="6043895" cy="9704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Optimalizace</a:t>
            </a:r>
            <a:endParaRPr lang="cs-CZ" sz="13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84CBD-95EB-4D3A-CEDA-D9F15EAE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382" y="1015041"/>
            <a:ext cx="6215170" cy="5729135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Metody optimalizace: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Eliminace prodlev</a:t>
            </a:r>
            <a:b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Paralelizace procesů</a:t>
            </a:r>
            <a:b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Použití moderní technologie</a:t>
            </a:r>
          </a:p>
          <a:p>
            <a:endParaRPr lang="cs-C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Příklad: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Zkrácení prodlevy mezi střelbou a driblováním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Paralelizace tréninku fyzické přípravy a střelby 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Použití digitálních tréninkových nástrojů 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Přeskupení tréninkových aktivit 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Větší zásoba vybavení</a:t>
            </a:r>
          </a:p>
          <a:p>
            <a:endParaRPr lang="cs-C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42E1AA-C108-0E9E-CE0C-A8DFAFC58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 r="7644" b="20014"/>
          <a:stretch/>
        </p:blipFill>
        <p:spPr bwMode="auto">
          <a:xfrm>
            <a:off x="6675807" y="3495550"/>
            <a:ext cx="5516192" cy="311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450790-5253-765D-EBE3-864F7452C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8" r="6586" b="14901"/>
          <a:stretch/>
        </p:blipFill>
        <p:spPr bwMode="auto">
          <a:xfrm>
            <a:off x="6675808" y="250991"/>
            <a:ext cx="5516191" cy="2990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54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EF98B-79B7-A86A-FBA5-C32EE51E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5836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Implementace a přínosy</a:t>
            </a:r>
            <a:endParaRPr lang="cs-CZ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85182-0D64-1C09-71B7-5F8F733A5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788" y="1326812"/>
            <a:ext cx="11246527" cy="4993677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Implementace: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Zavedení nového harmonogramu</a:t>
            </a:r>
          </a:p>
          <a:p>
            <a:pPr marL="36900" indent="0">
              <a:buNone/>
            </a:pPr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Příklad: Hodinový tréninkový blok rozdělen na 20 minut driblování, 20 minut střelby a 20 minut fyzické přípravy bez zbytečných prodlev. (Úprava dle úspěšnosti)</a:t>
            </a:r>
            <a:b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Přínosy: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Zvýšená produktivita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Lepší výkon hráčů v zápasech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Vyšší motivace týmu</a:t>
            </a:r>
          </a:p>
          <a:p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Efektivnější organizace</a:t>
            </a:r>
            <a:b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41188B-6CBD-A7D8-2B01-EF8ECF2E2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17844" r="22952" b="34340"/>
          <a:stretch/>
        </p:blipFill>
        <p:spPr bwMode="auto">
          <a:xfrm>
            <a:off x="5467393" y="3286085"/>
            <a:ext cx="6082922" cy="2964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87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3E80C-A14D-8A13-50D0-77270550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34" y="300216"/>
            <a:ext cx="10353762" cy="970450"/>
          </a:xfrm>
        </p:spPr>
        <p:txBody>
          <a:bodyPr>
            <a:normAutofit/>
          </a:bodyPr>
          <a:lstStyle/>
          <a:p>
            <a:r>
              <a:rPr lang="cs-CZ" sz="40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Závěr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35F8F-DCD3-0F61-527C-CBFE00AFF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678" y="1750259"/>
            <a:ext cx="5549758" cy="50191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Příklady optimalizace: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Zavedení lepšího harmonogramu (např. zkrácení prodlev mezi driblováním a střelbou)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Využití digitálních nástrojů ke sledování výkonu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Zapojení skupinového tréninku ke zvýšení intenzity.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2F53A7-7E2C-3113-9DBC-9C58A6E0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290" y="1581294"/>
            <a:ext cx="5965843" cy="4766797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by se tato metoda dala aplikovat na jiné sporty?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atletice lze modelovat pro optimalizaci tréninkových jednotek (jako je střídání sprintu a </a:t>
            </a:r>
            <a:r>
              <a:rPr lang="cs-CZ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vytrvalostních běhů)</a:t>
            </a:r>
            <a:endParaRPr lang="cs-CZ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plavání by bylo možné sledovat časové rozložení mezi různými typy tréninkových úseků.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Které technologie by mohly dále zlepšit tréninkový proces?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Například senzory na měření srdeční frekvence nebo aplikace na analýzu pohybu při technických disciplínách, jako je hod diskem nebo kop v kopané.</a:t>
            </a:r>
          </a:p>
        </p:txBody>
      </p:sp>
    </p:spTree>
    <p:extLst>
      <p:ext uri="{BB962C8B-B14F-4D97-AF65-F5344CB8AC3E}">
        <p14:creationId xmlns:p14="http://schemas.microsoft.com/office/powerpoint/2010/main" val="86945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0D6BB-1A57-B2D0-4DB1-E7DFBEAF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92" y="258441"/>
            <a:ext cx="10353762" cy="97045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Děkuji za pozornost!</a:t>
            </a:r>
            <a:endParaRPr lang="cs-CZ" sz="8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F102CF-E968-502E-5522-ACBB470CAE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1" b="14062"/>
          <a:stretch/>
        </p:blipFill>
        <p:spPr bwMode="auto">
          <a:xfrm>
            <a:off x="2725824" y="1228891"/>
            <a:ext cx="6564699" cy="496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333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169</TotalTime>
  <Words>397</Words>
  <Application>Microsoft Office PowerPoint</Application>
  <PresentationFormat>Širokoúhlá obrazovka</PresentationFormat>
  <Paragraphs>80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Calibri</vt:lpstr>
      <vt:lpstr>Calisto MT</vt:lpstr>
      <vt:lpstr>Courier New</vt:lpstr>
      <vt:lpstr>Symbol</vt:lpstr>
      <vt:lpstr>Wingdings</vt:lpstr>
      <vt:lpstr>Wingdings 2</vt:lpstr>
      <vt:lpstr>Břidlice</vt:lpstr>
      <vt:lpstr>Optimalizace tréninkového plánu v basketbalu</vt:lpstr>
      <vt:lpstr>Procesy v tréninkovém toku</vt:lpstr>
      <vt:lpstr>Vstupy a výstupy tréninkového procesu </vt:lpstr>
      <vt:lpstr>Mapování hodnotového toku</vt:lpstr>
      <vt:lpstr>Validace</vt:lpstr>
      <vt:lpstr>Optimalizace</vt:lpstr>
      <vt:lpstr>Implementace a přínosy</vt:lpstr>
      <vt:lpstr>Závěr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tréninkového procesu v basketbalu</dc:title>
  <dc:creator>Jiří Šoltés</dc:creator>
  <cp:lastModifiedBy>Jiří Šoltés</cp:lastModifiedBy>
  <cp:revision>20</cp:revision>
  <dcterms:created xsi:type="dcterms:W3CDTF">2024-11-22T08:33:03Z</dcterms:created>
  <dcterms:modified xsi:type="dcterms:W3CDTF">2024-12-19T06:59:50Z</dcterms:modified>
</cp:coreProperties>
</file>