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4" r:id="rId4"/>
    <p:sldId id="302" r:id="rId5"/>
    <p:sldId id="271" r:id="rId6"/>
    <p:sldId id="258" r:id="rId7"/>
    <p:sldId id="260" r:id="rId8"/>
    <p:sldId id="261" r:id="rId9"/>
    <p:sldId id="263" r:id="rId10"/>
    <p:sldId id="274" r:id="rId11"/>
    <p:sldId id="269" r:id="rId12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munispace.muni.cz/index.php/munispace/catalog/book/837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munispace.muni.cz/index.php/munispace/catalog/book/837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E7CDD1-FA11-4C92-81D3-DE31B221809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31D342C-0FB8-4FF0-B15C-2B62406890F2}">
      <dgm:prSet/>
      <dgm:spPr/>
      <dgm:t>
        <a:bodyPr/>
        <a:lstStyle/>
        <a:p>
          <a:r>
            <a:rPr lang="cs-CZ" b="1" dirty="0">
              <a:solidFill>
                <a:schemeClr val="tx1">
                  <a:lumMod val="85000"/>
                  <a:lumOff val="15000"/>
                </a:schemeClr>
              </a:solidFill>
            </a:rPr>
            <a:t>Inkluzivní škola v oblasti praxe je mimo jiné charakterizována:</a:t>
          </a:r>
          <a:endParaRPr lang="en-US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97A94BF-D24A-4ABB-96E4-07B72B0786DD}" type="parTrans" cxnId="{8B1AA81B-4F1E-4542-A92A-2B0301EBCD8C}">
      <dgm:prSet/>
      <dgm:spPr/>
      <dgm:t>
        <a:bodyPr/>
        <a:lstStyle/>
        <a:p>
          <a:endParaRPr lang="en-US"/>
        </a:p>
      </dgm:t>
    </dgm:pt>
    <dgm:pt modelId="{F845971B-71CF-4C48-AD3B-E13A7A6D6D62}" type="sibTrans" cxnId="{8B1AA81B-4F1E-4542-A92A-2B0301EBCD8C}">
      <dgm:prSet/>
      <dgm:spPr/>
      <dgm:t>
        <a:bodyPr/>
        <a:lstStyle/>
        <a:p>
          <a:endParaRPr lang="en-US"/>
        </a:p>
      </dgm:t>
    </dgm:pt>
    <dgm:pt modelId="{D3BDFA58-81BB-45B7-A8E7-BBEE19E34D5E}">
      <dgm:prSet/>
      <dgm:spPr/>
      <dgm:t>
        <a:bodyPr/>
        <a:lstStyle/>
        <a:p>
          <a:r>
            <a:rPr lang="cs-CZ" dirty="0"/>
            <a:t>fungující spoluprací učitelů (také učitelů a vedení) – souvislost </a:t>
          </a:r>
          <a:r>
            <a:rPr lang="cs-CZ" b="1" dirty="0"/>
            <a:t>s klimatem školy</a:t>
          </a:r>
          <a:r>
            <a:rPr lang="cs-CZ" dirty="0"/>
            <a:t>; (srov. </a:t>
          </a:r>
          <a:r>
            <a:rPr lang="cs-CZ" dirty="0">
              <a:hlinkClick xmlns:r="http://schemas.openxmlformats.org/officeDocument/2006/relationships" r:id="rId1"/>
            </a:rPr>
            <a:t>Řízení inkluze ve škole</a:t>
          </a:r>
          <a:r>
            <a:rPr lang="cs-CZ" dirty="0"/>
            <a:t>)  </a:t>
          </a:r>
          <a:endParaRPr lang="en-US" dirty="0"/>
        </a:p>
      </dgm:t>
    </dgm:pt>
    <dgm:pt modelId="{3F4C4E89-6A13-4DD5-B1D4-A580B0B475DF}" type="parTrans" cxnId="{AF46B08D-BAB4-42DE-8380-7E64B86B3533}">
      <dgm:prSet/>
      <dgm:spPr/>
      <dgm:t>
        <a:bodyPr/>
        <a:lstStyle/>
        <a:p>
          <a:endParaRPr lang="en-US"/>
        </a:p>
      </dgm:t>
    </dgm:pt>
    <dgm:pt modelId="{333B3EF6-3880-4F16-B00E-79BAC3A98979}" type="sibTrans" cxnId="{AF46B08D-BAB4-42DE-8380-7E64B86B3533}">
      <dgm:prSet/>
      <dgm:spPr/>
      <dgm:t>
        <a:bodyPr/>
        <a:lstStyle/>
        <a:p>
          <a:endParaRPr lang="en-US"/>
        </a:p>
      </dgm:t>
    </dgm:pt>
    <dgm:pt modelId="{E9590859-A059-4EAE-ADAD-949FB04D1C14}">
      <dgm:prSet/>
      <dgm:spPr/>
      <dgm:t>
        <a:bodyPr/>
        <a:lstStyle/>
        <a:p>
          <a:r>
            <a:rPr lang="cs-CZ"/>
            <a:t>sdílením poznatků i výukových postupů (jejich využití zároveň učitelé dovedou zdůvodnit);</a:t>
          </a:r>
          <a:endParaRPr lang="en-US"/>
        </a:p>
      </dgm:t>
    </dgm:pt>
    <dgm:pt modelId="{4887B359-9EF3-4EDE-A2AE-25B7173C2B31}" type="parTrans" cxnId="{3D6767D2-9ABA-42C8-B164-81CA9269B584}">
      <dgm:prSet/>
      <dgm:spPr/>
      <dgm:t>
        <a:bodyPr/>
        <a:lstStyle/>
        <a:p>
          <a:endParaRPr lang="en-US"/>
        </a:p>
      </dgm:t>
    </dgm:pt>
    <dgm:pt modelId="{96DC18CE-B86C-4E72-BE58-DECE25ED402C}" type="sibTrans" cxnId="{3D6767D2-9ABA-42C8-B164-81CA9269B584}">
      <dgm:prSet/>
      <dgm:spPr/>
      <dgm:t>
        <a:bodyPr/>
        <a:lstStyle/>
        <a:p>
          <a:endParaRPr lang="en-US"/>
        </a:p>
      </dgm:t>
    </dgm:pt>
    <dgm:pt modelId="{0E7A508E-F274-43D2-8077-0B3385AF8829}">
      <dgm:prSet/>
      <dgm:spPr/>
      <dgm:t>
        <a:bodyPr/>
        <a:lstStyle/>
        <a:p>
          <a:r>
            <a:rPr lang="cs-CZ"/>
            <a:t>diferencovanou nabídkou pro žáky s různými nadáními či hendikepy; </a:t>
          </a:r>
          <a:endParaRPr lang="en-US"/>
        </a:p>
      </dgm:t>
    </dgm:pt>
    <dgm:pt modelId="{4F325216-416F-458F-95C2-F0FFA7C95B25}" type="parTrans" cxnId="{A6B4E02C-2FC1-4E8A-8538-84474993A98C}">
      <dgm:prSet/>
      <dgm:spPr/>
      <dgm:t>
        <a:bodyPr/>
        <a:lstStyle/>
        <a:p>
          <a:endParaRPr lang="en-US"/>
        </a:p>
      </dgm:t>
    </dgm:pt>
    <dgm:pt modelId="{32C8D618-A64C-4D76-91F7-9C41059F121F}" type="sibTrans" cxnId="{A6B4E02C-2FC1-4E8A-8538-84474993A98C}">
      <dgm:prSet/>
      <dgm:spPr/>
      <dgm:t>
        <a:bodyPr/>
        <a:lstStyle/>
        <a:p>
          <a:endParaRPr lang="en-US"/>
        </a:p>
      </dgm:t>
    </dgm:pt>
    <dgm:pt modelId="{8D80F6EE-6219-431E-A305-EBA59AF7A737}">
      <dgm:prSet/>
      <dgm:spPr/>
      <dgm:t>
        <a:bodyPr/>
        <a:lstStyle/>
        <a:p>
          <a:r>
            <a:rPr lang="cs-CZ"/>
            <a:t>diferencovaným hodnocením různých žáků a adekvátním využíváním jejich sebehodnocení.</a:t>
          </a:r>
          <a:endParaRPr lang="en-US"/>
        </a:p>
      </dgm:t>
    </dgm:pt>
    <dgm:pt modelId="{53827159-2CE2-4231-83BC-4D4F9118440E}" type="parTrans" cxnId="{D77DA096-71C9-43D6-B0AB-9F1CDD484555}">
      <dgm:prSet/>
      <dgm:spPr/>
      <dgm:t>
        <a:bodyPr/>
        <a:lstStyle/>
        <a:p>
          <a:endParaRPr lang="en-US"/>
        </a:p>
      </dgm:t>
    </dgm:pt>
    <dgm:pt modelId="{6F44BE97-A20F-4D4F-990D-1A4EDED7DF45}" type="sibTrans" cxnId="{D77DA096-71C9-43D6-B0AB-9F1CDD484555}">
      <dgm:prSet/>
      <dgm:spPr/>
      <dgm:t>
        <a:bodyPr/>
        <a:lstStyle/>
        <a:p>
          <a:endParaRPr lang="en-US"/>
        </a:p>
      </dgm:t>
    </dgm:pt>
    <dgm:pt modelId="{A6B0B89C-1832-9049-AB7F-317F712DE5EE}" type="pres">
      <dgm:prSet presAssocID="{B0E7CDD1-FA11-4C92-81D3-DE31B2218092}" presName="linear" presStyleCnt="0">
        <dgm:presLayoutVars>
          <dgm:animLvl val="lvl"/>
          <dgm:resizeHandles val="exact"/>
        </dgm:presLayoutVars>
      </dgm:prSet>
      <dgm:spPr/>
    </dgm:pt>
    <dgm:pt modelId="{B14646AC-1C0A-5449-87DE-F63283623ED1}" type="pres">
      <dgm:prSet presAssocID="{431D342C-0FB8-4FF0-B15C-2B62406890F2}" presName="parentText" presStyleLbl="node1" presStyleIdx="0" presStyleCnt="5" custScaleY="47636">
        <dgm:presLayoutVars>
          <dgm:chMax val="0"/>
          <dgm:bulletEnabled val="1"/>
        </dgm:presLayoutVars>
      </dgm:prSet>
      <dgm:spPr/>
    </dgm:pt>
    <dgm:pt modelId="{94BCAA11-EFF0-A34A-8A31-15E680C95AFB}" type="pres">
      <dgm:prSet presAssocID="{F845971B-71CF-4C48-AD3B-E13A7A6D6D62}" presName="spacer" presStyleCnt="0"/>
      <dgm:spPr/>
    </dgm:pt>
    <dgm:pt modelId="{A20627B1-1FA3-F047-9AB1-289C01E9EDBB}" type="pres">
      <dgm:prSet presAssocID="{D3BDFA58-81BB-45B7-A8E7-BBEE19E34D5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567C193-8618-D64C-9ACD-AABCEF9B7809}" type="pres">
      <dgm:prSet presAssocID="{333B3EF6-3880-4F16-B00E-79BAC3A98979}" presName="spacer" presStyleCnt="0"/>
      <dgm:spPr/>
    </dgm:pt>
    <dgm:pt modelId="{DF8C6B98-5EE7-B947-A2BC-854C6119A30C}" type="pres">
      <dgm:prSet presAssocID="{E9590859-A059-4EAE-ADAD-949FB04D1C1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0179951-290D-4F45-83EF-3D0C65C35778}" type="pres">
      <dgm:prSet presAssocID="{96DC18CE-B86C-4E72-BE58-DECE25ED402C}" presName="spacer" presStyleCnt="0"/>
      <dgm:spPr/>
    </dgm:pt>
    <dgm:pt modelId="{89C9BFA6-F9A8-9C4F-ABE0-D7FDB42D51E6}" type="pres">
      <dgm:prSet presAssocID="{0E7A508E-F274-43D2-8077-0B3385AF882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C03F724-1359-9E42-B583-0150988C2BDB}" type="pres">
      <dgm:prSet presAssocID="{32C8D618-A64C-4D76-91F7-9C41059F121F}" presName="spacer" presStyleCnt="0"/>
      <dgm:spPr/>
    </dgm:pt>
    <dgm:pt modelId="{A34FA0EF-AB47-6C47-AFA1-54D380090C4E}" type="pres">
      <dgm:prSet presAssocID="{8D80F6EE-6219-431E-A305-EBA59AF7A73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67E130D-0142-3B4D-AF05-7483AD60599A}" type="presOf" srcId="{431D342C-0FB8-4FF0-B15C-2B62406890F2}" destId="{B14646AC-1C0A-5449-87DE-F63283623ED1}" srcOrd="0" destOrd="0" presId="urn:microsoft.com/office/officeart/2005/8/layout/vList2"/>
    <dgm:cxn modelId="{8B1AA81B-4F1E-4542-A92A-2B0301EBCD8C}" srcId="{B0E7CDD1-FA11-4C92-81D3-DE31B2218092}" destId="{431D342C-0FB8-4FF0-B15C-2B62406890F2}" srcOrd="0" destOrd="0" parTransId="{397A94BF-D24A-4ABB-96E4-07B72B0786DD}" sibTransId="{F845971B-71CF-4C48-AD3B-E13A7A6D6D62}"/>
    <dgm:cxn modelId="{A6B4E02C-2FC1-4E8A-8538-84474993A98C}" srcId="{B0E7CDD1-FA11-4C92-81D3-DE31B2218092}" destId="{0E7A508E-F274-43D2-8077-0B3385AF8829}" srcOrd="3" destOrd="0" parTransId="{4F325216-416F-458F-95C2-F0FFA7C95B25}" sibTransId="{32C8D618-A64C-4D76-91F7-9C41059F121F}"/>
    <dgm:cxn modelId="{AF46B08D-BAB4-42DE-8380-7E64B86B3533}" srcId="{B0E7CDD1-FA11-4C92-81D3-DE31B2218092}" destId="{D3BDFA58-81BB-45B7-A8E7-BBEE19E34D5E}" srcOrd="1" destOrd="0" parTransId="{3F4C4E89-6A13-4DD5-B1D4-A580B0B475DF}" sibTransId="{333B3EF6-3880-4F16-B00E-79BAC3A98979}"/>
    <dgm:cxn modelId="{D77DA096-71C9-43D6-B0AB-9F1CDD484555}" srcId="{B0E7CDD1-FA11-4C92-81D3-DE31B2218092}" destId="{8D80F6EE-6219-431E-A305-EBA59AF7A737}" srcOrd="4" destOrd="0" parTransId="{53827159-2CE2-4231-83BC-4D4F9118440E}" sibTransId="{6F44BE97-A20F-4D4F-990D-1A4EDED7DF45}"/>
    <dgm:cxn modelId="{3B2C1398-60CE-D64F-970E-DA237FD797F9}" type="presOf" srcId="{8D80F6EE-6219-431E-A305-EBA59AF7A737}" destId="{A34FA0EF-AB47-6C47-AFA1-54D380090C4E}" srcOrd="0" destOrd="0" presId="urn:microsoft.com/office/officeart/2005/8/layout/vList2"/>
    <dgm:cxn modelId="{F00B21CF-C6A1-B345-8972-74DBA4B63073}" type="presOf" srcId="{D3BDFA58-81BB-45B7-A8E7-BBEE19E34D5E}" destId="{A20627B1-1FA3-F047-9AB1-289C01E9EDBB}" srcOrd="0" destOrd="0" presId="urn:microsoft.com/office/officeart/2005/8/layout/vList2"/>
    <dgm:cxn modelId="{3D6767D2-9ABA-42C8-B164-81CA9269B584}" srcId="{B0E7CDD1-FA11-4C92-81D3-DE31B2218092}" destId="{E9590859-A059-4EAE-ADAD-949FB04D1C14}" srcOrd="2" destOrd="0" parTransId="{4887B359-9EF3-4EDE-A2AE-25B7173C2B31}" sibTransId="{96DC18CE-B86C-4E72-BE58-DECE25ED402C}"/>
    <dgm:cxn modelId="{084555D7-F092-E54D-B425-B73B8A54EE21}" type="presOf" srcId="{E9590859-A059-4EAE-ADAD-949FB04D1C14}" destId="{DF8C6B98-5EE7-B947-A2BC-854C6119A30C}" srcOrd="0" destOrd="0" presId="urn:microsoft.com/office/officeart/2005/8/layout/vList2"/>
    <dgm:cxn modelId="{2379B9E1-0631-EA41-B632-54F108F30071}" type="presOf" srcId="{0E7A508E-F274-43D2-8077-0B3385AF8829}" destId="{89C9BFA6-F9A8-9C4F-ABE0-D7FDB42D51E6}" srcOrd="0" destOrd="0" presId="urn:microsoft.com/office/officeart/2005/8/layout/vList2"/>
    <dgm:cxn modelId="{AA7502FE-11D8-794F-8524-2F0701D95FB8}" type="presOf" srcId="{B0E7CDD1-FA11-4C92-81D3-DE31B2218092}" destId="{A6B0B89C-1832-9049-AB7F-317F712DE5EE}" srcOrd="0" destOrd="0" presId="urn:microsoft.com/office/officeart/2005/8/layout/vList2"/>
    <dgm:cxn modelId="{25320C1E-E159-BA4C-BF98-2DBBB38E375D}" type="presParOf" srcId="{A6B0B89C-1832-9049-AB7F-317F712DE5EE}" destId="{B14646AC-1C0A-5449-87DE-F63283623ED1}" srcOrd="0" destOrd="0" presId="urn:microsoft.com/office/officeart/2005/8/layout/vList2"/>
    <dgm:cxn modelId="{784660A7-1209-B74F-AA09-27B368536C65}" type="presParOf" srcId="{A6B0B89C-1832-9049-AB7F-317F712DE5EE}" destId="{94BCAA11-EFF0-A34A-8A31-15E680C95AFB}" srcOrd="1" destOrd="0" presId="urn:microsoft.com/office/officeart/2005/8/layout/vList2"/>
    <dgm:cxn modelId="{E4F8A4FD-B832-6E42-BE82-E9BE03BFF7FE}" type="presParOf" srcId="{A6B0B89C-1832-9049-AB7F-317F712DE5EE}" destId="{A20627B1-1FA3-F047-9AB1-289C01E9EDBB}" srcOrd="2" destOrd="0" presId="urn:microsoft.com/office/officeart/2005/8/layout/vList2"/>
    <dgm:cxn modelId="{60F9364A-ECAF-4440-B146-6AAB66870FB9}" type="presParOf" srcId="{A6B0B89C-1832-9049-AB7F-317F712DE5EE}" destId="{1567C193-8618-D64C-9ACD-AABCEF9B7809}" srcOrd="3" destOrd="0" presId="urn:microsoft.com/office/officeart/2005/8/layout/vList2"/>
    <dgm:cxn modelId="{E69ED353-CEFE-2C4E-AA54-A421E1A532A7}" type="presParOf" srcId="{A6B0B89C-1832-9049-AB7F-317F712DE5EE}" destId="{DF8C6B98-5EE7-B947-A2BC-854C6119A30C}" srcOrd="4" destOrd="0" presId="urn:microsoft.com/office/officeart/2005/8/layout/vList2"/>
    <dgm:cxn modelId="{4AD62E83-055D-7444-9EA4-0A2888F6B30A}" type="presParOf" srcId="{A6B0B89C-1832-9049-AB7F-317F712DE5EE}" destId="{30179951-290D-4F45-83EF-3D0C65C35778}" srcOrd="5" destOrd="0" presId="urn:microsoft.com/office/officeart/2005/8/layout/vList2"/>
    <dgm:cxn modelId="{0422A72C-BF13-2240-9BE4-E9042918EA62}" type="presParOf" srcId="{A6B0B89C-1832-9049-AB7F-317F712DE5EE}" destId="{89C9BFA6-F9A8-9C4F-ABE0-D7FDB42D51E6}" srcOrd="6" destOrd="0" presId="urn:microsoft.com/office/officeart/2005/8/layout/vList2"/>
    <dgm:cxn modelId="{B3812F08-7747-0A44-A780-17BE16A22208}" type="presParOf" srcId="{A6B0B89C-1832-9049-AB7F-317F712DE5EE}" destId="{6C03F724-1359-9E42-B583-0150988C2BDB}" srcOrd="7" destOrd="0" presId="urn:microsoft.com/office/officeart/2005/8/layout/vList2"/>
    <dgm:cxn modelId="{0AD5B5CC-6E40-8540-8BEF-0F37C24A170D}" type="presParOf" srcId="{A6B0B89C-1832-9049-AB7F-317F712DE5EE}" destId="{A34FA0EF-AB47-6C47-AFA1-54D380090C4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4646AC-1C0A-5449-87DE-F63283623ED1}">
      <dsp:nvSpPr>
        <dsp:cNvPr id="0" name=""/>
        <dsp:cNvSpPr/>
      </dsp:nvSpPr>
      <dsp:spPr>
        <a:xfrm>
          <a:off x="0" y="9244"/>
          <a:ext cx="8005793" cy="4926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Inkluzivní škola v oblasti praxe je mimo jiné charakterizována:</a:t>
          </a:r>
          <a:endParaRPr lang="en-US" sz="20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4051" y="33295"/>
        <a:ext cx="7957691" cy="444587"/>
      </dsp:txXfrm>
    </dsp:sp>
    <dsp:sp modelId="{A20627B1-1FA3-F047-9AB1-289C01E9EDBB}">
      <dsp:nvSpPr>
        <dsp:cNvPr id="0" name=""/>
        <dsp:cNvSpPr/>
      </dsp:nvSpPr>
      <dsp:spPr>
        <a:xfrm>
          <a:off x="0" y="576813"/>
          <a:ext cx="8005793" cy="103428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fungující spoluprací učitelů (také učitelů a vedení) – souvislost </a:t>
          </a:r>
          <a:r>
            <a:rPr lang="cs-CZ" sz="2000" b="1" kern="1200" dirty="0"/>
            <a:t>s klimatem školy</a:t>
          </a:r>
          <a:r>
            <a:rPr lang="cs-CZ" sz="2000" kern="1200" dirty="0"/>
            <a:t>; (srov. </a:t>
          </a:r>
          <a:r>
            <a:rPr lang="cs-CZ" sz="2000" kern="1200" dirty="0">
              <a:hlinkClick xmlns:r="http://schemas.openxmlformats.org/officeDocument/2006/relationships" r:id="rId1"/>
            </a:rPr>
            <a:t>Řízení inkluze ve škole</a:t>
          </a:r>
          <a:r>
            <a:rPr lang="cs-CZ" sz="2000" kern="1200" dirty="0"/>
            <a:t>)  </a:t>
          </a:r>
          <a:endParaRPr lang="en-US" sz="2000" kern="1200" dirty="0"/>
        </a:p>
      </dsp:txBody>
      <dsp:txXfrm>
        <a:off x="50489" y="627302"/>
        <a:ext cx="7904815" cy="933302"/>
      </dsp:txXfrm>
    </dsp:sp>
    <dsp:sp modelId="{DF8C6B98-5EE7-B947-A2BC-854C6119A30C}">
      <dsp:nvSpPr>
        <dsp:cNvPr id="0" name=""/>
        <dsp:cNvSpPr/>
      </dsp:nvSpPr>
      <dsp:spPr>
        <a:xfrm>
          <a:off x="0" y="1685973"/>
          <a:ext cx="8005793" cy="103428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sdílením poznatků i výukových postupů (jejich využití zároveň učitelé dovedou zdůvodnit);</a:t>
          </a:r>
          <a:endParaRPr lang="en-US" sz="2000" kern="1200"/>
        </a:p>
      </dsp:txBody>
      <dsp:txXfrm>
        <a:off x="50489" y="1736462"/>
        <a:ext cx="7904815" cy="933302"/>
      </dsp:txXfrm>
    </dsp:sp>
    <dsp:sp modelId="{89C9BFA6-F9A8-9C4F-ABE0-D7FDB42D51E6}">
      <dsp:nvSpPr>
        <dsp:cNvPr id="0" name=""/>
        <dsp:cNvSpPr/>
      </dsp:nvSpPr>
      <dsp:spPr>
        <a:xfrm>
          <a:off x="0" y="2795133"/>
          <a:ext cx="8005793" cy="103428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diferencovanou nabídkou pro žáky s různými nadáními či hendikepy; </a:t>
          </a:r>
          <a:endParaRPr lang="en-US" sz="2000" kern="1200"/>
        </a:p>
      </dsp:txBody>
      <dsp:txXfrm>
        <a:off x="50489" y="2845622"/>
        <a:ext cx="7904815" cy="933302"/>
      </dsp:txXfrm>
    </dsp:sp>
    <dsp:sp modelId="{A34FA0EF-AB47-6C47-AFA1-54D380090C4E}">
      <dsp:nvSpPr>
        <dsp:cNvPr id="0" name=""/>
        <dsp:cNvSpPr/>
      </dsp:nvSpPr>
      <dsp:spPr>
        <a:xfrm>
          <a:off x="0" y="3904293"/>
          <a:ext cx="8005793" cy="10342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diferencovaným hodnocením různých žáků a adekvátním využíváním jejich sebehodnocení.</a:t>
          </a:r>
          <a:endParaRPr lang="en-US" sz="2000" kern="1200"/>
        </a:p>
      </dsp:txBody>
      <dsp:txXfrm>
        <a:off x="50489" y="3954782"/>
        <a:ext cx="7904815" cy="933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07689-38B0-4CBC-838F-37756EF9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8F0210-4F7B-48C8-9856-1A2A2A1ED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365D72-74A7-43E0-92BC-364380013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A92B2C-9BCD-40A7-AD94-6CDEF0141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4DA9D8-228E-415A-9539-570D65D7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376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C08E9-2658-480C-9C85-D65473623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CC64C0-2EFA-4D6B-A054-987E795CA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306A4C-D81C-4965-AA44-55AC30022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D0723F-6EE8-477B-A2EC-C1E025B7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CF3FFC-441B-42EC-ACD7-A64905AF5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06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A6A6FC4-F0BF-4E90-AE44-4F28F39F7D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EB1AC2-CD10-4F3B-B77A-048A3D124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B20954-1AC6-47DE-B5C5-E9A6039E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2DCD98-2D1A-476C-B2C6-5117377D0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32BDEC-0EBC-4DBE-8059-97579CFAA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66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B38B6-73A3-45CB-A487-C794A50AD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C571B7-1AC0-448C-BFF0-5130CF02C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D5BB5-AD3B-46B9-9AE8-1F36F6C7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798CFD-6C3D-4604-96CC-0C926B0B7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9697DA-83DD-485D-A1D7-A64D9D94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53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AB089-D237-4C92-9AE5-3C6F297E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ABD06E7-400D-4A6B-BDF2-AAB26FB3F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93BC5D-EDC5-4A25-BAC2-FE805EE64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64BCE7-C7C9-4F0C-BFA2-A8E9BDCF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50B30A-4A0D-480C-B504-9376B981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86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3509E-FC48-4D8E-B1CC-800564D45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6CEFCA-9975-4EEF-920D-C95DA4D81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AE487BE-952F-41B2-9801-0A24BA108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42B9DC-6409-449A-86B4-3A45CEE7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607330C-1708-41A7-BADB-BADC71767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028767-8A47-4794-8429-51A99E69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12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31AA6-11CF-43DA-843E-6231C91F9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6262FD-C9F5-4B49-A7C8-250FE449D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B5310DF-0667-4335-8407-E02B50594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C68BEBB-9653-4ABC-9057-7C8C6C2DB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9C80CE9-84CB-4866-98E6-00FB3C32C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6F6DC4-2E14-4534-BB66-3A116F565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F31D00-D044-4779-9774-CCA36FA69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70A0F2-D97B-4DFB-9DBA-65CE43D6C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19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8F86A-62EF-4BAF-9267-AB2EDF914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582E99E-BA51-453B-89AD-E6DC4FDE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01C9CA-C1C0-463E-8D93-3FF935A4B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9153F4-96DD-4925-AABC-F394B25D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89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F6CC02-6C17-41A2-A44E-F30FDD533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E759A9-A964-47CA-854C-0604468C8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072A370-72DD-4878-BF1A-435BDAF4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7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8A59B-6645-4D3A-8544-A1BB1D5E7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D6258E-CDCD-4DEE-B524-1ED5FDACA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9D3A202-55D1-40BD-B8C1-EFFC2FCA1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3B22CE-CCEC-426A-915C-2116CA2B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DD6684-4471-4A6D-A94C-247F70CDE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5E235B-BC9A-47EE-A2B6-41EF28AE9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37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87F2F-9385-45D8-B410-B0AB1DF1E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F5BB8A2-2B68-4D3B-9352-F9D34EC299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F305CE6-1BE9-4A5B-9AEF-526B0625E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AEA95A-DD16-4A10-93B3-EB9AB2A5C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5D810F-BD4D-47FE-93FF-FD10308CD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114E09-D3AD-4AF7-976A-E60A7B5E4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88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54907F2-5A85-49D8-9497-21CC35354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79713F4-11D5-4D4E-94D6-921C932B2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35364E-5F82-4256-98B9-6F22F47BF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46485-C031-4C5A-A176-B50A7ABE3FFE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7D2880-EB49-41B1-B1F6-6B7F21486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486824-10A1-4253-94CD-94F511A38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E1A7C-3E79-442E-84B7-612C62E4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84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kluze.cz/" TargetMode="External"/><Relationship Id="rId13" Type="http://schemas.openxmlformats.org/officeDocument/2006/relationships/hyperlink" Target="http://www.eduin.cz/" TargetMode="External"/><Relationship Id="rId3" Type="http://schemas.openxmlformats.org/officeDocument/2006/relationships/hyperlink" Target="http://www.mapaferovychskol.cz/uvod" TargetMode="External"/><Relationship Id="rId7" Type="http://schemas.openxmlformats.org/officeDocument/2006/relationships/hyperlink" Target="http://www.rytmus.org/home" TargetMode="External"/><Relationship Id="rId12" Type="http://schemas.openxmlformats.org/officeDocument/2006/relationships/hyperlink" Target="http://bit.ly/1TbMd3H" TargetMode="External"/><Relationship Id="rId2" Type="http://schemas.openxmlformats.org/officeDocument/2006/relationships/hyperlink" Target="http://ll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kluzivniskola.cz/" TargetMode="External"/><Relationship Id="rId11" Type="http://schemas.openxmlformats.org/officeDocument/2006/relationships/hyperlink" Target="http://bit.ly/1aPSgue" TargetMode="External"/><Relationship Id="rId5" Type="http://schemas.openxmlformats.org/officeDocument/2006/relationships/hyperlink" Target="http://www.meta-ops.cz/" TargetMode="External"/><Relationship Id="rId15" Type="http://schemas.openxmlformats.org/officeDocument/2006/relationships/hyperlink" Target="http://is.muni.cz/th/105251/pedf_d/" TargetMode="External"/><Relationship Id="rId10" Type="http://schemas.openxmlformats.org/officeDocument/2006/relationships/hyperlink" Target="http://bit.ly/1wa9bBc" TargetMode="External"/><Relationship Id="rId4" Type="http://schemas.openxmlformats.org/officeDocument/2006/relationships/hyperlink" Target="http://www.apla.cz/" TargetMode="External"/><Relationship Id="rId9" Type="http://schemas.openxmlformats.org/officeDocument/2006/relationships/hyperlink" Target="http://rvp.cz/" TargetMode="External"/><Relationship Id="rId14" Type="http://schemas.openxmlformats.org/officeDocument/2006/relationships/hyperlink" Target="http://bit.ly/1GqfiEZ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siv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1534D-39E0-4C74-9BF8-BF389F6C2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819" y="670080"/>
            <a:ext cx="9144000" cy="873585"/>
          </a:xfrm>
        </p:spPr>
        <p:txBody>
          <a:bodyPr>
            <a:normAutofit fontScale="90000"/>
          </a:bodyPr>
          <a:lstStyle/>
          <a:p>
            <a:r>
              <a:rPr lang="cs-CZ" dirty="0"/>
              <a:t>Inkluzivní vzdělávání</a:t>
            </a:r>
          </a:p>
        </p:txBody>
      </p:sp>
      <p:sp>
        <p:nvSpPr>
          <p:cNvPr id="4" name="AutoShape 2" descr="https://elf.phil.muni.cz/21-22/draftfile.php/3684/user/draft/682253288/inkluze%20vtip.jpg">
            <a:extLst>
              <a:ext uri="{FF2B5EF4-FFF2-40B4-BE49-F238E27FC236}">
                <a16:creationId xmlns:a16="http://schemas.microsoft.com/office/drawing/2014/main" id="{50CF7AFA-116C-4563-BCB2-2C14A637C5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67250" y="2257425"/>
            <a:ext cx="285750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0661088-BD71-4E1E-9024-699CF8314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906" y="1927450"/>
            <a:ext cx="4993119" cy="408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424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433856" y="311343"/>
            <a:ext cx="3733482" cy="750541"/>
          </a:xfrm>
        </p:spPr>
        <p:txBody>
          <a:bodyPr>
            <a:normAutofit/>
          </a:bodyPr>
          <a:lstStyle/>
          <a:p>
            <a:pPr eaLnBrk="1" hangingPunct="1"/>
            <a:r>
              <a:rPr lang="cs-CZ" b="1" dirty="0">
                <a:solidFill>
                  <a:srgbClr val="000000"/>
                </a:solidFill>
              </a:rPr>
              <a:t>Odkazy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856" y="1160207"/>
            <a:ext cx="10499615" cy="4900766"/>
          </a:xfrm>
        </p:spPr>
        <p:txBody>
          <a:bodyPr anchor="ctr">
            <a:normAutofit/>
          </a:bodyPr>
          <a:lstStyle/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Liga lidských práv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2"/>
              </a:rPr>
              <a:t>http://llp.cz/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	Férová škola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3"/>
              </a:rPr>
              <a:t>http://www.mapaferovychskol.cz/uvod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APLA ČR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4"/>
              </a:rPr>
              <a:t>http://www.apla.cz/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 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META o.p.s.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5"/>
              </a:rPr>
              <a:t>http://www.meta-ops.cz/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	Portál Inkluzivní škola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6"/>
              </a:rPr>
              <a:t>http://www.inkluzivniskola.cz/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Rytmus o.p.s.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7"/>
              </a:rPr>
              <a:t>http://www.rytmus.org/home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 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	Portál Inkluze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8"/>
              </a:rPr>
              <a:t>http://www.inkluze.cz/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Portál RVP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9"/>
              </a:rPr>
              <a:t>http://rvp.cz/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	Evaluační nástroje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10"/>
              </a:rPr>
              <a:t>http://bit.ly/1wa9bBc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 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Katalog podpůrných opatření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11"/>
              </a:rPr>
              <a:t>http://bit.ly/1aPSgue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  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Výstup z projektu Varianty 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12"/>
              </a:rPr>
              <a:t>http://bit.ly/1TbMd3H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</a:p>
          <a:p>
            <a:pPr eaLnBrk="1" hangingPunct="1">
              <a:buNone/>
            </a:pPr>
            <a:r>
              <a:rPr lang="cs-CZ" sz="1400" dirty="0" err="1">
                <a:solidFill>
                  <a:srgbClr val="000000"/>
                </a:solidFill>
                <a:latin typeface="Bookman Old Style" pitchFamily="18" charset="0"/>
              </a:rPr>
              <a:t>EDUin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13"/>
              </a:rPr>
              <a:t>http://www.eduin.cz/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 </a:t>
            </a: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	</a:t>
            </a:r>
            <a:r>
              <a:rPr lang="cs-CZ" sz="1400" dirty="0" err="1">
                <a:solidFill>
                  <a:srgbClr val="000000"/>
                </a:solidFill>
                <a:latin typeface="Bookman Old Style" pitchFamily="18" charset="0"/>
              </a:rPr>
              <a:t>buletin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Bookman Old Style" pitchFamily="18" charset="0"/>
              </a:rPr>
              <a:t>bEDUin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14"/>
              </a:rPr>
              <a:t>http://bit.ly/1GqfiEZ</a:t>
            </a:r>
            <a:endParaRPr lang="cs-CZ" sz="14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1" hangingPunct="1">
              <a:buNone/>
            </a:pP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Monika </a:t>
            </a:r>
            <a:r>
              <a:rPr lang="cs-CZ" sz="1400" dirty="0" err="1">
                <a:solidFill>
                  <a:srgbClr val="000000"/>
                </a:solidFill>
                <a:latin typeface="Bookman Old Style" pitchFamily="18" charset="0"/>
              </a:rPr>
              <a:t>Tannenbergerová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</a:rPr>
              <a:t> (LLP) – evaluační nástroj inkluze na školách  </a:t>
            </a:r>
            <a:r>
              <a:rPr lang="cs-CZ" sz="1400" dirty="0">
                <a:solidFill>
                  <a:srgbClr val="000000"/>
                </a:solidFill>
                <a:latin typeface="Bookman Old Style" pitchFamily="18" charset="0"/>
                <a:hlinkClick r:id="rId15"/>
              </a:rPr>
              <a:t>http://is.muni.cz/th/105251/pedf_d/</a:t>
            </a:r>
            <a:endParaRPr lang="cs-CZ" sz="1400" dirty="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803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7850" y="404664"/>
            <a:ext cx="8640763" cy="8509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3200" b="1" dirty="0">
                <a:solidFill>
                  <a:schemeClr val="tx1">
                    <a:lumMod val="75000"/>
                  </a:schemeClr>
                </a:solidFill>
              </a:rPr>
              <a:t>Vybraná 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4735" y="1628802"/>
            <a:ext cx="9388296" cy="2530244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cs-CZ" sz="1600" dirty="0">
                <a:latin typeface="Bookman Old Style" pitchFamily="18" charset="0"/>
              </a:rPr>
              <a:t>Booth, T. &amp; Ainscow, M. (2007). </a:t>
            </a:r>
            <a:r>
              <a:rPr lang="cs-CZ" sz="1600" i="1" dirty="0">
                <a:latin typeface="Bookman Old Style" pitchFamily="18" charset="0"/>
              </a:rPr>
              <a:t>Ukazatel inkluze</a:t>
            </a:r>
            <a:r>
              <a:rPr lang="cs-CZ" sz="1600" dirty="0">
                <a:latin typeface="Bookman Old Style" pitchFamily="18" charset="0"/>
              </a:rPr>
              <a:t>. Praha: Rytmus o.s.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1600" dirty="0">
                <a:latin typeface="Bookman Old Style" pitchFamily="18" charset="0"/>
              </a:rPr>
              <a:t>Farrell, P. (2004). School </a:t>
            </a:r>
            <a:r>
              <a:rPr lang="cs-CZ" sz="1600" dirty="0" err="1">
                <a:latin typeface="Bookman Old Style" pitchFamily="18" charset="0"/>
              </a:rPr>
              <a:t>psychologists</a:t>
            </a:r>
            <a:r>
              <a:rPr lang="cs-CZ" sz="1600" dirty="0">
                <a:latin typeface="Bookman Old Style" pitchFamily="18" charset="0"/>
              </a:rPr>
              <a:t>: </a:t>
            </a:r>
            <a:r>
              <a:rPr lang="cs-CZ" sz="1600" dirty="0" err="1">
                <a:latin typeface="Bookman Old Style" pitchFamily="18" charset="0"/>
              </a:rPr>
              <a:t>making</a:t>
            </a:r>
            <a:r>
              <a:rPr lang="cs-CZ" sz="1600" dirty="0">
                <a:latin typeface="Bookman Old Style" pitchFamily="18" charset="0"/>
              </a:rPr>
              <a:t> </a:t>
            </a:r>
            <a:r>
              <a:rPr lang="cs-CZ" sz="1600" dirty="0" err="1">
                <a:latin typeface="Bookman Old Style" pitchFamily="18" charset="0"/>
              </a:rPr>
              <a:t>inclusion</a:t>
            </a:r>
            <a:r>
              <a:rPr lang="cs-CZ" sz="1600" dirty="0">
                <a:latin typeface="Bookman Old Style" pitchFamily="18" charset="0"/>
              </a:rPr>
              <a:t> a reality </a:t>
            </a:r>
            <a:r>
              <a:rPr lang="cs-CZ" sz="1600" dirty="0" err="1">
                <a:latin typeface="Bookman Old Style" pitchFamily="18" charset="0"/>
              </a:rPr>
              <a:t>for</a:t>
            </a:r>
            <a:r>
              <a:rPr lang="cs-CZ" sz="1600" dirty="0">
                <a:latin typeface="Bookman Old Style" pitchFamily="18" charset="0"/>
              </a:rPr>
              <a:t> </a:t>
            </a:r>
            <a:r>
              <a:rPr lang="cs-CZ" sz="1600" dirty="0" err="1">
                <a:latin typeface="Bookman Old Style" pitchFamily="18" charset="0"/>
              </a:rPr>
              <a:t>all</a:t>
            </a:r>
            <a:r>
              <a:rPr lang="cs-CZ" sz="1600" dirty="0">
                <a:latin typeface="Bookman Old Style" pitchFamily="18" charset="0"/>
              </a:rPr>
              <a:t>. </a:t>
            </a:r>
            <a:r>
              <a:rPr lang="cs-CZ" sz="1600" i="1" dirty="0">
                <a:latin typeface="Bookman Old Style" pitchFamily="18" charset="0"/>
              </a:rPr>
              <a:t>School Psychology </a:t>
            </a:r>
            <a:r>
              <a:rPr lang="cs-CZ" sz="1600" i="1" dirty="0" err="1">
                <a:latin typeface="Bookman Old Style" pitchFamily="18" charset="0"/>
              </a:rPr>
              <a:t>International</a:t>
            </a:r>
            <a:r>
              <a:rPr lang="cs-CZ" sz="1600" dirty="0">
                <a:latin typeface="Bookman Old Style" pitchFamily="18" charset="0"/>
              </a:rPr>
              <a:t>, 25 (1), 5-19.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1600" dirty="0">
                <a:latin typeface="Bookman Old Style" pitchFamily="18" charset="0"/>
              </a:rPr>
              <a:t>Hájková, V. &amp; Strnadová, I. (2010). </a:t>
            </a:r>
            <a:r>
              <a:rPr lang="cs-CZ" sz="1600" i="1" dirty="0">
                <a:latin typeface="Bookman Old Style" pitchFamily="18" charset="0"/>
              </a:rPr>
              <a:t>Inkluzivní vzdělávání</a:t>
            </a:r>
            <a:r>
              <a:rPr lang="cs-CZ" sz="1600" dirty="0">
                <a:latin typeface="Bookman Old Style" pitchFamily="18" charset="0"/>
              </a:rPr>
              <a:t>. Praha: </a:t>
            </a:r>
            <a:r>
              <a:rPr lang="cs-CZ" sz="1600" dirty="0" err="1">
                <a:latin typeface="Bookman Old Style" pitchFamily="18" charset="0"/>
              </a:rPr>
              <a:t>Grada</a:t>
            </a:r>
            <a:r>
              <a:rPr lang="cs-CZ" sz="1600" dirty="0">
                <a:latin typeface="Bookman Old Style" pitchFamily="18" charset="0"/>
              </a:rPr>
              <a:t>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1600" dirty="0">
                <a:latin typeface="Bookman Old Style" pitchFamily="18" charset="0"/>
              </a:rPr>
              <a:t>Havel, J., Kratochvílová, J. &amp; Filová, H. (2009). </a:t>
            </a:r>
            <a:r>
              <a:rPr lang="cs-CZ" sz="1600" i="1" dirty="0">
                <a:latin typeface="Bookman Old Style" pitchFamily="18" charset="0"/>
              </a:rPr>
              <a:t>Sebehodnocení inkluzivního prostředí na 1. stupni základních ško</a:t>
            </a:r>
            <a:r>
              <a:rPr lang="cs-CZ" sz="1600" dirty="0">
                <a:latin typeface="Bookman Old Style" pitchFamily="18" charset="0"/>
              </a:rPr>
              <a:t>l. Brno: Masarykova univerzita.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1600" dirty="0">
                <a:latin typeface="Bookman Old Style" pitchFamily="18" charset="0"/>
              </a:rPr>
              <a:t>Houška, T. (2007). </a:t>
            </a:r>
            <a:r>
              <a:rPr lang="cs-CZ" sz="1600" i="1" dirty="0">
                <a:latin typeface="Bookman Old Style" pitchFamily="18" charset="0"/>
              </a:rPr>
              <a:t>Inkluzívní škola</a:t>
            </a:r>
            <a:r>
              <a:rPr lang="cs-CZ" sz="1600" dirty="0">
                <a:latin typeface="Bookman Old Style" pitchFamily="18" charset="0"/>
              </a:rPr>
              <a:t>. Praha: Česká pedagogická komora, Osmileté gymnázium Buďánka o.p.s.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2408420" y="826681"/>
            <a:ext cx="7375161" cy="992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Integrace </a:t>
            </a:r>
            <a:r>
              <a:rPr lang="cs-CZ" sz="35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vs</a:t>
            </a:r>
            <a:r>
              <a:rPr lang="cs-CZ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inkluze 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727588" y="2123768"/>
            <a:ext cx="10481186" cy="3663178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1600" b="1" dirty="0">
                <a:solidFill>
                  <a:srgbClr val="000000"/>
                </a:solidFill>
                <a:latin typeface="Bookman Old Style" pitchFamily="18" charset="0"/>
              </a:rPr>
              <a:t>Integrace</a:t>
            </a:r>
            <a:r>
              <a:rPr lang="cs-CZ" sz="1600" dirty="0">
                <a:solidFill>
                  <a:srgbClr val="000000"/>
                </a:solidFill>
                <a:latin typeface="Bookman Old Style" pitchFamily="18" charset="0"/>
              </a:rPr>
              <a:t> – u nás často pojímána jako „prostorová“ (důležitá především přítomnost „odlišného“ žáka ve třídě – srov. </a:t>
            </a:r>
            <a:r>
              <a:rPr lang="cs-CZ" sz="1600" dirty="0" err="1">
                <a:solidFill>
                  <a:srgbClr val="000000"/>
                </a:solidFill>
                <a:latin typeface="Bookman Old Style" pitchFamily="18" charset="0"/>
              </a:rPr>
              <a:t>Farrell</a:t>
            </a:r>
            <a:r>
              <a:rPr lang="cs-CZ" sz="1600" dirty="0">
                <a:solidFill>
                  <a:srgbClr val="000000"/>
                </a:solidFill>
                <a:latin typeface="Bookman Old Style" pitchFamily="18" charset="0"/>
              </a:rPr>
              <a:t>, 2004)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cs-CZ" sz="16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cs-CZ" sz="16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1600" b="1" dirty="0">
                <a:solidFill>
                  <a:srgbClr val="000000"/>
                </a:solidFill>
                <a:latin typeface="Bookman Old Style" pitchFamily="18" charset="0"/>
              </a:rPr>
              <a:t>Inkluze</a:t>
            </a:r>
            <a:r>
              <a:rPr lang="cs-CZ" sz="1600" dirty="0">
                <a:solidFill>
                  <a:srgbClr val="000000"/>
                </a:solidFill>
                <a:latin typeface="Bookman Old Style" pitchFamily="18" charset="0"/>
              </a:rPr>
              <a:t> – </a:t>
            </a:r>
            <a:r>
              <a:rPr lang="cs-CZ" sz="1600" i="1" dirty="0">
                <a:solidFill>
                  <a:srgbClr val="000000"/>
                </a:solidFill>
                <a:latin typeface="Bookman Old Style" pitchFamily="18" charset="0"/>
              </a:rPr>
              <a:t>přizpůsobení se</a:t>
            </a:r>
            <a:r>
              <a:rPr lang="cs-CZ" sz="1600" dirty="0">
                <a:solidFill>
                  <a:srgbClr val="000000"/>
                </a:solidFill>
                <a:latin typeface="Bookman Old Style" pitchFamily="18" charset="0"/>
              </a:rPr>
              <a:t> všech aktérů výchovně-vzdělávacího procesu různorodým potřebám všech žáků a vytvoření diferencovaných podmínek pro aktivní začlenění se všech žáků do (pokud možno) všech činností, souvisejících se školní docházkou (Houška, 2007)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1600" dirty="0">
                <a:solidFill>
                  <a:srgbClr val="000000"/>
                </a:solidFill>
                <a:latin typeface="Bookman Old Style" pitchFamily="18" charset="0"/>
              </a:rPr>
              <a:t>	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1600" dirty="0">
                <a:solidFill>
                  <a:srgbClr val="000000"/>
                </a:solidFill>
                <a:latin typeface="Bookman Old Style" pitchFamily="18" charset="0"/>
              </a:rPr>
              <a:t>	Strategie výuky se přizpůsobují potřebám a strategiím učení každého žáka…</a:t>
            </a:r>
            <a:r>
              <a:rPr lang="cs-CZ" sz="16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cs-CZ" sz="16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1600" dirty="0">
                <a:solidFill>
                  <a:srgbClr val="000000"/>
                </a:solidFill>
                <a:latin typeface="Bookman Old Style" pitchFamily="18" charset="0"/>
              </a:rPr>
              <a:t>	Je normální být jiný…</a:t>
            </a:r>
          </a:p>
          <a:p>
            <a:pPr eaLnBrk="1" hangingPunct="1">
              <a:buFont typeface="Arial" charset="0"/>
              <a:buNone/>
            </a:pPr>
            <a:endParaRPr lang="cs-CZ" sz="1600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779EFA-2C59-4AE0-91AF-1763626B9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Integrace vs. Inkluze – roztřiďte tvrzení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E0DF21-4B86-47CA-9921-6ADA57634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53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2408419" y="408273"/>
            <a:ext cx="7375161" cy="1078004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Integrace </a:t>
            </a:r>
            <a:r>
              <a:rPr lang="cs-CZ" sz="35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vs</a:t>
            </a:r>
            <a:r>
              <a:rPr lang="cs-CZ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inkluze 2</a:t>
            </a:r>
            <a:br>
              <a:rPr lang="cs-CZ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Možný vztah mezi integrací a inkluzí (Kocurová, 2002, s. 17) </a:t>
            </a:r>
            <a:endParaRPr lang="cs-CZ" sz="35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2408420" y="3092970"/>
            <a:ext cx="7375161" cy="2693976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endParaRPr lang="cs-CZ" sz="1600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BF88FB-6349-1442-BE3A-E86B1EF27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664" y="1486277"/>
            <a:ext cx="11002762" cy="5268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776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2408419" y="408272"/>
            <a:ext cx="7375161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Inkluze v obecném smyslu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324466" y="1733835"/>
            <a:ext cx="10874476" cy="4053111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Pro potřeby ČOSIV - 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  <a:hlinkClick r:id="rId2"/>
              </a:rPr>
              <a:t>http://www.cosiv.cz/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 (česká odborná společnost pro IV)</a:t>
            </a:r>
          </a:p>
          <a:p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Pojem inkluze vychází z angl. </a:t>
            </a:r>
            <a:r>
              <a:rPr lang="cs-CZ" sz="2000" i="1" dirty="0" err="1">
                <a:solidFill>
                  <a:srgbClr val="000000"/>
                </a:solidFill>
                <a:latin typeface="Bookman Old Style" pitchFamily="18" charset="0"/>
              </a:rPr>
              <a:t>inclusion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, což znamená </a:t>
            </a:r>
            <a:r>
              <a:rPr lang="cs-CZ" sz="2000" i="1" dirty="0">
                <a:solidFill>
                  <a:srgbClr val="000000"/>
                </a:solidFill>
                <a:latin typeface="Bookman Old Style" pitchFamily="18" charset="0"/>
              </a:rPr>
              <a:t>zahrnutí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, v širším pojetí </a:t>
            </a:r>
            <a:r>
              <a:rPr lang="cs-CZ" sz="2000" i="1" dirty="0">
                <a:solidFill>
                  <a:srgbClr val="000000"/>
                </a:solidFill>
                <a:latin typeface="Bookman Old Style" pitchFamily="18" charset="0"/>
              </a:rPr>
              <a:t>příslušnost k celku</a:t>
            </a:r>
            <a:endParaRPr lang="cs-CZ" sz="2000" dirty="0">
              <a:solidFill>
                <a:srgbClr val="000000"/>
              </a:solidFill>
              <a:latin typeface="Bookman Old Style" pitchFamily="18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Inkluze není jen optimalizovaná a rozšířená integrace (Sander, 2002)</a:t>
            </a:r>
          </a:p>
          <a:p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Pojem inkluze je třeba chápat v souvislosti s celostním pojetím člověka i světa. Každý člověk je </a:t>
            </a:r>
            <a:r>
              <a:rPr lang="cs-CZ" sz="2000" dirty="0" err="1">
                <a:solidFill>
                  <a:srgbClr val="000000"/>
                </a:solidFill>
                <a:latin typeface="Bookman Old Style" pitchFamily="18" charset="0"/>
              </a:rPr>
              <a:t>integrum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, tedy „integrovaná“ </a:t>
            </a:r>
            <a:r>
              <a:rPr lang="cs-CZ" sz="2000" i="1" dirty="0">
                <a:solidFill>
                  <a:srgbClr val="000000"/>
                </a:solidFill>
                <a:latin typeface="Bookman Old Style" pitchFamily="18" charset="0"/>
              </a:rPr>
              <a:t>biopsychosociální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 jednota </a:t>
            </a:r>
          </a:p>
          <a:p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Inkluze implikuje pozitivní proces výstavby systému, který od počátku zahrnuje všechny členy společnosti. </a:t>
            </a:r>
          </a:p>
          <a:p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Inkluze je vize společnosti, kde se různost přijímá pozitivně, jejíž součástí je </a:t>
            </a:r>
            <a:r>
              <a:rPr lang="cs-CZ" sz="2000" i="1" dirty="0">
                <a:solidFill>
                  <a:srgbClr val="000000"/>
                </a:solidFill>
                <a:latin typeface="Bookman Old Style" pitchFamily="18" charset="0"/>
              </a:rPr>
              <a:t>veškeré lidské bytí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  (</a:t>
            </a:r>
            <a:r>
              <a:rPr lang="cs-CZ" sz="2000" dirty="0" err="1">
                <a:solidFill>
                  <a:srgbClr val="000000"/>
                </a:solidFill>
                <a:latin typeface="Bookman Old Style" pitchFamily="18" charset="0"/>
              </a:rPr>
              <a:t>Bintinger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 &amp; Wilhelm, 2002)</a:t>
            </a:r>
          </a:p>
          <a:p>
            <a:pPr>
              <a:buFont typeface="Arial" charset="0"/>
              <a:buNone/>
            </a:pPr>
            <a:r>
              <a:rPr lang="cs-CZ" sz="2000" b="1" dirty="0">
                <a:solidFill>
                  <a:srgbClr val="000000"/>
                </a:solidFill>
                <a:latin typeface="Bookman Old Style" pitchFamily="18" charset="0"/>
              </a:rPr>
              <a:t>Souvislost se socializací jedince – škola jako „model“ společnosti</a:t>
            </a:r>
          </a:p>
          <a:p>
            <a:pPr>
              <a:buFont typeface="Arial" charset="0"/>
              <a:buNone/>
            </a:pPr>
            <a:endParaRPr lang="cs-CZ" sz="2000" b="1" dirty="0">
              <a:solidFill>
                <a:srgbClr val="000000"/>
              </a:solidFill>
              <a:latin typeface="Bookman Old Style" pitchFamily="18" charset="0"/>
            </a:endParaRPr>
          </a:p>
          <a:p>
            <a:pPr>
              <a:buFont typeface="Arial" charset="0"/>
              <a:buNone/>
            </a:pPr>
            <a:r>
              <a:rPr lang="cs-CZ" sz="2000" b="1" dirty="0">
                <a:solidFill>
                  <a:srgbClr val="000000"/>
                </a:solidFill>
                <a:latin typeface="Bookman Old Style" pitchFamily="18" charset="0"/>
              </a:rPr>
              <a:t>Pojem: SPOLEČNÉ VZĚLÁVÁNÍ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324085" y="922932"/>
            <a:ext cx="2340458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Specifika inkluze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2871020" y="801866"/>
            <a:ext cx="8799870" cy="5230634"/>
          </a:xfrm>
        </p:spPr>
        <p:txBody>
          <a:bodyPr anchor="ctr"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Nehovoříme pouze </a:t>
            </a:r>
            <a:r>
              <a:rPr lang="cs-CZ" sz="2000" u="sng" dirty="0">
                <a:solidFill>
                  <a:srgbClr val="000000"/>
                </a:solidFill>
                <a:latin typeface="Bookman Old Style" pitchFamily="18" charset="0"/>
              </a:rPr>
              <a:t>o žácích se speciálními vzdělávacími potřebami či o žácích nadaných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cs-CZ" sz="20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000" b="1" dirty="0">
                <a:solidFill>
                  <a:srgbClr val="000000"/>
                </a:solidFill>
                <a:latin typeface="Bookman Old Style" pitchFamily="18" charset="0"/>
              </a:rPr>
              <a:t>Sociální model 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problémů ve vzdělávání (postižení) – v něm bývá  upřednostňován termín „překážky v učení a zapojení (se)“ – nejen na straně žáka, ale i v samotné podstatě vzdělávacího prostředí nebo v interakcích mezi žáky a jejich okolím (</a:t>
            </a:r>
            <a:r>
              <a:rPr lang="cs-CZ" sz="2000" dirty="0" err="1">
                <a:solidFill>
                  <a:srgbClr val="000000"/>
                </a:solidFill>
                <a:latin typeface="Bookman Old Style" pitchFamily="18" charset="0"/>
              </a:rPr>
              <a:t>Booth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 &amp; </a:t>
            </a:r>
            <a:r>
              <a:rPr lang="cs-CZ" sz="2000" dirty="0" err="1">
                <a:solidFill>
                  <a:srgbClr val="000000"/>
                </a:solidFill>
                <a:latin typeface="Bookman Old Style" pitchFamily="18" charset="0"/>
              </a:rPr>
              <a:t>Ainscow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, 2007).  </a:t>
            </a:r>
          </a:p>
          <a:p>
            <a:pPr eaLnBrk="1" hangingPunct="1">
              <a:buFont typeface="Arial" charset="0"/>
              <a:buNone/>
            </a:pPr>
            <a:endParaRPr lang="cs-CZ" sz="20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Žáci </a:t>
            </a:r>
            <a:r>
              <a:rPr lang="cs-CZ" sz="2000" i="1" dirty="0">
                <a:solidFill>
                  <a:srgbClr val="000000"/>
                </a:solidFill>
                <a:latin typeface="Bookman Old Style" pitchFamily="18" charset="0"/>
              </a:rPr>
              <a:t>s potřebou podpůrných opatření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 – nezaměřujeme se na míru „odlišnosti“ konkrétního žáka, ale na míru </a:t>
            </a:r>
            <a:r>
              <a:rPr lang="cs-CZ" sz="2000" b="1" dirty="0">
                <a:solidFill>
                  <a:srgbClr val="000000"/>
                </a:solidFill>
                <a:latin typeface="Bookman Old Style" pitchFamily="18" charset="0"/>
              </a:rPr>
              <a:t>podpory</a:t>
            </a: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, kterou potřebuje (Hájková &amp; Strnadová, 2010).</a:t>
            </a:r>
          </a:p>
          <a:p>
            <a:pPr eaLnBrk="1" hangingPunct="1">
              <a:buNone/>
            </a:pPr>
            <a:endParaRPr lang="cs-CZ" sz="20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1" hangingPunct="1">
              <a:buNone/>
            </a:pP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V současnosti – katalog vyrovnávacích a podpůrných opatření; na pořadu dne otázka jeho implementace (nová podoba školského zákona + související prováděcí vyhláška) </a:t>
            </a:r>
          </a:p>
          <a:p>
            <a:pPr eaLnBrk="1" hangingPunct="1">
              <a:buNone/>
            </a:pPr>
            <a:r>
              <a:rPr lang="cs-CZ" sz="2000" dirty="0">
                <a:solidFill>
                  <a:srgbClr val="000000"/>
                </a:solidFill>
                <a:latin typeface="Bookman Old Style" pitchFamily="18" charset="0"/>
              </a:rPr>
              <a:t>Problém – stále velký vliv diagnóz….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2408420" y="826681"/>
            <a:ext cx="7375161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Jak „měřit“ inkluzi?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5640" y="1986116"/>
            <a:ext cx="11326760" cy="380083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Neexistence „jednoduchého“ nástroje</a:t>
            </a:r>
          </a:p>
          <a:p>
            <a:pPr eaLnBrk="1" hangingPunct="1">
              <a:buFont typeface="Arial" charset="0"/>
              <a:buNone/>
              <a:defRPr/>
            </a:pP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Dva základní zdroje: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i="1" dirty="0">
                <a:solidFill>
                  <a:srgbClr val="000000"/>
                </a:solidFill>
                <a:latin typeface="+mj-lt"/>
              </a:rPr>
              <a:t>Ukazatel inkluze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(</a:t>
            </a:r>
            <a:r>
              <a:rPr lang="cs-CZ" sz="2000" dirty="0" err="1">
                <a:solidFill>
                  <a:srgbClr val="000000"/>
                </a:solidFill>
                <a:latin typeface="+mj-lt"/>
              </a:rPr>
              <a:t>Booth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&amp; </a:t>
            </a:r>
            <a:r>
              <a:rPr lang="cs-CZ" sz="2000" dirty="0" err="1">
                <a:solidFill>
                  <a:srgbClr val="000000"/>
                </a:solidFill>
                <a:latin typeface="+mj-lt"/>
              </a:rPr>
              <a:t>Ainscow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, 2007)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i="1" dirty="0">
                <a:solidFill>
                  <a:srgbClr val="000000"/>
                </a:solidFill>
                <a:latin typeface="+mj-lt"/>
              </a:rPr>
              <a:t>Interkulturní výchova ve školním vzdělávacím programu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(Košťálová, 2005).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Východisko: inkluze se netýká jen způsobů práce s „odlišnými“ žáky ve vyučovacích hodinách, ale obecného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nastavení a směřování </a:t>
            </a:r>
            <a:r>
              <a:rPr lang="cs-CZ" sz="2000" i="1" dirty="0">
                <a:solidFill>
                  <a:srgbClr val="000000"/>
                </a:solidFill>
                <a:latin typeface="+mj-lt"/>
              </a:rPr>
              <a:t>celé školy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352241" y="460815"/>
            <a:ext cx="1948508" cy="1957920"/>
          </a:xfrm>
        </p:spPr>
        <p:txBody>
          <a:bodyPr>
            <a:normAutofit/>
          </a:bodyPr>
          <a:lstStyle/>
          <a:p>
            <a:pPr eaLnBrk="1" hangingPunct="1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Oblasti inkluze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5483" y="801866"/>
            <a:ext cx="8101781" cy="5230634"/>
          </a:xfrm>
        </p:spPr>
        <p:txBody>
          <a:bodyPr rtlCol="0" anchor="ctr">
            <a:normAutofit/>
          </a:bodyPr>
          <a:lstStyle/>
          <a:p>
            <a:pPr>
              <a:buNone/>
              <a:defRPr/>
            </a:pPr>
            <a:r>
              <a:rPr lang="cs-CZ" sz="2400" dirty="0">
                <a:solidFill>
                  <a:srgbClr val="000000"/>
                </a:solidFill>
                <a:latin typeface="+mj-lt"/>
              </a:rPr>
              <a:t>Tři oblasti - inkluzivní politika, inkluzivní kultura a inkluzivní praxe školy (</a:t>
            </a:r>
            <a:r>
              <a:rPr lang="cs-CZ" sz="2400" dirty="0" err="1">
                <a:solidFill>
                  <a:srgbClr val="000000"/>
                </a:solidFill>
                <a:latin typeface="+mj-lt"/>
              </a:rPr>
              <a:t>Booth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 &amp; </a:t>
            </a:r>
            <a:r>
              <a:rPr lang="cs-CZ" sz="2400" dirty="0" err="1">
                <a:solidFill>
                  <a:srgbClr val="000000"/>
                </a:solidFill>
                <a:latin typeface="+mj-lt"/>
              </a:rPr>
              <a:t>Ainscow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, 2007)</a:t>
            </a:r>
          </a:p>
          <a:p>
            <a:pPr>
              <a:buNone/>
              <a:defRPr/>
            </a:pPr>
            <a:r>
              <a:rPr lang="cs-CZ" sz="2400" b="1" dirty="0">
                <a:solidFill>
                  <a:srgbClr val="000000"/>
                </a:solidFill>
                <a:latin typeface="+mj-lt"/>
              </a:rPr>
              <a:t>Inkluzivní kultura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 – vytvoření bezpečné, vstřícné, spolupracující a podnětné komunity školy, kdy je každý z jejích členů vnímán jako důležitý pro dosažení nejlepších výsledků </a:t>
            </a:r>
            <a:r>
              <a:rPr lang="cs-CZ" sz="2400" i="1" dirty="0">
                <a:solidFill>
                  <a:srgbClr val="000000"/>
                </a:solidFill>
                <a:latin typeface="+mj-lt"/>
              </a:rPr>
              <a:t>všech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 jejich členů.</a:t>
            </a:r>
          </a:p>
          <a:p>
            <a:pPr>
              <a:buNone/>
              <a:defRPr/>
            </a:pPr>
            <a:r>
              <a:rPr lang="cs-CZ" sz="2400" b="1" dirty="0">
                <a:solidFill>
                  <a:srgbClr val="000000"/>
                </a:solidFill>
                <a:latin typeface="+mj-lt"/>
              </a:rPr>
              <a:t>Inkluzivní politika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 – jakým způsobem škola reálně „funguje“ a zda myšlenka inkluze nechybí v žádném aspektu školního plánování (přizpůsobení plánů a dokumentů školy inkluzivnímu pojetí).</a:t>
            </a:r>
          </a:p>
          <a:p>
            <a:pPr>
              <a:buNone/>
              <a:defRPr/>
            </a:pPr>
            <a:r>
              <a:rPr lang="cs-CZ" sz="2400" b="1" dirty="0">
                <a:solidFill>
                  <a:srgbClr val="000000"/>
                </a:solidFill>
                <a:latin typeface="+mj-lt"/>
              </a:rPr>
              <a:t>Inkluzivní praxe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– 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jde o vytváření a aplikování praktických postupů, týkajících se výuky a výchovy žáků, kdy celý výchovně-vzdělávací proces v ideálním případě reaguje na různorodost žáků.</a:t>
            </a:r>
          </a:p>
          <a:p>
            <a:pPr>
              <a:buNone/>
              <a:defRPr/>
            </a:pPr>
            <a:endParaRPr lang="cs-CZ" sz="1600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2050" name="Picture 2" descr="https://munishop.muni.cz/w/1400/img/catalog/img/Munispace_837.jpg?v=0">
            <a:extLst>
              <a:ext uri="{FF2B5EF4-FFF2-40B4-BE49-F238E27FC236}">
                <a16:creationId xmlns:a16="http://schemas.microsoft.com/office/drawing/2014/main" id="{C6A1E01E-3677-49FC-9551-588AA9F7F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41" y="2418735"/>
            <a:ext cx="2522880" cy="355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578383" y="459907"/>
            <a:ext cx="2135321" cy="238161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Jak vypadá inkluzivní škola</a:t>
            </a:r>
          </a:p>
        </p:txBody>
      </p:sp>
      <p:graphicFrame>
        <p:nvGraphicFramePr>
          <p:cNvPr id="21507" name="Zástupný symbol pro obsah 2">
            <a:extLst>
              <a:ext uri="{FF2B5EF4-FFF2-40B4-BE49-F238E27FC236}">
                <a16:creationId xmlns:a16="http://schemas.microsoft.com/office/drawing/2014/main" id="{586CC7E5-8FF8-415B-AF27-3004152249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066391"/>
              </p:ext>
            </p:extLst>
          </p:nvPr>
        </p:nvGraphicFramePr>
        <p:xfrm>
          <a:off x="3891238" y="1047946"/>
          <a:ext cx="8005793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https://munishop.muni.cz/w/1400/img/catalog/img/Munispace_837.jpg?v=0">
            <a:extLst>
              <a:ext uri="{FF2B5EF4-FFF2-40B4-BE49-F238E27FC236}">
                <a16:creationId xmlns:a16="http://schemas.microsoft.com/office/drawing/2014/main" id="{00DDEDFE-2FC0-4318-8FB6-0FA464D27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19" y="2733367"/>
            <a:ext cx="2413787" cy="3405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915</Words>
  <Application>Microsoft Office PowerPoint</Application>
  <PresentationFormat>Širokoúhlá obrazovka</PresentationFormat>
  <Paragraphs>71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Motiv Office</vt:lpstr>
      <vt:lpstr>Inkluzivní vzdělávání</vt:lpstr>
      <vt:lpstr>Integrace vs inkluze </vt:lpstr>
      <vt:lpstr>Integrace vs. Inkluze – roztřiďte tvrzení</vt:lpstr>
      <vt:lpstr>Integrace vs inkluze 2 Možný vztah mezi integrací a inkluzí (Kocurová, 2002, s. 17) </vt:lpstr>
      <vt:lpstr>Inkluze v obecném smyslu</vt:lpstr>
      <vt:lpstr>Specifika inkluze</vt:lpstr>
      <vt:lpstr>Jak „měřit“ inkluzi?</vt:lpstr>
      <vt:lpstr>Oblasti inkluze</vt:lpstr>
      <vt:lpstr>Jak vypadá inkluzivní škola</vt:lpstr>
      <vt:lpstr>Odkazy </vt:lpstr>
      <vt:lpstr>Vybraná literatura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Bohumíra Lazarová</dc:creator>
  <cp:lastModifiedBy>Bohumíra Lazarová</cp:lastModifiedBy>
  <cp:revision>4</cp:revision>
  <cp:lastPrinted>2022-04-13T06:14:21Z</cp:lastPrinted>
  <dcterms:created xsi:type="dcterms:W3CDTF">2022-04-13T05:34:49Z</dcterms:created>
  <dcterms:modified xsi:type="dcterms:W3CDTF">2023-05-03T20:30:52Z</dcterms:modified>
</cp:coreProperties>
</file>