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58" r:id="rId3"/>
    <p:sldId id="362" r:id="rId4"/>
    <p:sldId id="376" r:id="rId5"/>
    <p:sldId id="419" r:id="rId6"/>
    <p:sldId id="420" r:id="rId7"/>
    <p:sldId id="318" r:id="rId8"/>
    <p:sldId id="418" r:id="rId9"/>
    <p:sldId id="342" r:id="rId10"/>
    <p:sldId id="385" r:id="rId11"/>
    <p:sldId id="405" r:id="rId12"/>
    <p:sldId id="421" r:id="rId13"/>
    <p:sldId id="381" r:id="rId14"/>
    <p:sldId id="415" r:id="rId15"/>
    <p:sldId id="422" r:id="rId16"/>
    <p:sldId id="423" r:id="rId17"/>
    <p:sldId id="426" r:id="rId18"/>
    <p:sldId id="427" r:id="rId19"/>
    <p:sldId id="428" r:id="rId20"/>
    <p:sldId id="425" r:id="rId21"/>
    <p:sldId id="430" r:id="rId22"/>
    <p:sldId id="424" r:id="rId23"/>
    <p:sldId id="431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B4C8"/>
    <a:srgbClr val="B297C9"/>
    <a:srgbClr val="E2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9B326-8B35-46DD-9DB4-76835E658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F213C63-DCD0-4840-A2BC-7412CA5D3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C59D3E-7D6E-486A-A2E4-6FE4C3A42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22F0E9-82B3-48DB-A23A-4F4A326C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6FD00C-0BD3-49DD-9412-517E047B0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79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F45B9-D7A7-47DA-9A61-AD62FC2C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1B25CE-056C-41B2-AF6D-B7E47BE74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1D4131-E1B8-4509-B1D8-5655E2C0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531DB4-4FA4-45A7-B348-50734832D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8DA411-6BCB-4CF6-8B6E-63F7CA795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66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C3D619-E752-4EB4-A9F3-C1601F6165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D25F0B7-58EE-46FA-909C-5B88B2B16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8E7BFB-24D5-4BF6-96C2-A7C0CF7A6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FF2513-3EB7-4322-92B5-A3CEDDEA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02F0CC-EAD2-4158-9226-34FC4415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24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C3389-3251-46D7-B256-AED90C3B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61AC53-8611-410C-BEEA-602EDBB74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83EB8A-9753-44AC-A808-D2F9A81DB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06645B-4858-48B6-898A-AAEAAD47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74C969-22C1-41A6-96C1-65DD17E9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46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0CBDF8-DF49-4D25-B5F0-19882B243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895902F-8AF1-48F7-9B1F-9BD02A78A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A13EFD-F458-43A9-8C41-C51241735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006B4E-4E2C-42A2-810B-B23F36D0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4C1479-6503-4FD4-9040-F40FEA6B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2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94F17-B09F-4F45-869E-D85197180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EB493C-93B3-4045-9C86-6B9494C0F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543E4BD-1B77-46E9-9928-3751493C8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F5655C-C121-43B4-9705-582D6A1FF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689C25-D242-45CE-A357-76FB81AA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70CC0A-5209-49C5-9877-FCF4A2EF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48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A6CFB4-1780-4886-95F8-7B007D2F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35FFF8B-61DD-46BE-B4D9-9EDC82487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292FB40-2B7D-43E1-B748-EA3960216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110F871-40F2-48F2-883F-92B2396C0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E0986B2-6982-4DA0-92B8-494C709CB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1431223-4452-4941-866D-F0C508AE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C5E743-1FC2-4CD4-9681-FFC437F91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87986F3-443D-4438-BB1C-2BB336C66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95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8A27A-5764-4D2C-985B-7527CAF51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C14314-1400-45B5-AAAF-5D9A0609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DE1A03-7BCB-4A81-A4D9-8FDC6D8B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DD284D-2900-4ABD-A97C-467F43B1D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5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FF35857-6DD1-4AF8-A116-326A1B2B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6A6B29-10A0-42B4-9219-88927E7C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76BA1E-88BC-42DA-BEC5-D749B024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34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6DCFC-EDEE-47F9-B445-41CBEEC97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B73494-52D2-46F8-BD53-091C23A94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1F9B2DD-03E4-4326-A896-1BB0F1DB4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DBDA8-3F0B-475D-A9B0-EBB165778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6C80A0-2158-4810-918B-0219461C8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7CC6D0-A079-4941-A126-0216FAE26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59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D2336F-7EC2-4F0A-8180-0051420F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F8EEF40-1229-4F15-B7DE-536F8387F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FB4FD09-5C1B-4B67-B8A1-348E16E25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178178-DA57-4441-AFA4-DD1B34638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88262F-8F52-43BC-BEC0-D7BB7006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AE032A-075E-4CE1-86C4-991EA777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41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1B26760-1F0E-4E78-AA9C-F580475DB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7B7B232-BABE-4AB2-BB66-228C4D1D7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DFD77F-2117-42BC-BC9D-223DE782E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E1F5-8621-4B47-A4F3-696459480994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B7C2A7-5A5F-4A8B-A676-ABDA5ECFB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40DB0D-7F98-45B5-AFB5-ABF13060D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11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00FCD-26DB-40A4-AF0F-6EC84CFA2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125" y="1122363"/>
            <a:ext cx="10191750" cy="2387600"/>
          </a:xfrm>
        </p:spPr>
        <p:txBody>
          <a:bodyPr>
            <a:normAutofit fontScale="90000"/>
          </a:bodyPr>
          <a:lstStyle/>
          <a:p>
            <a:r>
              <a:rPr lang="cs-CZ" b="1" cap="all" dirty="0">
                <a:solidFill>
                  <a:srgbClr val="50B4C8"/>
                </a:solidFill>
                <a:latin typeface="Tw Cen MT" panose="020B0602020104020603" pitchFamily="34" charset="-18"/>
              </a:rPr>
              <a:t>celkový pohyb obyvatelstva, </a:t>
            </a:r>
            <a:br>
              <a:rPr lang="cs-CZ" b="1" cap="all" dirty="0">
                <a:solidFill>
                  <a:srgbClr val="50B4C8"/>
                </a:solidFill>
                <a:latin typeface="Tw Cen MT" panose="020B0602020104020603" pitchFamily="34" charset="-18"/>
              </a:rPr>
            </a:br>
            <a:r>
              <a:rPr lang="cs-CZ" b="1" cap="all" dirty="0">
                <a:solidFill>
                  <a:srgbClr val="50B4C8"/>
                </a:solidFill>
                <a:latin typeface="Tw Cen MT" panose="020B0602020104020603" pitchFamily="34" charset="-18"/>
              </a:rPr>
              <a:t>II. demografický přechod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2CBEE8F-F1A5-4A3F-AA41-95B0825A2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721" y="3602038"/>
            <a:ext cx="9488557" cy="1655762"/>
          </a:xfrm>
        </p:spPr>
        <p:txBody>
          <a:bodyPr/>
          <a:lstStyle/>
          <a:p>
            <a:r>
              <a:rPr lang="cs-CZ" dirty="0">
                <a:latin typeface="Tw Cen MT" panose="020B0602020104020603" pitchFamily="34" charset="-18"/>
              </a:rPr>
              <a:t>Z0043, ZA0043 Geografie obyvatelstva a </a:t>
            </a:r>
            <a:r>
              <a:rPr lang="cs-CZ" dirty="0" err="1">
                <a:latin typeface="Tw Cen MT" panose="020B0602020104020603" pitchFamily="34" charset="-18"/>
              </a:rPr>
              <a:t>geodemografie</a:t>
            </a:r>
            <a:r>
              <a:rPr lang="cs-CZ" dirty="0">
                <a:latin typeface="Tw Cen MT" panose="020B0602020104020603" pitchFamily="34" charset="-18"/>
              </a:rPr>
              <a:t> – podzim 2024</a:t>
            </a:r>
          </a:p>
        </p:txBody>
      </p:sp>
    </p:spTree>
    <p:extLst>
      <p:ext uri="{BB962C8B-B14F-4D97-AF65-F5344CB8AC3E}">
        <p14:creationId xmlns:p14="http://schemas.microsoft.com/office/powerpoint/2010/main" val="663948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7059BAB-65D3-47EE-91F3-CBEF31080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5" y="0"/>
            <a:ext cx="10756710" cy="68580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3FEA335-315C-4667-925E-5F03F53BAD8B}"/>
              </a:ext>
            </a:extLst>
          </p:cNvPr>
          <p:cNvSpPr/>
          <p:nvPr/>
        </p:nvSpPr>
        <p:spPr>
          <a:xfrm>
            <a:off x="10342081" y="6581001"/>
            <a:ext cx="22645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Tw Cen MT" panose="020B0602020104020603" pitchFamily="34" charset="-18"/>
              </a:rPr>
              <a:t>Zdroj: ÚAP Brno (2020)</a:t>
            </a:r>
          </a:p>
        </p:txBody>
      </p:sp>
    </p:spTree>
    <p:extLst>
      <p:ext uri="{BB962C8B-B14F-4D97-AF65-F5344CB8AC3E}">
        <p14:creationId xmlns:p14="http://schemas.microsoft.com/office/powerpoint/2010/main" val="789930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www.census.gov/content/dam/Census/library/stories/2022/03/what-has-driven-population-change-in-united-states-counties-map-1.jpg">
            <a:extLst>
              <a:ext uri="{FF2B5EF4-FFF2-40B4-BE49-F238E27FC236}">
                <a16:creationId xmlns:a16="http://schemas.microsoft.com/office/drawing/2014/main" id="{85D4FB69-64D2-4700-8C28-E4F5872DD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0"/>
            <a:ext cx="8545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423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www.census.gov/content/dam/Census/library/stories/2022/03/what-has-driven-population-change-in-united-states-counties-map-2.jpg">
            <a:extLst>
              <a:ext uri="{FF2B5EF4-FFF2-40B4-BE49-F238E27FC236}">
                <a16:creationId xmlns:a16="http://schemas.microsoft.com/office/drawing/2014/main" id="{4D3BF9BA-6191-4EFA-87C6-30944E9DE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0"/>
            <a:ext cx="8545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302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7925" cy="1325563"/>
          </a:xfrm>
        </p:spPr>
        <p:txBody>
          <a:bodyPr/>
          <a:lstStyle/>
          <a:p>
            <a:r>
              <a:rPr lang="cs-CZ" cap="all" dirty="0">
                <a:solidFill>
                  <a:srgbClr val="50B4C8"/>
                </a:solidFill>
                <a:latin typeface="Tw Cen MT" panose="020B0602020104020603" pitchFamily="34" charset="-18"/>
              </a:rPr>
              <a:t>II. demografický přechod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3"/>
            <a:ext cx="6079436" cy="4726251"/>
          </a:xfrm>
        </p:spPr>
        <p:txBody>
          <a:bodyPr>
            <a:normAutofit/>
          </a:bodyPr>
          <a:lstStyle/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snaha teoreticky </a:t>
            </a:r>
            <a:r>
              <a:rPr lang="cs-CZ" b="1" dirty="0">
                <a:latin typeface="Tw Cen MT" panose="020B0602020104020603" pitchFamily="34" charset="-18"/>
              </a:rPr>
              <a:t>vysvětlit dramatický pokles plodnosti </a:t>
            </a:r>
            <a:r>
              <a:rPr lang="cs-CZ" dirty="0">
                <a:latin typeface="Tw Cen MT" panose="020B0602020104020603" pitchFamily="34" charset="-18"/>
              </a:rPr>
              <a:t>v Evropě od pol. 60. let 20. stol.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poválečný baby-boom</a:t>
            </a:r>
          </a:p>
          <a:p>
            <a:pPr marL="457200" lvl="1" indent="0" defTabSz="576000">
              <a:buClr>
                <a:srgbClr val="50B4C8"/>
              </a:buClr>
              <a:buNone/>
            </a:pPr>
            <a:r>
              <a:rPr lang="cs-CZ" dirty="0">
                <a:latin typeface="Tw Cen MT" panose="020B0602020104020603" pitchFamily="34" charset="-18"/>
              </a:rPr>
              <a:t>			x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omezení počtu dětí v rodině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kontext ideové a kulturní proměny společnosti (2. pol. 20. st.)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široký myšlenkový základ → nová éra demografické historie, kompletní změna postojů a norem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b="1" dirty="0">
              <a:latin typeface="Tw Cen MT" panose="020B0602020104020603" pitchFamily="34" charset="-18"/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FFDD9A38-79A7-4E50-871D-A5AA69A47305}"/>
              </a:ext>
            </a:extLst>
          </p:cNvPr>
          <p:cNvSpPr/>
          <p:nvPr/>
        </p:nvSpPr>
        <p:spPr>
          <a:xfrm>
            <a:off x="7537838" y="1932167"/>
            <a:ext cx="4163302" cy="35939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B29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50B4C8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B1C5398-B6FD-416F-A30E-56DB2A8C8344}"/>
              </a:ext>
            </a:extLst>
          </p:cNvPr>
          <p:cNvSpPr txBox="1"/>
          <p:nvPr/>
        </p:nvSpPr>
        <p:spPr>
          <a:xfrm>
            <a:off x="7784327" y="2570733"/>
            <a:ext cx="38609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sz="2000" dirty="0">
                <a:solidFill>
                  <a:srgbClr val="50B4C8"/>
                </a:solidFill>
              </a:rPr>
              <a:t>1986 - </a:t>
            </a:r>
            <a:r>
              <a:rPr lang="nl-NL" sz="2000" dirty="0">
                <a:solidFill>
                  <a:srgbClr val="50B4C8"/>
                </a:solidFill>
              </a:rPr>
              <a:t>Ron Lesthaeghe a Dirk van de Kaa</a:t>
            </a:r>
            <a:endParaRPr lang="cs-CZ" sz="2000" dirty="0">
              <a:solidFill>
                <a:srgbClr val="50B4C8"/>
              </a:solidFill>
            </a:endParaRPr>
          </a:p>
          <a:p>
            <a:pPr marL="342900" indent="-34290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sz="2000" dirty="0">
                <a:solidFill>
                  <a:srgbClr val="50B4C8"/>
                </a:solidFill>
              </a:rPr>
              <a:t>narušení dosavadní mikroekonomické rétoriky v demografii (omezení racionální volby)</a:t>
            </a:r>
          </a:p>
          <a:p>
            <a:pPr marL="342900" indent="-34290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sz="2000" dirty="0">
                <a:solidFill>
                  <a:srgbClr val="50B4C8"/>
                </a:solidFill>
              </a:rPr>
              <a:t>demografickou proměnu kromě peněz řídí minimálně ve stejné míře také myšlenky</a:t>
            </a:r>
          </a:p>
        </p:txBody>
      </p:sp>
      <p:pic>
        <p:nvPicPr>
          <p:cNvPr id="6" name="Grafický objekt 5" descr="Žárovka">
            <a:extLst>
              <a:ext uri="{FF2B5EF4-FFF2-40B4-BE49-F238E27FC236}">
                <a16:creationId xmlns:a16="http://schemas.microsoft.com/office/drawing/2014/main" id="{62B61A71-B150-43ED-B783-9F7F1E76A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5489" y="201745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49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Základní projevy II. DP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551321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pokles plodnosti z úrovně lehce nad záchovnou / reprodukční hranicí (ÚP ≥ 2,1) na úroveň </a:t>
            </a:r>
            <a:r>
              <a:rPr lang="cs-CZ" b="1" dirty="0">
                <a:latin typeface="Tw Cen MT" panose="020B0602020104020603" pitchFamily="34" charset="-18"/>
              </a:rPr>
              <a:t>hluboce pod ní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okamžik, kdy se migrační saldo změní z negativního na pozitivní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počátek II. DP dle van de </a:t>
            </a:r>
            <a:r>
              <a:rPr lang="cs-CZ" dirty="0" err="1">
                <a:latin typeface="Tw Cen MT" panose="020B0602020104020603" pitchFamily="34" charset="-18"/>
              </a:rPr>
              <a:t>Kaa</a:t>
            </a:r>
            <a:r>
              <a:rPr lang="cs-CZ" dirty="0">
                <a:latin typeface="Tw Cen MT" panose="020B0602020104020603" pitchFamily="34" charset="-18"/>
              </a:rPr>
              <a:t> rok 1965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spíše </a:t>
            </a:r>
            <a:r>
              <a:rPr lang="cs-CZ" b="1" dirty="0">
                <a:latin typeface="Tw Cen MT" panose="020B0602020104020603" pitchFamily="34" charset="-18"/>
              </a:rPr>
              <a:t>širší období</a:t>
            </a:r>
            <a:r>
              <a:rPr lang="cs-CZ" dirty="0">
                <a:latin typeface="Tw Cen MT" panose="020B0602020104020603" pitchFamily="34" charset="-18"/>
              </a:rPr>
              <a:t>!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  <p:pic>
        <p:nvPicPr>
          <p:cNvPr id="1026" name="Picture 2" descr="sejmout0001">
            <a:extLst>
              <a:ext uri="{FF2B5EF4-FFF2-40B4-BE49-F238E27FC236}">
                <a16:creationId xmlns:a16="http://schemas.microsoft.com/office/drawing/2014/main" id="{CEE206AD-D459-4351-BC27-7B83B0C51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593" y="1825625"/>
            <a:ext cx="5947407" cy="405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157CB7DB-F85A-42DE-824C-A73161DC2B28}"/>
              </a:ext>
            </a:extLst>
          </p:cNvPr>
          <p:cNvSpPr/>
          <p:nvPr/>
        </p:nvSpPr>
        <p:spPr>
          <a:xfrm>
            <a:off x="6318721" y="5939389"/>
            <a:ext cx="22645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Tw Cen MT" panose="020B0602020104020603" pitchFamily="34" charset="-18"/>
              </a:rPr>
              <a:t>Zdroj: Rabušic (2001)</a:t>
            </a:r>
          </a:p>
        </p:txBody>
      </p:sp>
    </p:spTree>
    <p:extLst>
      <p:ext uri="{BB962C8B-B14F-4D97-AF65-F5344CB8AC3E}">
        <p14:creationId xmlns:p14="http://schemas.microsoft.com/office/powerpoint/2010/main" val="4070389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C6F3015-5F6C-47BE-ACE2-7DD4BA5C9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63" y="0"/>
            <a:ext cx="8707348" cy="68580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7CCA1643-5F1F-41D4-AD39-CEB0DEFD26E3}"/>
              </a:ext>
            </a:extLst>
          </p:cNvPr>
          <p:cNvSpPr/>
          <p:nvPr/>
        </p:nvSpPr>
        <p:spPr>
          <a:xfrm>
            <a:off x="9414344" y="254645"/>
            <a:ext cx="260846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Časoprostorový (fázový) vývoj úhrnné plodnosti ve vybraných zemích západní, severní, jižní a východní Evropy v letech 1950–2015</a:t>
            </a: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r>
              <a:rPr lang="cs-CZ" sz="1400" dirty="0">
                <a:latin typeface="Tw Cen MT" panose="020B0602020104020603" pitchFamily="34" charset="-18"/>
              </a:rPr>
              <a:t>Zdroj: United </a:t>
            </a:r>
            <a:r>
              <a:rPr lang="cs-CZ" sz="1400" dirty="0" err="1">
                <a:latin typeface="Tw Cen MT" panose="020B0602020104020603" pitchFamily="34" charset="-18"/>
              </a:rPr>
              <a:t>Nations</a:t>
            </a:r>
            <a:r>
              <a:rPr lang="cs-CZ" sz="1400" dirty="0">
                <a:latin typeface="Tw Cen MT" panose="020B0602020104020603" pitchFamily="34" charset="-18"/>
              </a:rPr>
              <a:t> (2017), Kunc a kol. (2019)</a:t>
            </a:r>
          </a:p>
        </p:txBody>
      </p:sp>
    </p:spTree>
    <p:extLst>
      <p:ext uri="{BB962C8B-B14F-4D97-AF65-F5344CB8AC3E}">
        <p14:creationId xmlns:p14="http://schemas.microsoft.com/office/powerpoint/2010/main" val="1658771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Sociální pozadí nástupu II. DP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71275" cy="4565649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posun v normách a postojích populací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změna chápání funkce jednotlivce v dynamické postindustriální společnosti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 err="1">
                <a:latin typeface="Tw Cen MT" panose="020B0602020104020603" pitchFamily="34" charset="-18"/>
              </a:rPr>
              <a:t>postmaterialistické</a:t>
            </a:r>
            <a:r>
              <a:rPr lang="cs-CZ" dirty="0">
                <a:latin typeface="Tw Cen MT" panose="020B0602020104020603" pitchFamily="34" charset="-18"/>
              </a:rPr>
              <a:t> hodnoty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nové sexuální normy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976941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P</a:t>
            </a:r>
            <a:r>
              <a:rPr lang="pl-PL" dirty="0">
                <a:solidFill>
                  <a:srgbClr val="50B4C8"/>
                </a:solidFill>
                <a:latin typeface="Tw Cen MT" panose="020B0602020104020603" pitchFamily="34" charset="-18"/>
              </a:rPr>
              <a:t>osun v normách a postojích populací</a:t>
            </a:r>
            <a:endParaRPr lang="cs-CZ" dirty="0">
              <a:solidFill>
                <a:srgbClr val="50B4C8"/>
              </a:solidFill>
              <a:latin typeface="Tw Cen MT" panose="020B0602020104020603" pitchFamily="34" charset="-18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23129" cy="4565649"/>
          </a:xfrm>
        </p:spPr>
        <p:txBody>
          <a:bodyPr>
            <a:normAutofit fontScale="925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I. DP – </a:t>
            </a:r>
            <a:r>
              <a:rPr lang="cs-CZ" b="1" dirty="0">
                <a:latin typeface="Tw Cen MT" panose="020B0602020104020603" pitchFamily="34" charset="-18"/>
              </a:rPr>
              <a:t>altruismus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pokles plodnosti s ohledem na rodinu a děti → </a:t>
            </a:r>
            <a:r>
              <a:rPr lang="cs-CZ" b="1" dirty="0">
                <a:solidFill>
                  <a:srgbClr val="50B4C8"/>
                </a:solidFill>
                <a:latin typeface="Tw Cen MT" panose="020B0602020104020603" pitchFamily="34" charset="-18"/>
              </a:rPr>
              <a:t>„</a:t>
            </a:r>
            <a:r>
              <a:rPr lang="cs-CZ" b="1" dirty="0" err="1">
                <a:solidFill>
                  <a:srgbClr val="50B4C8"/>
                </a:solidFill>
                <a:latin typeface="Tw Cen MT" panose="020B0602020104020603" pitchFamily="34" charset="-18"/>
              </a:rPr>
              <a:t>child</a:t>
            </a:r>
            <a:r>
              <a:rPr lang="cs-CZ" b="1" dirty="0">
                <a:solidFill>
                  <a:srgbClr val="50B4C8"/>
                </a:solidFill>
                <a:latin typeface="Tw Cen MT" panose="020B0602020104020603" pitchFamily="34" charset="-18"/>
              </a:rPr>
              <a:t>-king“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sociální konstrukce období „dětství“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Tw Cen MT" panose="020B0602020104020603" pitchFamily="34" charset="-18"/>
              </a:rPr>
              <a:t>emocionální a finační investice do dítěte</a:t>
            </a:r>
            <a:endParaRPr lang="cs-CZ" dirty="0">
              <a:latin typeface="Tw Cen MT" panose="020B0602020104020603" pitchFamily="34" charset="-18"/>
            </a:endParaRP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aby z dětí „něco bylo“ (lepší budoucnost než u jejich rodičů)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zajištění vysokého životního standardu a zabezpečení dobrých životních šancí příští generace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děti chápány jako výraz úspěšnosti rodiny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DE71E1F9-A0AB-4285-8813-FB2DABDC2625}"/>
              </a:ext>
            </a:extLst>
          </p:cNvPr>
          <p:cNvSpPr txBox="1">
            <a:spLocks/>
          </p:cNvSpPr>
          <p:nvPr/>
        </p:nvSpPr>
        <p:spPr>
          <a:xfrm>
            <a:off x="6707587" y="1823775"/>
            <a:ext cx="4823129" cy="4565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II. DP – </a:t>
            </a:r>
            <a:r>
              <a:rPr lang="cs-CZ" b="1" dirty="0">
                <a:latin typeface="Tw Cen MT" panose="020B0602020104020603" pitchFamily="34" charset="-18"/>
              </a:rPr>
              <a:t>individualismus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200" dirty="0">
                <a:latin typeface="Tw Cen MT" panose="020B0602020104020603" pitchFamily="34" charset="-18"/>
              </a:rPr>
              <a:t>králem vztahů je pár samotný → </a:t>
            </a:r>
            <a:r>
              <a:rPr lang="cs-CZ" sz="2200" b="1" dirty="0">
                <a:solidFill>
                  <a:srgbClr val="50B4C8"/>
                </a:solidFill>
                <a:latin typeface="Tw Cen MT" panose="020B0602020104020603" pitchFamily="34" charset="-18"/>
              </a:rPr>
              <a:t>„king-pair </a:t>
            </a:r>
            <a:r>
              <a:rPr lang="cs-CZ" sz="2200" b="1" dirty="0" err="1">
                <a:solidFill>
                  <a:srgbClr val="50B4C8"/>
                </a:solidFill>
                <a:latin typeface="Tw Cen MT" panose="020B0602020104020603" pitchFamily="34" charset="-18"/>
              </a:rPr>
              <a:t>with</a:t>
            </a:r>
            <a:r>
              <a:rPr lang="cs-CZ" sz="2200" b="1" dirty="0">
                <a:solidFill>
                  <a:srgbClr val="50B4C8"/>
                </a:solidFill>
                <a:latin typeface="Tw Cen MT" panose="020B0602020104020603" pitchFamily="34" charset="-18"/>
              </a:rPr>
              <a:t> a </a:t>
            </a:r>
            <a:r>
              <a:rPr lang="cs-CZ" sz="2200" b="1" dirty="0" err="1">
                <a:solidFill>
                  <a:srgbClr val="50B4C8"/>
                </a:solidFill>
                <a:latin typeface="Tw Cen MT" panose="020B0602020104020603" pitchFamily="34" charset="-18"/>
              </a:rPr>
              <a:t>child</a:t>
            </a:r>
            <a:r>
              <a:rPr lang="cs-CZ" sz="2200" b="1" dirty="0">
                <a:solidFill>
                  <a:srgbClr val="50B4C8"/>
                </a:solidFill>
                <a:latin typeface="Tw Cen MT" panose="020B0602020104020603" pitchFamily="34" charset="-18"/>
              </a:rPr>
              <a:t>“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pt-BR" sz="2200" dirty="0">
                <a:latin typeface="Tw Cen MT" panose="020B0602020104020603" pitchFamily="34" charset="-18"/>
              </a:rPr>
              <a:t>sebenaplnění</a:t>
            </a:r>
            <a:r>
              <a:rPr lang="cs-CZ" sz="2200" dirty="0">
                <a:latin typeface="Tw Cen MT" panose="020B0602020104020603" pitchFamily="34" charset="-18"/>
              </a:rPr>
              <a:t>, </a:t>
            </a:r>
            <a:r>
              <a:rPr lang="pt-BR" sz="2200" dirty="0">
                <a:latin typeface="Tw Cen MT" panose="020B0602020104020603" pitchFamily="34" charset="-18"/>
              </a:rPr>
              <a:t>seberealizac</a:t>
            </a:r>
            <a:r>
              <a:rPr lang="cs-CZ" sz="2200" dirty="0">
                <a:latin typeface="Tw Cen MT" panose="020B0602020104020603" pitchFamily="34" charset="-18"/>
              </a:rPr>
              <a:t>e a práva</a:t>
            </a:r>
            <a:r>
              <a:rPr lang="pt-BR" sz="2200" dirty="0">
                <a:latin typeface="Tw Cen MT" panose="020B0602020104020603" pitchFamily="34" charset="-18"/>
              </a:rPr>
              <a:t> jedince</a:t>
            </a:r>
            <a:endParaRPr lang="cs-CZ" sz="2200" dirty="0">
              <a:latin typeface="Tw Cen MT" panose="020B0602020104020603" pitchFamily="34" charset="-18"/>
            </a:endParaRP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200" dirty="0">
                <a:latin typeface="Tw Cen MT" panose="020B0602020104020603" pitchFamily="34" charset="-18"/>
              </a:rPr>
              <a:t>dítě jako jedna z mnoha komponent plánů mladých lidí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200" dirty="0">
                <a:latin typeface="Tw Cen MT" panose="020B0602020104020603" pitchFamily="34" charset="-18"/>
              </a:rPr>
              <a:t>děti někdy chápány jako omezující činitel či dokonce jako překážka při dosahování individuální úspěšnosti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C2FF5A84-EE4A-41F0-82D2-008C5645FD3C}"/>
              </a:ext>
            </a:extLst>
          </p:cNvPr>
          <p:cNvSpPr/>
          <p:nvPr/>
        </p:nvSpPr>
        <p:spPr>
          <a:xfrm>
            <a:off x="6003233" y="2560320"/>
            <a:ext cx="238539" cy="365760"/>
          </a:xfrm>
          <a:prstGeom prst="rightArrow">
            <a:avLst/>
          </a:prstGeom>
          <a:noFill/>
          <a:ln>
            <a:solidFill>
              <a:srgbClr val="50B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B4B609FB-6310-4A41-8D4B-10B2CE88598D}"/>
              </a:ext>
            </a:extLst>
          </p:cNvPr>
          <p:cNvSpPr/>
          <p:nvPr/>
        </p:nvSpPr>
        <p:spPr>
          <a:xfrm>
            <a:off x="6003233" y="3734752"/>
            <a:ext cx="238539" cy="365760"/>
          </a:xfrm>
          <a:prstGeom prst="rightArrow">
            <a:avLst/>
          </a:prstGeom>
          <a:noFill/>
          <a:ln>
            <a:solidFill>
              <a:srgbClr val="50B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026748F6-6AB7-454C-B6CF-08ED763237FA}"/>
              </a:ext>
            </a:extLst>
          </p:cNvPr>
          <p:cNvSpPr/>
          <p:nvPr/>
        </p:nvSpPr>
        <p:spPr>
          <a:xfrm>
            <a:off x="5999919" y="4890906"/>
            <a:ext cx="238539" cy="365760"/>
          </a:xfrm>
          <a:prstGeom prst="rightArrow">
            <a:avLst/>
          </a:prstGeom>
          <a:noFill/>
          <a:ln>
            <a:solidFill>
              <a:srgbClr val="50B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366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Jednotlivec v postindustriální společnosti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71275" cy="4565649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tradiční společnosti </a:t>
            </a:r>
            <a:r>
              <a:rPr lang="cs-CZ" dirty="0">
                <a:latin typeface="Tw Cen MT" panose="020B0602020104020603" pitchFamily="34" charset="-18"/>
              </a:rPr>
              <a:t>– čitelná sociální struktura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časový rozvrh individuálního životního cyklu (krátké dětství, zahájení pracovní činnosti, sňatek, rodičovství, …)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předepsán v podobě sociálních / kulturních norem a očekávaného chování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individualita podřízena tlaku pospolitosti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industrializace</a:t>
            </a:r>
            <a:r>
              <a:rPr lang="cs-CZ" dirty="0">
                <a:latin typeface="Tw Cen MT" panose="020B0602020104020603" pitchFamily="34" charset="-18"/>
              </a:rPr>
              <a:t> – artikulace vlastního já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technologický rozvoj → proměna venkova v pluralitní a sociálně diferenciovanou společnost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po II. svět. válce </a:t>
            </a:r>
            <a:r>
              <a:rPr lang="cs-CZ" dirty="0">
                <a:latin typeface="Tw Cen MT" panose="020B0602020104020603" pitchFamily="34" charset="-18"/>
              </a:rPr>
              <a:t>– posílení liberálního smýšlení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mobilita – alokace sociálních pozic dle vzdělávacího systému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 err="1">
                <a:latin typeface="Tw Cen MT" panose="020B0602020104020603" pitchFamily="34" charset="-18"/>
              </a:rPr>
              <a:t>intergenerační</a:t>
            </a:r>
            <a:r>
              <a:rPr lang="cs-CZ" dirty="0">
                <a:latin typeface="Tw Cen MT" panose="020B0602020104020603" pitchFamily="34" charset="-18"/>
              </a:rPr>
              <a:t> / </a:t>
            </a:r>
            <a:r>
              <a:rPr lang="cs-CZ" dirty="0" err="1">
                <a:latin typeface="Tw Cen MT" panose="020B0602020104020603" pitchFamily="34" charset="-18"/>
              </a:rPr>
              <a:t>intragenerační</a:t>
            </a:r>
            <a:endParaRPr lang="cs-CZ" dirty="0">
              <a:latin typeface="Tw Cen MT" panose="020B0602020104020603" pitchFamily="34" charset="-18"/>
            </a:endParaRP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rovnostářství – garantovaná sociální práva občanů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přístup ke vzdělání a na trh práce → sociální konkurence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77694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ke LOVE not WAR | Hippie movement, Hippie life, Hippie quotes">
            <a:extLst>
              <a:ext uri="{FF2B5EF4-FFF2-40B4-BE49-F238E27FC236}">
                <a16:creationId xmlns:a16="http://schemas.microsoft.com/office/drawing/2014/main" id="{A4008010-9568-4B06-A393-59E2CA4E0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50" y="3048000"/>
            <a:ext cx="29908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58016" cy="1325563"/>
          </a:xfrm>
        </p:spPr>
        <p:txBody>
          <a:bodyPr/>
          <a:lstStyle/>
          <a:p>
            <a:r>
              <a:rPr lang="cs-CZ" dirty="0" err="1">
                <a:solidFill>
                  <a:srgbClr val="50B4C8"/>
                </a:solidFill>
                <a:latin typeface="Tw Cen MT" panose="020B0602020104020603" pitchFamily="34" charset="-18"/>
              </a:rPr>
              <a:t>Postmaterialistické</a:t>
            </a:r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 hodnoty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70706"/>
            <a:ext cx="4552783" cy="425237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i="1" dirty="0">
                <a:latin typeface="Tw Cen MT" panose="020B0602020104020603" pitchFamily="34" charset="-18"/>
              </a:rPr>
              <a:t>„Touha po kráse tak může být víceméně univerzální, ale hladoví lidé spíše hledají jídlo než estetické uspokojení. V současné době je nebývale velká část západní populace vychována v podmínkách výjimečného ekonomického zabezpečení. Ekonomická a fyzická bezpečnost jsou nadále pozitivně hodnoceny, ale jejich relativní priorita je nižší než v minulosti.“ 		     </a:t>
            </a:r>
            <a:r>
              <a:rPr lang="cs-CZ" dirty="0">
                <a:latin typeface="Tw Cen MT" panose="020B0602020104020603" pitchFamily="34" charset="-18"/>
              </a:rPr>
              <a:t>(</a:t>
            </a:r>
            <a:r>
              <a:rPr lang="cs-CZ" dirty="0" err="1">
                <a:latin typeface="Tw Cen MT" panose="020B0602020104020603" pitchFamily="34" charset="-18"/>
              </a:rPr>
              <a:t>Inglehart</a:t>
            </a:r>
            <a:r>
              <a:rPr lang="cs-CZ" dirty="0">
                <a:latin typeface="Tw Cen MT" panose="020B0602020104020603" pitchFamily="34" charset="-18"/>
              </a:rPr>
              <a:t>, 1977: 3)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  <p:pic>
        <p:nvPicPr>
          <p:cNvPr id="1026" name="Picture 2" descr="1960s white family with father, mother, daughter on lap in front seat, and two daughters in back seat, things that would horrify parents today">
            <a:extLst>
              <a:ext uri="{FF2B5EF4-FFF2-40B4-BE49-F238E27FC236}">
                <a16:creationId xmlns:a16="http://schemas.microsoft.com/office/drawing/2014/main" id="{16957BD4-C055-469F-94DF-18639CC5B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5"/>
          <a:stretch/>
        </p:blipFill>
        <p:spPr bwMode="auto">
          <a:xfrm>
            <a:off x="6130686" y="0"/>
            <a:ext cx="4905724" cy="31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89F5D2DA-5C91-4CDA-8EC8-EDC38F3EBA1A}"/>
              </a:ext>
            </a:extLst>
          </p:cNvPr>
          <p:cNvSpPr/>
          <p:nvPr/>
        </p:nvSpPr>
        <p:spPr>
          <a:xfrm>
            <a:off x="6096000" y="2963827"/>
            <a:ext cx="32552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Tw Cen MT" panose="020B0602020104020603" pitchFamily="34" charset="-18"/>
              </a:rPr>
              <a:t>Zdroj: bestlifeonline.com/baby-</a:t>
            </a:r>
            <a:r>
              <a:rPr lang="cs-CZ" sz="1200" dirty="0" err="1">
                <a:latin typeface="Tw Cen MT" panose="020B0602020104020603" pitchFamily="34" charset="-18"/>
              </a:rPr>
              <a:t>boomer</a:t>
            </a:r>
            <a:r>
              <a:rPr lang="cs-CZ" sz="1200" dirty="0">
                <a:latin typeface="Tw Cen MT" panose="020B0602020104020603" pitchFamily="34" charset="-18"/>
              </a:rPr>
              <a:t>-</a:t>
            </a:r>
            <a:r>
              <a:rPr lang="cs-CZ" sz="1200" dirty="0" err="1">
                <a:latin typeface="Tw Cen MT" panose="020B0602020104020603" pitchFamily="34" charset="-18"/>
              </a:rPr>
              <a:t>positivies</a:t>
            </a:r>
            <a:r>
              <a:rPr lang="cs-CZ" sz="1200" dirty="0">
                <a:latin typeface="Tw Cen MT" panose="020B0602020104020603" pitchFamily="34" charset="-18"/>
              </a:rPr>
              <a:t>/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1285BE3-61B9-46DD-8531-B57C11DC5481}"/>
              </a:ext>
            </a:extLst>
          </p:cNvPr>
          <p:cNvSpPr/>
          <p:nvPr/>
        </p:nvSpPr>
        <p:spPr>
          <a:xfrm>
            <a:off x="9264857" y="6606671"/>
            <a:ext cx="30091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>
                <a:solidFill>
                  <a:schemeClr val="bg1"/>
                </a:solidFill>
                <a:latin typeface="Tw Cen MT" panose="020B0602020104020603" pitchFamily="34" charset="-18"/>
              </a:rPr>
              <a:t>Zdroj: pinterest.de/pin/561683384751770930/</a:t>
            </a:r>
          </a:p>
        </p:txBody>
      </p:sp>
      <p:pic>
        <p:nvPicPr>
          <p:cNvPr id="1030" name="Picture 6" descr="http://3.bp.blogspot.com/-8yfe70ir-Ek/Tk7pRXS1QyI/AAAAAAAACGA/MiwvagiJED0/s1600/1970s_puzzle2021.jpg">
            <a:extLst>
              <a:ext uri="{FF2B5EF4-FFF2-40B4-BE49-F238E27FC236}">
                <a16:creationId xmlns:a16="http://schemas.microsoft.com/office/drawing/2014/main" id="{155B7348-1798-4194-B656-EB873255F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84" y="3701202"/>
            <a:ext cx="3955887" cy="315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4343217-ECBE-4073-A24D-E8502544083B}"/>
              </a:ext>
            </a:extLst>
          </p:cNvPr>
          <p:cNvSpPr/>
          <p:nvPr/>
        </p:nvSpPr>
        <p:spPr>
          <a:xfrm>
            <a:off x="5389080" y="6596390"/>
            <a:ext cx="38139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solidFill>
                  <a:schemeClr val="bg1"/>
                </a:solidFill>
                <a:latin typeface="Tw Cen MT" panose="020B0602020104020603" pitchFamily="34" charset="-18"/>
              </a:rPr>
              <a:t>Zdroj: sites.google.com/site/1970sentertainmentsandraadame/</a:t>
            </a:r>
          </a:p>
        </p:txBody>
      </p:sp>
    </p:spTree>
    <p:extLst>
      <p:ext uri="{BB962C8B-B14F-4D97-AF65-F5344CB8AC3E}">
        <p14:creationId xmlns:p14="http://schemas.microsoft.com/office/powerpoint/2010/main" val="188019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>
                <a:solidFill>
                  <a:srgbClr val="50B4C8"/>
                </a:solidFill>
                <a:latin typeface="Tw Cen MT" panose="020B0602020104020603" pitchFamily="34" charset="-18"/>
              </a:rPr>
              <a:t>Osnova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Tw Cen MT" panose="020B0602020104020603" pitchFamily="34" charset="-18"/>
              </a:rPr>
              <a:t>	Celkový pohyb obyvatelstva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dirty="0">
                <a:latin typeface="Tw Cen MT" panose="020B0602020104020603" pitchFamily="34" charset="-18"/>
              </a:rPr>
              <a:t>		Hodnocení, vizualizace, interpretace</a:t>
            </a:r>
            <a:endParaRPr lang="cs-CZ" sz="2400" dirty="0">
              <a:latin typeface="Tw Cen MT" panose="020B0602020104020603" pitchFamily="34" charset="-1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Tw Cen MT" panose="020B0602020104020603" pitchFamily="34" charset="-18"/>
              </a:rPr>
              <a:t>	II. demografický přechod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dirty="0">
                <a:latin typeface="Tw Cen MT" panose="020B0602020104020603" pitchFamily="34" charset="-18"/>
              </a:rPr>
              <a:t>		Projevy, kontext, kritika</a:t>
            </a:r>
            <a:endParaRPr lang="cs-CZ" sz="2400" dirty="0">
              <a:latin typeface="Tw Cen MT" panose="020B0602020104020603" pitchFamily="34" charset="-1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Tw Cen MT" panose="020B0602020104020603" pitchFamily="34" charset="-18"/>
              </a:rPr>
              <a:t>			</a:t>
            </a:r>
          </a:p>
        </p:txBody>
      </p:sp>
      <p:pic>
        <p:nvPicPr>
          <p:cNvPr id="5" name="Grafický objekt 4" descr="Pohlaví">
            <a:extLst>
              <a:ext uri="{FF2B5EF4-FFF2-40B4-BE49-F238E27FC236}">
                <a16:creationId xmlns:a16="http://schemas.microsoft.com/office/drawing/2014/main" id="{ABABD9C9-2BAC-4150-9E87-47E0ED41E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190" y="3353463"/>
            <a:ext cx="540000" cy="540000"/>
          </a:xfrm>
          <a:prstGeom prst="rect">
            <a:avLst/>
          </a:prstGeom>
        </p:spPr>
      </p:pic>
      <p:pic>
        <p:nvPicPr>
          <p:cNvPr id="8" name="Grafický objekt 7" descr="Síťový graf">
            <a:extLst>
              <a:ext uri="{FF2B5EF4-FFF2-40B4-BE49-F238E27FC236}">
                <a16:creationId xmlns:a16="http://schemas.microsoft.com/office/drawing/2014/main" id="{BF0C11D5-FA4D-4C73-9925-BD8BE33AC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3190" y="197473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03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50B4C8"/>
                </a:solidFill>
                <a:latin typeface="Tw Cen MT" panose="020B0602020104020603" pitchFamily="34" charset="-18"/>
              </a:rPr>
              <a:t>Změna pohledu na manželství a rodinu</a:t>
            </a:r>
            <a:endParaRPr lang="cs-CZ" dirty="0">
              <a:solidFill>
                <a:srgbClr val="50B4C8"/>
              </a:solidFill>
              <a:latin typeface="Tw Cen MT" panose="020B0602020104020603" pitchFamily="34" charset="-18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2266" cy="4742152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dříve: </a:t>
            </a:r>
            <a:r>
              <a:rPr lang="cs-CZ" dirty="0">
                <a:latin typeface="Tw Cen MT" panose="020B0602020104020603" pitchFamily="34" charset="-18"/>
              </a:rPr>
              <a:t>manželství jako vznik nové ekonomické a sociální entity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status dospělosti / nezávislost na rodičích / pravidelný sexuální život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rodičovství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mužské (finanční zdroje) a ženské (chod domácnosti) role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70. / 80. léta: </a:t>
            </a:r>
            <a:r>
              <a:rPr lang="cs-CZ" dirty="0">
                <a:latin typeface="Tw Cen MT" panose="020B0602020104020603" pitchFamily="34" charset="-18"/>
              </a:rPr>
              <a:t>cílem manželství </a:t>
            </a:r>
            <a:r>
              <a:rPr lang="cs-CZ" dirty="0" err="1">
                <a:latin typeface="Tw Cen MT" panose="020B0602020104020603" pitchFamily="34" charset="-18"/>
              </a:rPr>
              <a:t>egalitární</a:t>
            </a:r>
            <a:r>
              <a:rPr lang="cs-CZ" dirty="0">
                <a:latin typeface="Tw Cen MT" panose="020B0602020104020603" pitchFamily="34" charset="-18"/>
              </a:rPr>
              <a:t> partnerský vztah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štěstí jedince je klíčovým důvodem jeho existence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nové sexuální normy → požadavek sexuální svobody jako vyjádření autonomie mladých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tradiční sociální homogamie </a:t>
            </a:r>
            <a:r>
              <a:rPr lang="cs-CZ" sz="2400" dirty="0">
                <a:latin typeface="Tw Cen MT" panose="020B0602020104020603" pitchFamily="34" charset="-18"/>
              </a:rPr>
              <a:t>→ vzájemný cit a partnerství (18. st.) → sexuální aspekty (60. léta 20. st.)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sex jako nástroj </a:t>
            </a:r>
            <a:r>
              <a:rPr lang="cs-CZ" b="1" dirty="0">
                <a:latin typeface="Tw Cen MT" panose="020B0602020104020603" pitchFamily="34" charset="-18"/>
              </a:rPr>
              <a:t>rekreace</a:t>
            </a:r>
            <a:r>
              <a:rPr lang="cs-CZ" dirty="0">
                <a:latin typeface="Tw Cen MT" panose="020B0602020104020603" pitchFamily="34" charset="-18"/>
              </a:rPr>
              <a:t> a nikoliv </a:t>
            </a:r>
            <a:r>
              <a:rPr lang="cs-CZ" b="1" dirty="0" err="1">
                <a:latin typeface="Tw Cen MT" panose="020B0602020104020603" pitchFamily="34" charset="-18"/>
              </a:rPr>
              <a:t>prokreace</a:t>
            </a: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74956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/>
          <a:lstStyle/>
          <a:p>
            <a:r>
              <a:rPr lang="pl-PL" dirty="0">
                <a:solidFill>
                  <a:srgbClr val="50B4C8"/>
                </a:solidFill>
                <a:latin typeface="Tw Cen MT" panose="020B0602020104020603" pitchFamily="34" charset="-18"/>
              </a:rPr>
              <a:t>Diferenciace životních stylů</a:t>
            </a:r>
            <a:endParaRPr lang="cs-CZ" dirty="0">
              <a:solidFill>
                <a:srgbClr val="50B4C8"/>
              </a:solidFill>
              <a:latin typeface="Tw Cen MT" panose="020B0602020104020603" pitchFamily="34" charset="-18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34025" cy="4565649"/>
          </a:xfrm>
        </p:spPr>
        <p:txBody>
          <a:bodyPr>
            <a:normAutofit lnSpcReduction="100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rozvodovost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nesezdané soužití (kohabitace)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mají spolu intimní sexuální vztahy 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společně bydlí 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společně hospodaří 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nejsou oficiálně sezdáni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oddělené soužití („</a:t>
            </a:r>
            <a:r>
              <a:rPr lang="cs-CZ" dirty="0" err="1">
                <a:latin typeface="Tw Cen MT" panose="020B0602020104020603" pitchFamily="34" charset="-18"/>
              </a:rPr>
              <a:t>living</a:t>
            </a:r>
            <a:r>
              <a:rPr lang="cs-CZ" dirty="0">
                <a:latin typeface="Tw Cen MT" panose="020B0602020104020603" pitchFamily="34" charset="-18"/>
              </a:rPr>
              <a:t> </a:t>
            </a:r>
            <a:r>
              <a:rPr lang="cs-CZ" dirty="0" err="1">
                <a:latin typeface="Tw Cen MT" panose="020B0602020104020603" pitchFamily="34" charset="-18"/>
              </a:rPr>
              <a:t>apart</a:t>
            </a:r>
            <a:r>
              <a:rPr lang="cs-CZ" dirty="0">
                <a:latin typeface="Tw Cen MT" panose="020B0602020104020603" pitchFamily="34" charset="-18"/>
              </a:rPr>
              <a:t> </a:t>
            </a:r>
            <a:r>
              <a:rPr lang="cs-CZ" dirty="0" err="1">
                <a:latin typeface="Tw Cen MT" panose="020B0602020104020603" pitchFamily="34" charset="-18"/>
              </a:rPr>
              <a:t>together</a:t>
            </a:r>
            <a:r>
              <a:rPr lang="cs-CZ" dirty="0">
                <a:latin typeface="Tw Cen MT" panose="020B0602020104020603" pitchFamily="34" charset="-18"/>
              </a:rPr>
              <a:t>“)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trvale svobodné osoby / bez partnera („</a:t>
            </a:r>
            <a:r>
              <a:rPr lang="cs-CZ" dirty="0" err="1">
                <a:latin typeface="Tw Cen MT" panose="020B0602020104020603" pitchFamily="34" charset="-18"/>
              </a:rPr>
              <a:t>singles</a:t>
            </a:r>
            <a:r>
              <a:rPr lang="cs-CZ" dirty="0">
                <a:latin typeface="Tw Cen MT" panose="020B0602020104020603" pitchFamily="34" charset="-18"/>
              </a:rPr>
              <a:t>“)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soužití dvou lidí stejného pohlaví</a:t>
            </a:r>
          </a:p>
        </p:txBody>
      </p:sp>
      <p:pic>
        <p:nvPicPr>
          <p:cNvPr id="2050" name="Picture 2" descr="sejmout0004">
            <a:extLst>
              <a:ext uri="{FF2B5EF4-FFF2-40B4-BE49-F238E27FC236}">
                <a16:creationId xmlns:a16="http://schemas.microsoft.com/office/drawing/2014/main" id="{0E52C2EF-70CB-497A-AD49-6E069C6F5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757" y="0"/>
            <a:ext cx="5080243" cy="639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35012A5-1756-4D26-9380-AB9160B72A86}"/>
              </a:ext>
            </a:extLst>
          </p:cNvPr>
          <p:cNvSpPr/>
          <p:nvPr/>
        </p:nvSpPr>
        <p:spPr>
          <a:xfrm>
            <a:off x="7108339" y="6391274"/>
            <a:ext cx="22645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Tw Cen MT" panose="020B0602020104020603" pitchFamily="34" charset="-18"/>
              </a:rPr>
              <a:t>Zdroj: Rabušic (2001)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695FABD-797B-44F5-BF5E-1541F48B30B6}"/>
              </a:ext>
            </a:extLst>
          </p:cNvPr>
          <p:cNvSpPr/>
          <p:nvPr/>
        </p:nvSpPr>
        <p:spPr>
          <a:xfrm>
            <a:off x="5976065" y="1008062"/>
            <a:ext cx="2264548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600" i="1" dirty="0">
              <a:latin typeface="Tw Cen MT" panose="020B0602020104020603" pitchFamily="34" charset="-18"/>
            </a:endParaRPr>
          </a:p>
          <a:p>
            <a:endParaRPr lang="cs-CZ" sz="1600" i="1" dirty="0">
              <a:latin typeface="Tw Cen MT" panose="020B0602020104020603" pitchFamily="34" charset="-18"/>
            </a:endParaRPr>
          </a:p>
          <a:p>
            <a:endParaRPr lang="cs-CZ" sz="1600" i="1" dirty="0">
              <a:latin typeface="Tw Cen MT" panose="020B0602020104020603" pitchFamily="34" charset="-18"/>
            </a:endParaRPr>
          </a:p>
          <a:p>
            <a:endParaRPr lang="cs-CZ" sz="1600" i="1" dirty="0">
              <a:latin typeface="Tw Cen MT" panose="020B0602020104020603" pitchFamily="34" charset="-18"/>
            </a:endParaRPr>
          </a:p>
          <a:p>
            <a:endParaRPr lang="cs-CZ" sz="1600" i="1" dirty="0">
              <a:latin typeface="Tw Cen MT" panose="020B0602020104020603" pitchFamily="34" charset="-18"/>
            </a:endParaRPr>
          </a:p>
          <a:p>
            <a:r>
              <a:rPr lang="cs-CZ" sz="1600" i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-18"/>
              </a:rPr>
              <a:t>porozvodové</a:t>
            </a:r>
          </a:p>
          <a:p>
            <a:endParaRPr lang="cs-CZ" sz="1600" i="1" dirty="0">
              <a:latin typeface="Tw Cen MT" panose="020B0602020104020603" pitchFamily="34" charset="-18"/>
            </a:endParaRPr>
          </a:p>
          <a:p>
            <a:r>
              <a:rPr lang="cs-CZ" sz="1600" i="1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-18"/>
              </a:rPr>
              <a:t>snoubenecké</a:t>
            </a:r>
          </a:p>
          <a:p>
            <a:endParaRPr lang="cs-CZ" sz="1600" i="1" dirty="0">
              <a:latin typeface="Tw Cen MT" panose="020B0602020104020603" pitchFamily="34" charset="-18"/>
            </a:endParaRPr>
          </a:p>
          <a:p>
            <a:r>
              <a:rPr lang="cs-CZ" sz="1600" i="1" dirty="0">
                <a:solidFill>
                  <a:srgbClr val="7030A0"/>
                </a:solidFill>
                <a:latin typeface="Tw Cen MT" panose="020B0602020104020603" pitchFamily="34" charset="-18"/>
              </a:rPr>
              <a:t>namísto </a:t>
            </a:r>
          </a:p>
          <a:p>
            <a:r>
              <a:rPr lang="cs-CZ" sz="1600" i="1" dirty="0">
                <a:solidFill>
                  <a:srgbClr val="7030A0"/>
                </a:solidFill>
                <a:latin typeface="Tw Cen MT" panose="020B0602020104020603" pitchFamily="34" charset="-18"/>
              </a:rPr>
              <a:t>manželství</a:t>
            </a:r>
          </a:p>
          <a:p>
            <a:endParaRPr lang="cs-CZ" sz="1600" i="1" dirty="0">
              <a:latin typeface="Tw Cen MT" panose="020B0602020104020603" pitchFamily="34" charset="-18"/>
            </a:endParaRPr>
          </a:p>
          <a:p>
            <a:r>
              <a:rPr lang="cs-CZ" sz="1600" i="1" dirty="0">
                <a:solidFill>
                  <a:srgbClr val="C00000"/>
                </a:solidFill>
                <a:latin typeface="Tw Cen MT" panose="020B0602020104020603" pitchFamily="34" charset="-18"/>
              </a:rPr>
              <a:t>dočasné</a:t>
            </a:r>
          </a:p>
          <a:p>
            <a:endParaRPr lang="cs-CZ" sz="1600" i="1" dirty="0">
              <a:latin typeface="Tw Cen MT" panose="020B0602020104020603" pitchFamily="34" charset="-18"/>
            </a:endParaRPr>
          </a:p>
          <a:p>
            <a:endParaRPr lang="cs-CZ" sz="1600" i="1" dirty="0">
              <a:latin typeface="Tw Cen MT" panose="020B0602020104020603" pitchFamily="34" charset="-18"/>
            </a:endParaRPr>
          </a:p>
          <a:p>
            <a:endParaRPr lang="cs-CZ" sz="1100" i="1" dirty="0">
              <a:latin typeface="Tw Cen MT" panose="020B0602020104020603" pitchFamily="34" charset="-18"/>
            </a:endParaRPr>
          </a:p>
          <a:p>
            <a:endParaRPr lang="cs-CZ" sz="1200" i="1" dirty="0">
              <a:latin typeface="Tw Cen MT" panose="020B0602020104020603" pitchFamily="34" charset="-18"/>
            </a:endParaRPr>
          </a:p>
          <a:p>
            <a:r>
              <a:rPr lang="cs-CZ" sz="1600" i="1" dirty="0">
                <a:solidFill>
                  <a:srgbClr val="7030A0"/>
                </a:solidFill>
                <a:latin typeface="Tw Cen MT" panose="020B0602020104020603" pitchFamily="34" charset="-18"/>
              </a:rPr>
              <a:t>namísto </a:t>
            </a:r>
          </a:p>
          <a:p>
            <a:r>
              <a:rPr lang="cs-CZ" sz="1600" i="1" dirty="0">
                <a:solidFill>
                  <a:srgbClr val="7030A0"/>
                </a:solidFill>
                <a:latin typeface="Tw Cen MT" panose="020B0602020104020603" pitchFamily="34" charset="-18"/>
              </a:rPr>
              <a:t>manželství</a:t>
            </a:r>
          </a:p>
          <a:p>
            <a:endParaRPr lang="cs-CZ" sz="1600" i="1" dirty="0">
              <a:solidFill>
                <a:srgbClr val="7030A0"/>
              </a:solidFill>
              <a:latin typeface="Tw Cen MT" panose="020B0602020104020603" pitchFamily="34" charset="-18"/>
            </a:endParaRPr>
          </a:p>
          <a:p>
            <a:r>
              <a:rPr lang="cs-CZ" sz="1600" i="1" dirty="0">
                <a:solidFill>
                  <a:srgbClr val="C00000"/>
                </a:solidFill>
                <a:latin typeface="Tw Cen MT" panose="020B0602020104020603" pitchFamily="34" charset="-18"/>
              </a:rPr>
              <a:t>dočasné</a:t>
            </a:r>
          </a:p>
        </p:txBody>
      </p:sp>
    </p:spTree>
    <p:extLst>
      <p:ext uri="{BB962C8B-B14F-4D97-AF65-F5344CB8AC3E}">
        <p14:creationId xmlns:p14="http://schemas.microsoft.com/office/powerpoint/2010/main" val="4093735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Sekvence demografických proměn v II. DP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9386" cy="4829617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pokles úhrnné plodnosti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pokles počtu porodů dětí ve vyšším pořadí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pokles počtu předmanželských koncepcí („vynucených“ sňatků“)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stále ještě klesající věk v době prvního sňatku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prodloužení intervalu mezi sňatkem a prvním porodem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nárůst </a:t>
            </a:r>
            <a:r>
              <a:rPr lang="cs-CZ" b="1" dirty="0">
                <a:latin typeface="Tw Cen MT" panose="020B0602020104020603" pitchFamily="34" charset="-18"/>
              </a:rPr>
              <a:t>rozvodovosti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odkládání uzavření sňatku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Tw Cen MT" panose="020B0602020104020603" pitchFamily="34" charset="-18"/>
              </a:rPr>
              <a:t>rostoucí popularita </a:t>
            </a:r>
            <a:r>
              <a:rPr lang="pt-BR" b="1" dirty="0">
                <a:latin typeface="Tw Cen MT" panose="020B0602020104020603" pitchFamily="34" charset="-18"/>
              </a:rPr>
              <a:t>nesezdaného soužití</a:t>
            </a:r>
            <a:endParaRPr lang="cs-CZ" b="1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legalizace</a:t>
            </a:r>
            <a:r>
              <a:rPr lang="cs-CZ" dirty="0">
                <a:latin typeface="Tw Cen MT" panose="020B0602020104020603" pitchFamily="34" charset="-18"/>
              </a:rPr>
              <a:t> sterilizace a </a:t>
            </a:r>
            <a:r>
              <a:rPr lang="cs-CZ" b="1" dirty="0">
                <a:latin typeface="Tw Cen MT" panose="020B0602020104020603" pitchFamily="34" charset="-18"/>
              </a:rPr>
              <a:t>potratů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nesezdané soužití je vnímáno jako alternativa manželství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stabilizace úhrnné plodnosti na nízké úrovni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mírný vzestup úhrnné plodnosti → porodnost žen, které až dosud plození dětí odkládaly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vzestup demografického významu </a:t>
            </a:r>
            <a:r>
              <a:rPr lang="cs-CZ" b="1" dirty="0">
                <a:latin typeface="Tw Cen MT" panose="020B0602020104020603" pitchFamily="34" charset="-18"/>
              </a:rPr>
              <a:t>dobrovolné bezdětnosti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stabilizace plodnosti jednotlivých kohort na </a:t>
            </a:r>
            <a:r>
              <a:rPr lang="cs-CZ" b="1" dirty="0">
                <a:latin typeface="Tw Cen MT" panose="020B0602020104020603" pitchFamily="34" charset="-18"/>
              </a:rPr>
              <a:t>úrovni pod reprodukční hranicí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B67013A1-3728-4A89-8060-0392FDBBAA04}"/>
              </a:ext>
            </a:extLst>
          </p:cNvPr>
          <p:cNvCxnSpPr>
            <a:cxnSpLocks/>
          </p:cNvCxnSpPr>
          <p:nvPr/>
        </p:nvCxnSpPr>
        <p:spPr>
          <a:xfrm>
            <a:off x="10622943" y="1566407"/>
            <a:ext cx="0" cy="4961614"/>
          </a:xfrm>
          <a:prstGeom prst="straightConnector1">
            <a:avLst/>
          </a:prstGeom>
          <a:ln w="28575">
            <a:solidFill>
              <a:srgbClr val="50B4C8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>
            <a:extLst>
              <a:ext uri="{FF2B5EF4-FFF2-40B4-BE49-F238E27FC236}">
                <a16:creationId xmlns:a16="http://schemas.microsoft.com/office/drawing/2014/main" id="{68DC3ACD-02D8-4547-B534-473114B5F754}"/>
              </a:ext>
            </a:extLst>
          </p:cNvPr>
          <p:cNvSpPr/>
          <p:nvPr/>
        </p:nvSpPr>
        <p:spPr>
          <a:xfrm>
            <a:off x="10963275" y="3563902"/>
            <a:ext cx="510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>
                <a:latin typeface="Tw Cen MT" panose="020B0602020104020603" pitchFamily="34" charset="-18"/>
              </a:rPr>
              <a:t>čas</a:t>
            </a:r>
          </a:p>
        </p:txBody>
      </p:sp>
    </p:spTree>
    <p:extLst>
      <p:ext uri="{BB962C8B-B14F-4D97-AF65-F5344CB8AC3E}">
        <p14:creationId xmlns:p14="http://schemas.microsoft.com/office/powerpoint/2010/main" val="3639641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50B4C8"/>
                </a:solidFill>
                <a:latin typeface="Tw Cen MT" panose="020B0602020104020603" pitchFamily="34" charset="-18"/>
              </a:rPr>
              <a:t>Kritika II. DP</a:t>
            </a:r>
            <a:endParaRPr lang="cs-CZ" dirty="0">
              <a:solidFill>
                <a:srgbClr val="50B4C8"/>
              </a:solidFill>
              <a:latin typeface="Tw Cen MT" panose="020B0602020104020603" pitchFamily="34" charset="-18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71275" cy="4565649"/>
          </a:xfrm>
        </p:spPr>
        <p:txBody>
          <a:bodyPr>
            <a:normAutofit lnSpcReduction="100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pořadí DP – svět prošel již několika významnými demografickými </a:t>
            </a:r>
            <a:r>
              <a:rPr lang="cs-CZ" dirty="0" err="1">
                <a:latin typeface="Tw Cen MT" panose="020B0602020104020603" pitchFamily="34" charset="-18"/>
              </a:rPr>
              <a:t>tranzicemi</a:t>
            </a: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změny v charakteru porodnosti a sňatečnosti nebyly nijak zásadně odlišné od minulých trendů (I. DP)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nový prvek jen užívání antikoncepčních prostředků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nejedná se o „revoluci“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pochybnosti o trvalosti změn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I. DP – nezvratné a definitivní změny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II. DP – nejistota ohledně nezvratnosti → např. rostoucí plodnost v některých státech v posledních letech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územní omezení na Evropu, Japonsko, částečně USA</a:t>
            </a:r>
          </a:p>
        </p:txBody>
      </p:sp>
    </p:spTree>
    <p:extLst>
      <p:ext uri="{BB962C8B-B14F-4D97-AF65-F5344CB8AC3E}">
        <p14:creationId xmlns:p14="http://schemas.microsoft.com/office/powerpoint/2010/main" val="2234465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>
                <a:solidFill>
                  <a:srgbClr val="50B4C8"/>
                </a:solidFill>
                <a:latin typeface="Tw Cen MT" panose="020B0602020104020603" pitchFamily="34" charset="-18"/>
              </a:rPr>
              <a:t>celkový pohyb obyvatelstva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781306" cy="1603368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výsledek přirozeného a mechanického pohybu: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globální přírůstek obyvatelstva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globální úbytek obyvatelstva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47B9243A-69F6-44EE-8E1E-2B8F119AFE06}"/>
              </a:ext>
            </a:extLst>
          </p:cNvPr>
          <p:cNvCxnSpPr/>
          <p:nvPr/>
        </p:nvCxnSpPr>
        <p:spPr>
          <a:xfrm>
            <a:off x="572494" y="4753284"/>
            <a:ext cx="11020508" cy="0"/>
          </a:xfrm>
          <a:prstGeom prst="line">
            <a:avLst/>
          </a:prstGeom>
          <a:ln>
            <a:solidFill>
              <a:srgbClr val="50B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DA10ED8C-0550-4630-8FF5-7A3F0B4CB8EE}"/>
              </a:ext>
            </a:extLst>
          </p:cNvPr>
          <p:cNvSpPr/>
          <p:nvPr/>
        </p:nvSpPr>
        <p:spPr>
          <a:xfrm>
            <a:off x="938254" y="6303694"/>
            <a:ext cx="11100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Tw Cen MT" panose="020B0602020104020603" pitchFamily="34" charset="-18"/>
                <a:ea typeface="Times New Roman" panose="02020603050405020304" pitchFamily="18" charset="0"/>
              </a:rPr>
              <a:t>N – porodnost	M – úmrtnost	I – počet emigrantů	         E – počet emigrantů            S – střední stav obyvatelstva	</a:t>
            </a:r>
            <a:endParaRPr lang="cs-CZ" sz="1600" dirty="0">
              <a:latin typeface="Tw Cen MT" panose="020B0602020104020603" pitchFamily="34" charset="-18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9CE4AD1-3AFC-4D5B-A9FD-D32E26358B0E}"/>
              </a:ext>
            </a:extLst>
          </p:cNvPr>
          <p:cNvSpPr txBox="1">
            <a:spLocks/>
          </p:cNvSpPr>
          <p:nvPr/>
        </p:nvSpPr>
        <p:spPr>
          <a:xfrm>
            <a:off x="838200" y="3382628"/>
            <a:ext cx="6055581" cy="1370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celkový přírůstek</a:t>
            </a:r>
          </a:p>
          <a:p>
            <a:pPr marL="457200" indent="0">
              <a:buClr>
                <a:srgbClr val="50B4C8"/>
              </a:buClr>
              <a:buFont typeface="Arial" panose="020B0604020202020204" pitchFamily="34" charset="0"/>
              <a:buNone/>
            </a:pPr>
            <a:r>
              <a:rPr lang="cs-CZ" sz="2400" dirty="0">
                <a:latin typeface="Tw Cen MT" panose="020B0602020104020603" pitchFamily="34" charset="-18"/>
              </a:rPr>
              <a:t>= součet přirozeného přírůstku a migračního salda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087E8FFA-3804-44BA-A2C1-648E74E40680}"/>
              </a:ext>
            </a:extLst>
          </p:cNvPr>
          <p:cNvSpPr txBox="1">
            <a:spLocks/>
          </p:cNvSpPr>
          <p:nvPr/>
        </p:nvSpPr>
        <p:spPr>
          <a:xfrm>
            <a:off x="838200" y="4910606"/>
            <a:ext cx="6055581" cy="128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hrubá míra celkového přírůstku</a:t>
            </a:r>
          </a:p>
          <a:p>
            <a:pPr marL="457200" lvl="1" indent="0">
              <a:buClr>
                <a:srgbClr val="50B4C8"/>
              </a:buClr>
              <a:buNone/>
            </a:pPr>
            <a:r>
              <a:rPr lang="cs-CZ" dirty="0">
                <a:latin typeface="Tw Cen MT" panose="020B0602020104020603" pitchFamily="34" charset="-18"/>
              </a:rPr>
              <a:t>= celkový přírůstek na 1000 obyvatel středního stavu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0014FF-BE4E-4584-B7E8-FC9F02CEC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071" y="3445671"/>
            <a:ext cx="3664729" cy="64546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121A958-651F-400A-9A15-D65A6CD58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5011745"/>
            <a:ext cx="5172074" cy="92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5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www.czso.cz/documents/10180/32469034/33010916q1k05.png/761e3569-ee6f-47c4-b8eb-0557acc678c0?version=1.1&amp;t=1467613016680">
            <a:extLst>
              <a:ext uri="{FF2B5EF4-FFF2-40B4-BE49-F238E27FC236}">
                <a16:creationId xmlns:a16="http://schemas.microsoft.com/office/drawing/2014/main" id="{A89E9BFB-2C84-48AC-8AB7-1408BC8B0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57150"/>
            <a:ext cx="95250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47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www.czso.cz/documents/10180/32469034/33010916q1k06.png/b1350736-510a-4cb0-b7f0-de8d657c5133?version=1.1&amp;t=1467613017380">
            <a:extLst>
              <a:ext uri="{FF2B5EF4-FFF2-40B4-BE49-F238E27FC236}">
                <a16:creationId xmlns:a16="http://schemas.microsoft.com/office/drawing/2014/main" id="{732839CE-DADD-42A4-A9ED-40688EDA1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57150"/>
            <a:ext cx="95250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96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czso.cz/documents/10180/32469034/33010916q1k07.png/00029173-c7b7-4d19-b78a-50e52f0cbf98?version=1.1&amp;t=1467613018045">
            <a:extLst>
              <a:ext uri="{FF2B5EF4-FFF2-40B4-BE49-F238E27FC236}">
                <a16:creationId xmlns:a16="http://schemas.microsoft.com/office/drawing/2014/main" id="{73AF4DF8-CA44-487E-BA20-779BDEAA7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57150"/>
            <a:ext cx="95250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860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50B4C8"/>
                </a:solidFill>
                <a:latin typeface="Tw Cen MT" panose="020B0602020104020603" pitchFamily="34" charset="-18"/>
              </a:rPr>
              <a:t>Webbův</a:t>
            </a:r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 diagram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944100" cy="5106804"/>
          </a:xfrm>
        </p:spPr>
        <p:txBody>
          <a:bodyPr>
            <a:normAutofit/>
          </a:bodyPr>
          <a:lstStyle/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Typologie území </a:t>
            </a:r>
            <a:r>
              <a:rPr lang="cs-CZ" dirty="0">
                <a:latin typeface="Tw Cen MT" panose="020B0602020104020603" pitchFamily="34" charset="-18"/>
              </a:rPr>
              <a:t>dle dynamiky obyvatelstva – </a:t>
            </a:r>
            <a:r>
              <a:rPr lang="cs-CZ" dirty="0" err="1">
                <a:latin typeface="Tw Cen MT" panose="020B0602020104020603" pitchFamily="34" charset="-18"/>
              </a:rPr>
              <a:t>Webbův</a:t>
            </a:r>
            <a:r>
              <a:rPr lang="cs-CZ" dirty="0">
                <a:latin typeface="Tw Cen MT" panose="020B0602020104020603" pitchFamily="34" charset="-18"/>
              </a:rPr>
              <a:t> diagram: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vertikální osa = bilance přirozeného pohybu,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horizontální osa = bilance migračního pohybu,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úhlopříčky = osm částí (sektorů) grafu označovaných A, B, C až H, 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každý sektor = </a:t>
            </a:r>
            <a:r>
              <a:rPr lang="cs-CZ" b="1" dirty="0">
                <a:latin typeface="Tw Cen MT" panose="020B0602020104020603" pitchFamily="34" charset="-18"/>
              </a:rPr>
              <a:t>typ regionálních jednotek se specifickým vztahem přirozeného přírůstku a migračního salda</a:t>
            </a:r>
            <a:r>
              <a:rPr lang="cs-CZ" dirty="0">
                <a:latin typeface="Tw Cen MT" panose="020B0602020104020603" pitchFamily="34" charset="-18"/>
              </a:rPr>
              <a:t>: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sektory A-D = území s celkovým přírůstkem</a:t>
            </a:r>
          </a:p>
          <a:p>
            <a:pPr lvl="1"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sektory E-H = území s celkovým úbytkem</a:t>
            </a:r>
          </a:p>
          <a:p>
            <a:pPr marL="0" indent="0" defTabSz="576000">
              <a:buClr>
                <a:srgbClr val="50B4C8"/>
              </a:buClr>
              <a:buNone/>
            </a:pPr>
            <a:r>
              <a:rPr lang="cs-CZ" dirty="0">
                <a:latin typeface="Tw Cen MT" panose="020B0602020104020603" pitchFamily="34" charset="-18"/>
              </a:rPr>
              <a:t>→ pomocí </a:t>
            </a:r>
            <a:r>
              <a:rPr lang="cs-CZ" dirty="0" err="1">
                <a:latin typeface="Tw Cen MT" panose="020B0602020104020603" pitchFamily="34" charset="-18"/>
              </a:rPr>
              <a:t>Webbova</a:t>
            </a:r>
            <a:r>
              <a:rPr lang="cs-CZ" dirty="0">
                <a:latin typeface="Tw Cen MT" panose="020B0602020104020603" pitchFamily="34" charset="-18"/>
              </a:rPr>
              <a:t> diagramu lze hodnotit také </a:t>
            </a:r>
            <a:r>
              <a:rPr lang="cs-CZ" b="1" dirty="0">
                <a:latin typeface="Tw Cen MT" panose="020B0602020104020603" pitchFamily="34" charset="-18"/>
              </a:rPr>
              <a:t>vývoj celkového přírůstku</a:t>
            </a:r>
            <a:r>
              <a:rPr lang="cs-CZ" dirty="0">
                <a:latin typeface="Tw Cen MT" panose="020B0602020104020603" pitchFamily="34" charset="-18"/>
              </a:rPr>
              <a:t> obyvatelstva a vývoj </a:t>
            </a:r>
            <a:r>
              <a:rPr lang="cs-CZ" b="1" dirty="0">
                <a:latin typeface="Tw Cen MT" panose="020B0602020104020603" pitchFamily="34" charset="-18"/>
              </a:rPr>
              <a:t>vzájemného vztahu </a:t>
            </a:r>
            <a:r>
              <a:rPr lang="cs-CZ" dirty="0">
                <a:latin typeface="Tw Cen MT" panose="020B0602020104020603" pitchFamily="34" charset="-18"/>
              </a:rPr>
              <a:t>obou rozhodujících složek </a:t>
            </a:r>
          </a:p>
          <a:p>
            <a:pPr defTabSz="576000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09199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ejmout0009">
            <a:extLst>
              <a:ext uri="{FF2B5EF4-FFF2-40B4-BE49-F238E27FC236}">
                <a16:creationId xmlns:a16="http://schemas.microsoft.com/office/drawing/2014/main" id="{CBD02D9D-CA19-4D76-8404-CCE61838A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81" y="0"/>
            <a:ext cx="10829638" cy="684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6645B396-E6AE-470B-89F9-A7BE876AD8AE}"/>
              </a:ext>
            </a:extLst>
          </p:cNvPr>
          <p:cNvSpPr/>
          <p:nvPr/>
        </p:nvSpPr>
        <p:spPr>
          <a:xfrm>
            <a:off x="9501044" y="17141"/>
            <a:ext cx="200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>
                <a:latin typeface="Tw Cen MT" panose="020B0602020104020603" pitchFamily="34" charset="-18"/>
              </a:rPr>
              <a:t>Webbův</a:t>
            </a:r>
            <a:r>
              <a:rPr lang="cs-CZ" b="1" dirty="0">
                <a:latin typeface="Tw Cen MT" panose="020B0602020104020603" pitchFamily="34" charset="-18"/>
              </a:rPr>
              <a:t> diagram</a:t>
            </a:r>
          </a:p>
          <a:p>
            <a:r>
              <a:rPr lang="cs-CZ" sz="1400" dirty="0">
                <a:latin typeface="Tw Cen MT" panose="020B0602020104020603" pitchFamily="34" charset="-18"/>
              </a:rPr>
              <a:t>Zdroj: </a:t>
            </a:r>
            <a:r>
              <a:rPr lang="en-US" sz="1400" dirty="0" err="1">
                <a:latin typeface="Tw Cen MT" panose="020B0602020104020603" pitchFamily="34" charset="-18"/>
              </a:rPr>
              <a:t>Mládek</a:t>
            </a:r>
            <a:r>
              <a:rPr lang="en-US" sz="1400" dirty="0">
                <a:latin typeface="Tw Cen MT" panose="020B0602020104020603" pitchFamily="34" charset="-18"/>
              </a:rPr>
              <a:t> (1992)</a:t>
            </a:r>
            <a:endParaRPr lang="cs-CZ" sz="14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08509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E9BBD375-B606-42D9-9380-F65C3749E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22" y="0"/>
            <a:ext cx="97005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1637285-6B88-4C61-AB08-DE0458DDB970}"/>
              </a:ext>
            </a:extLst>
          </p:cNvPr>
          <p:cNvSpPr/>
          <p:nvPr/>
        </p:nvSpPr>
        <p:spPr>
          <a:xfrm>
            <a:off x="10296525" y="1220907"/>
            <a:ext cx="18192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C00000"/>
                </a:solidFill>
                <a:latin typeface="Tw Cen MT" panose="020B0602020104020603" pitchFamily="34" charset="-18"/>
              </a:rPr>
              <a:t>POZOR: </a:t>
            </a:r>
          </a:p>
          <a:p>
            <a:r>
              <a:rPr lang="cs-CZ" sz="1600" b="1" dirty="0">
                <a:solidFill>
                  <a:srgbClr val="C00000"/>
                </a:solidFill>
                <a:latin typeface="Tw Cen MT" panose="020B0602020104020603" pitchFamily="34" charset="-18"/>
              </a:rPr>
              <a:t>obrácené vertikální a horizontální osy oproti modelu!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5A05598D-CF47-4EEB-B12A-0855134122A5}"/>
              </a:ext>
            </a:extLst>
          </p:cNvPr>
          <p:cNvCxnSpPr>
            <a:cxnSpLocks/>
          </p:cNvCxnSpPr>
          <p:nvPr/>
        </p:nvCxnSpPr>
        <p:spPr>
          <a:xfrm flipH="1">
            <a:off x="9944100" y="1400175"/>
            <a:ext cx="35242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9845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11339</TotalTime>
  <Words>1071</Words>
  <Application>Microsoft Office PowerPoint</Application>
  <PresentationFormat>Širokoúhlá obrazovka</PresentationFormat>
  <Paragraphs>177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Tw Cen MT</vt:lpstr>
      <vt:lpstr>Wingdings</vt:lpstr>
      <vt:lpstr>Motiv Office</vt:lpstr>
      <vt:lpstr>celkový pohyb obyvatelstva,  II. demografický přechod</vt:lpstr>
      <vt:lpstr>Osnova</vt:lpstr>
      <vt:lpstr>celkový pohyb obyvatelstva</vt:lpstr>
      <vt:lpstr>Prezentace aplikace PowerPoint</vt:lpstr>
      <vt:lpstr>Prezentace aplikace PowerPoint</vt:lpstr>
      <vt:lpstr>Prezentace aplikace PowerPoint</vt:lpstr>
      <vt:lpstr>Webbův diagram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II. demografický přechod</vt:lpstr>
      <vt:lpstr>Základní projevy II. DP</vt:lpstr>
      <vt:lpstr>Prezentace aplikace PowerPoint</vt:lpstr>
      <vt:lpstr>Sociální pozadí nástupu II. DP</vt:lpstr>
      <vt:lpstr>Posun v normách a postojích populací</vt:lpstr>
      <vt:lpstr>Jednotlivec v postindustriální společnosti</vt:lpstr>
      <vt:lpstr>Postmaterialistické hodnoty</vt:lpstr>
      <vt:lpstr>Změna pohledu na manželství a rodinu</vt:lpstr>
      <vt:lpstr>Diferenciace životních stylů</vt:lpstr>
      <vt:lpstr>Sekvence demografických proměn v II. DP</vt:lpstr>
      <vt:lpstr>Kritika II. DP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Každodenní mobilita ve volném čase</dc:title>
  <dc:creator>Jiří Malý</dc:creator>
  <cp:lastModifiedBy>Jiří Malý</cp:lastModifiedBy>
  <cp:revision>473</cp:revision>
  <dcterms:created xsi:type="dcterms:W3CDTF">2022-02-23T13:33:32Z</dcterms:created>
  <dcterms:modified xsi:type="dcterms:W3CDTF">2024-09-19T09:08:38Z</dcterms:modified>
</cp:coreProperties>
</file>