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362" r:id="rId4"/>
    <p:sldId id="376" r:id="rId5"/>
    <p:sldId id="363" r:id="rId6"/>
    <p:sldId id="377" r:id="rId7"/>
    <p:sldId id="318" r:id="rId8"/>
    <p:sldId id="342" r:id="rId9"/>
    <p:sldId id="350" r:id="rId10"/>
    <p:sldId id="327" r:id="rId11"/>
    <p:sldId id="378" r:id="rId12"/>
    <p:sldId id="379" r:id="rId13"/>
    <p:sldId id="380" r:id="rId14"/>
    <p:sldId id="381" r:id="rId15"/>
    <p:sldId id="382" r:id="rId16"/>
    <p:sldId id="371" r:id="rId17"/>
    <p:sldId id="386" r:id="rId18"/>
    <p:sldId id="385" r:id="rId19"/>
    <p:sldId id="383" r:id="rId20"/>
    <p:sldId id="369" r:id="rId21"/>
    <p:sldId id="390" r:id="rId22"/>
    <p:sldId id="388" r:id="rId23"/>
    <p:sldId id="389" r:id="rId24"/>
    <p:sldId id="387" r:id="rId25"/>
    <p:sldId id="391" r:id="rId26"/>
    <p:sldId id="392" r:id="rId27"/>
    <p:sldId id="394" r:id="rId28"/>
    <p:sldId id="395" r:id="rId29"/>
    <p:sldId id="396" r:id="rId30"/>
    <p:sldId id="398" r:id="rId31"/>
    <p:sldId id="397" r:id="rId32"/>
    <p:sldId id="399" r:id="rId33"/>
    <p:sldId id="400" r:id="rId34"/>
    <p:sldId id="403" r:id="rId35"/>
    <p:sldId id="401" r:id="rId36"/>
    <p:sldId id="393" r:id="rId37"/>
    <p:sldId id="402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  <a:srgbClr val="B297C9"/>
    <a:srgbClr val="E2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MU\01_vyuka\Z0043_Geografie_obyvatelstva_a_geodemografie\2024\01_prezentace\09_potratovost_snatecnost_rozvodovost\materialy\UZIS_CSU_graf_vyvoj_potrat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List1!$A$3:$A$72</c:f>
              <c:numCache>
                <c:formatCode>General</c:formatCode>
                <c:ptCount val="70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</c:numCache>
            </c:numRef>
          </c:cat>
          <c:val>
            <c:numRef>
              <c:f>List1!$B$3:$B$72</c:f>
              <c:numCache>
                <c:formatCode>#,##0</c:formatCode>
                <c:ptCount val="70"/>
                <c:pt idx="0">
                  <c:v>25175</c:v>
                </c:pt>
                <c:pt idx="1">
                  <c:v>25773</c:v>
                </c:pt>
                <c:pt idx="2">
                  <c:v>25850</c:v>
                </c:pt>
                <c:pt idx="3">
                  <c:v>25079</c:v>
                </c:pt>
                <c:pt idx="4">
                  <c:v>27967</c:v>
                </c:pt>
                <c:pt idx="5">
                  <c:v>67643</c:v>
                </c:pt>
                <c:pt idx="6">
                  <c:v>79269</c:v>
                </c:pt>
                <c:pt idx="7">
                  <c:v>85213</c:v>
                </c:pt>
                <c:pt idx="8">
                  <c:v>87362</c:v>
                </c:pt>
                <c:pt idx="9">
                  <c:v>83565</c:v>
                </c:pt>
                <c:pt idx="10">
                  <c:v>71677</c:v>
                </c:pt>
                <c:pt idx="11">
                  <c:v>70888</c:v>
                </c:pt>
                <c:pt idx="12">
                  <c:v>76341</c:v>
                </c:pt>
                <c:pt idx="13">
                  <c:v>83316</c:v>
                </c:pt>
                <c:pt idx="14">
                  <c:v>86731</c:v>
                </c:pt>
                <c:pt idx="15">
                  <c:v>89089</c:v>
                </c:pt>
                <c:pt idx="16">
                  <c:v>91088</c:v>
                </c:pt>
                <c:pt idx="17">
                  <c:v>89509</c:v>
                </c:pt>
                <c:pt idx="18">
                  <c:v>86452</c:v>
                </c:pt>
                <c:pt idx="19">
                  <c:v>84821</c:v>
                </c:pt>
                <c:pt idx="20">
                  <c:v>76986</c:v>
                </c:pt>
                <c:pt idx="21">
                  <c:v>78130</c:v>
                </c:pt>
                <c:pt idx="22">
                  <c:v>76342</c:v>
                </c:pt>
                <c:pt idx="23">
                  <c:v>77908</c:v>
                </c:pt>
                <c:pt idx="24">
                  <c:v>81656</c:v>
                </c:pt>
                <c:pt idx="25">
                  <c:v>83915</c:v>
                </c:pt>
                <c:pt idx="26">
                  <c:v>83624</c:v>
                </c:pt>
                <c:pt idx="27">
                  <c:v>86503</c:v>
                </c:pt>
                <c:pt idx="28">
                  <c:v>89373</c:v>
                </c:pt>
                <c:pt idx="29">
                  <c:v>91531</c:v>
                </c:pt>
                <c:pt idx="30">
                  <c:v>92033</c:v>
                </c:pt>
                <c:pt idx="31">
                  <c:v>96638</c:v>
                </c:pt>
                <c:pt idx="32">
                  <c:v>99357</c:v>
                </c:pt>
                <c:pt idx="33">
                  <c:v>99452</c:v>
                </c:pt>
                <c:pt idx="34">
                  <c:v>124604</c:v>
                </c:pt>
                <c:pt idx="35">
                  <c:v>127130</c:v>
                </c:pt>
                <c:pt idx="36">
                  <c:v>124050</c:v>
                </c:pt>
                <c:pt idx="37">
                  <c:v>123695</c:v>
                </c:pt>
                <c:pt idx="38">
                  <c:v>118788</c:v>
                </c:pt>
                <c:pt idx="39">
                  <c:v>108444</c:v>
                </c:pt>
                <c:pt idx="40">
                  <c:v>84037</c:v>
                </c:pt>
                <c:pt idx="41">
                  <c:v>66100</c:v>
                </c:pt>
                <c:pt idx="42">
                  <c:v>60143</c:v>
                </c:pt>
                <c:pt idx="43">
                  <c:v>58184</c:v>
                </c:pt>
                <c:pt idx="44">
                  <c:v>54971</c:v>
                </c:pt>
                <c:pt idx="45">
                  <c:v>53298</c:v>
                </c:pt>
                <c:pt idx="46">
                  <c:v>49469</c:v>
                </c:pt>
                <c:pt idx="47">
                  <c:v>44894</c:v>
                </c:pt>
                <c:pt idx="48">
                  <c:v>45057</c:v>
                </c:pt>
                <c:pt idx="49">
                  <c:v>43743</c:v>
                </c:pt>
                <c:pt idx="50">
                  <c:v>42304</c:v>
                </c:pt>
                <c:pt idx="51">
                  <c:v>41324</c:v>
                </c:pt>
                <c:pt idx="52">
                  <c:v>40023</c:v>
                </c:pt>
                <c:pt idx="53">
                  <c:v>39959</c:v>
                </c:pt>
                <c:pt idx="54">
                  <c:v>40917</c:v>
                </c:pt>
                <c:pt idx="55">
                  <c:v>41446</c:v>
                </c:pt>
                <c:pt idx="56">
                  <c:v>40528</c:v>
                </c:pt>
                <c:pt idx="57">
                  <c:v>39273</c:v>
                </c:pt>
                <c:pt idx="58">
                  <c:v>38864</c:v>
                </c:pt>
                <c:pt idx="59">
                  <c:v>37734</c:v>
                </c:pt>
                <c:pt idx="60">
                  <c:v>37687</c:v>
                </c:pt>
                <c:pt idx="61">
                  <c:v>36957</c:v>
                </c:pt>
                <c:pt idx="62">
                  <c:v>35724</c:v>
                </c:pt>
                <c:pt idx="63">
                  <c:v>35921</c:v>
                </c:pt>
                <c:pt idx="64">
                  <c:v>35012</c:v>
                </c:pt>
                <c:pt idx="65">
                  <c:v>32952</c:v>
                </c:pt>
                <c:pt idx="66">
                  <c:v>31797</c:v>
                </c:pt>
                <c:pt idx="67">
                  <c:v>30368</c:v>
                </c:pt>
                <c:pt idx="68">
                  <c:v>27959</c:v>
                </c:pt>
                <c:pt idx="69">
                  <c:v>27598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F-45EA-A1C8-E6CFCDE0CD6E}"/>
            </c:ext>
          </c:extLst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UPT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List1!$A$3:$A$72</c:f>
              <c:numCache>
                <c:formatCode>General</c:formatCode>
                <c:ptCount val="70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</c:numCache>
            </c:numRef>
          </c:cat>
          <c:val>
            <c:numRef>
              <c:f>List1!$C$3:$C$72</c:f>
              <c:numCache>
                <c:formatCode>General</c:formatCode>
                <c:ptCount val="70"/>
                <c:pt idx="5" formatCode="#,##0">
                  <c:v>49035</c:v>
                </c:pt>
                <c:pt idx="6" formatCode="#,##0">
                  <c:v>61914</c:v>
                </c:pt>
                <c:pt idx="7" formatCode="#,##0">
                  <c:v>67550</c:v>
                </c:pt>
                <c:pt idx="8" formatCode="#,##0">
                  <c:v>70062</c:v>
                </c:pt>
                <c:pt idx="9" formatCode="#,##0">
                  <c:v>66031</c:v>
                </c:pt>
                <c:pt idx="10" formatCode="#,##0">
                  <c:v>51470</c:v>
                </c:pt>
                <c:pt idx="11" formatCode="#,##0">
                  <c:v>51524</c:v>
                </c:pt>
                <c:pt idx="12" formatCode="#,##0">
                  <c:v>58554</c:v>
                </c:pt>
                <c:pt idx="13" formatCode="#,##0">
                  <c:v>65818</c:v>
                </c:pt>
                <c:pt idx="14" formatCode="#,##0">
                  <c:v>69850</c:v>
                </c:pt>
                <c:pt idx="15" formatCode="#,##0">
                  <c:v>72488</c:v>
                </c:pt>
                <c:pt idx="16" formatCode="#,##0">
                  <c:v>74263</c:v>
                </c:pt>
                <c:pt idx="17" formatCode="#,##0">
                  <c:v>71893</c:v>
                </c:pt>
                <c:pt idx="18" formatCode="#,##0">
                  <c:v>68652</c:v>
                </c:pt>
                <c:pt idx="19" formatCode="#,##0">
                  <c:v>65079</c:v>
                </c:pt>
                <c:pt idx="20" formatCode="#,##0">
                  <c:v>55898</c:v>
                </c:pt>
                <c:pt idx="21" formatCode="#,##0">
                  <c:v>56969</c:v>
                </c:pt>
                <c:pt idx="22" formatCode="#,##0">
                  <c:v>55511</c:v>
                </c:pt>
                <c:pt idx="23" formatCode="#,##0">
                  <c:v>56889</c:v>
                </c:pt>
                <c:pt idx="24" formatCode="#,##0">
                  <c:v>61114</c:v>
                </c:pt>
                <c:pt idx="25" formatCode="#,##0">
                  <c:v>63904</c:v>
                </c:pt>
                <c:pt idx="26" formatCode="#,##0">
                  <c:v>64505</c:v>
                </c:pt>
                <c:pt idx="27" formatCode="#,##0">
                  <c:v>68930</c:v>
                </c:pt>
                <c:pt idx="28" formatCode="#,##0">
                  <c:v>71574</c:v>
                </c:pt>
                <c:pt idx="29" formatCode="#,##0">
                  <c:v>74531</c:v>
                </c:pt>
                <c:pt idx="30" formatCode="#,##0">
                  <c:v>75037</c:v>
                </c:pt>
                <c:pt idx="31" formatCode="#,##0">
                  <c:v>79534</c:v>
                </c:pt>
                <c:pt idx="32" formatCode="#,##0">
                  <c:v>83042</c:v>
                </c:pt>
                <c:pt idx="33" formatCode="#,##0">
                  <c:v>83564</c:v>
                </c:pt>
                <c:pt idx="34" formatCode="#,##0">
                  <c:v>107717</c:v>
                </c:pt>
                <c:pt idx="35" formatCode="#,##0">
                  <c:v>110031</c:v>
                </c:pt>
                <c:pt idx="36" formatCode="#,##0">
                  <c:v>107403</c:v>
                </c:pt>
                <c:pt idx="37" formatCode="#,##0">
                  <c:v>107131</c:v>
                </c:pt>
                <c:pt idx="38" formatCode="#,##0">
                  <c:v>103124</c:v>
                </c:pt>
                <c:pt idx="39" formatCode="#,##0">
                  <c:v>93435</c:v>
                </c:pt>
                <c:pt idx="40" formatCode="#,##0">
                  <c:v>69398</c:v>
                </c:pt>
                <c:pt idx="41" formatCode="#,##0">
                  <c:v>53674</c:v>
                </c:pt>
                <c:pt idx="42" formatCode="#,##0">
                  <c:v>48286</c:v>
                </c:pt>
                <c:pt idx="43" formatCode="#,##0">
                  <c:v>46506</c:v>
                </c:pt>
                <c:pt idx="44" formatCode="#,##0">
                  <c:v>43261</c:v>
                </c:pt>
                <c:pt idx="45" formatCode="#,##0">
                  <c:v>40935</c:v>
                </c:pt>
                <c:pt idx="46" formatCode="#,##0">
                  <c:v>37157</c:v>
                </c:pt>
                <c:pt idx="47" formatCode="#,##0">
                  <c:v>32530</c:v>
                </c:pt>
                <c:pt idx="48" formatCode="#,##0">
                  <c:v>32528</c:v>
                </c:pt>
                <c:pt idx="49" formatCode="#,##0">
                  <c:v>31142</c:v>
                </c:pt>
                <c:pt idx="50" formatCode="#,##0">
                  <c:v>29298</c:v>
                </c:pt>
                <c:pt idx="51" formatCode="#,##0">
                  <c:v>27574</c:v>
                </c:pt>
                <c:pt idx="52" formatCode="#,##0">
                  <c:v>26453</c:v>
                </c:pt>
                <c:pt idx="53" formatCode="#,##0">
                  <c:v>25352</c:v>
                </c:pt>
                <c:pt idx="54" formatCode="#,##0">
                  <c:v>25414</c:v>
                </c:pt>
                <c:pt idx="55" formatCode="#,##0">
                  <c:v>25760</c:v>
                </c:pt>
                <c:pt idx="56" formatCode="#,##0">
                  <c:v>24636</c:v>
                </c:pt>
                <c:pt idx="57" formatCode="#,##0">
                  <c:v>23998</c:v>
                </c:pt>
                <c:pt idx="58" formatCode="#,##0">
                  <c:v>24055</c:v>
                </c:pt>
                <c:pt idx="59" formatCode="#,##0">
                  <c:v>23032</c:v>
                </c:pt>
                <c:pt idx="60" formatCode="#,##0">
                  <c:v>22714</c:v>
                </c:pt>
                <c:pt idx="61" formatCode="#,##0">
                  <c:v>21893</c:v>
                </c:pt>
                <c:pt idx="62" formatCode="#,##0">
                  <c:v>20374</c:v>
                </c:pt>
                <c:pt idx="63" formatCode="#,##0">
                  <c:v>20406</c:v>
                </c:pt>
                <c:pt idx="64" formatCode="#,##0">
                  <c:v>19415</c:v>
                </c:pt>
                <c:pt idx="65" formatCode="#,##0">
                  <c:v>18298</c:v>
                </c:pt>
                <c:pt idx="66" formatCode="#,##0">
                  <c:v>17757</c:v>
                </c:pt>
                <c:pt idx="67" formatCode="#,##0">
                  <c:v>16886</c:v>
                </c:pt>
                <c:pt idx="68" formatCode="#,##0">
                  <c:v>15495</c:v>
                </c:pt>
                <c:pt idx="69" formatCode="#,##0">
                  <c:v>16438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F-45EA-A1C8-E6CFCDE0CD6E}"/>
            </c:ext>
          </c:extLst>
        </c:ser>
        <c:ser>
          <c:idx val="2"/>
          <c:order val="2"/>
          <c:tx>
            <c:strRef>
              <c:f>List1!$D$2</c:f>
              <c:strCache>
                <c:ptCount val="1"/>
                <c:pt idx="0">
                  <c:v>samovolné potraty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List1!$A$3:$A$72</c:f>
              <c:numCache>
                <c:formatCode>General</c:formatCode>
                <c:ptCount val="70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</c:numCache>
            </c:numRef>
          </c:cat>
          <c:val>
            <c:numRef>
              <c:f>List1!$D$3:$D$72</c:f>
              <c:numCache>
                <c:formatCode>General</c:formatCode>
                <c:ptCount val="70"/>
                <c:pt idx="5" formatCode="#,##0">
                  <c:v>18161</c:v>
                </c:pt>
                <c:pt idx="6" formatCode="#,##0">
                  <c:v>17087</c:v>
                </c:pt>
                <c:pt idx="7" formatCode="#,##0">
                  <c:v>17471</c:v>
                </c:pt>
                <c:pt idx="8" formatCode="#,##0">
                  <c:v>17207</c:v>
                </c:pt>
                <c:pt idx="9" formatCode="#,##0">
                  <c:v>17462</c:v>
                </c:pt>
                <c:pt idx="10" formatCode="#,##0">
                  <c:v>20124</c:v>
                </c:pt>
                <c:pt idx="11" formatCode="#,##0">
                  <c:v>19304</c:v>
                </c:pt>
                <c:pt idx="12" formatCode="#,##0">
                  <c:v>17747</c:v>
                </c:pt>
                <c:pt idx="13" formatCode="#,##0">
                  <c:v>17466</c:v>
                </c:pt>
                <c:pt idx="14" formatCode="#,##0">
                  <c:v>16853</c:v>
                </c:pt>
                <c:pt idx="15" formatCode="#,##0">
                  <c:v>16582</c:v>
                </c:pt>
                <c:pt idx="16" formatCode="#,##0">
                  <c:v>16810</c:v>
                </c:pt>
                <c:pt idx="17" formatCode="#,##0">
                  <c:v>17597</c:v>
                </c:pt>
                <c:pt idx="18" formatCode="#,##0">
                  <c:v>17789</c:v>
                </c:pt>
                <c:pt idx="19" formatCode="#,##0">
                  <c:v>19733</c:v>
                </c:pt>
                <c:pt idx="20" formatCode="#,##0">
                  <c:v>21079</c:v>
                </c:pt>
                <c:pt idx="21" formatCode="#,##0">
                  <c:v>21145</c:v>
                </c:pt>
                <c:pt idx="22" formatCode="#,##0">
                  <c:v>20812</c:v>
                </c:pt>
                <c:pt idx="23" formatCode="#,##0">
                  <c:v>20998</c:v>
                </c:pt>
                <c:pt idx="24" formatCode="#,##0">
                  <c:v>20531</c:v>
                </c:pt>
                <c:pt idx="25" formatCode="#,##0">
                  <c:v>20005</c:v>
                </c:pt>
                <c:pt idx="26" formatCode="#,##0">
                  <c:v>19111</c:v>
                </c:pt>
                <c:pt idx="27" formatCode="#,##0">
                  <c:v>17561</c:v>
                </c:pt>
                <c:pt idx="28" formatCode="#,##0">
                  <c:v>17774</c:v>
                </c:pt>
                <c:pt idx="29" formatCode="#,##0">
                  <c:v>16990</c:v>
                </c:pt>
                <c:pt idx="30" formatCode="#,##0">
                  <c:v>16989</c:v>
                </c:pt>
                <c:pt idx="31" formatCode="#,##0">
                  <c:v>17070</c:v>
                </c:pt>
                <c:pt idx="32" formatCode="#,##0">
                  <c:v>16281</c:v>
                </c:pt>
                <c:pt idx="33" formatCode="#,##0">
                  <c:v>15873</c:v>
                </c:pt>
                <c:pt idx="34" formatCode="#,##0">
                  <c:v>15081</c:v>
                </c:pt>
                <c:pt idx="35" formatCode="#,##0">
                  <c:v>15282</c:v>
                </c:pt>
                <c:pt idx="36" formatCode="#,##0">
                  <c:v>14689</c:v>
                </c:pt>
                <c:pt idx="37" formatCode="#,##0">
                  <c:v>14656</c:v>
                </c:pt>
                <c:pt idx="38" formatCode="#,##0">
                  <c:v>13892</c:v>
                </c:pt>
                <c:pt idx="39" formatCode="#,##0">
                  <c:v>13324</c:v>
                </c:pt>
                <c:pt idx="40" formatCode="#,##0">
                  <c:v>13076</c:v>
                </c:pt>
                <c:pt idx="41" formatCode="#,##0">
                  <c:v>10958</c:v>
                </c:pt>
                <c:pt idx="42" formatCode="#,##0">
                  <c:v>10397</c:v>
                </c:pt>
                <c:pt idx="43" formatCode="#,##0">
                  <c:v>10129</c:v>
                </c:pt>
                <c:pt idx="44" formatCode="#,##0">
                  <c:v>10188</c:v>
                </c:pt>
                <c:pt idx="45" formatCode="#,##0">
                  <c:v>10844</c:v>
                </c:pt>
                <c:pt idx="46" formatCode="#,##0">
                  <c:v>10824</c:v>
                </c:pt>
                <c:pt idx="47" formatCode="#,##0">
                  <c:v>10972</c:v>
                </c:pt>
                <c:pt idx="48" formatCode="#,##0">
                  <c:v>10769</c:v>
                </c:pt>
                <c:pt idx="49" formatCode="#,##0">
                  <c:v>10853</c:v>
                </c:pt>
                <c:pt idx="50" formatCode="#,##0">
                  <c:v>11235</c:v>
                </c:pt>
                <c:pt idx="51" formatCode="#,##0">
                  <c:v>11988</c:v>
                </c:pt>
                <c:pt idx="52" formatCode="#,##0">
                  <c:v>11820</c:v>
                </c:pt>
                <c:pt idx="53" formatCode="#,##0">
                  <c:v>12837</c:v>
                </c:pt>
                <c:pt idx="54" formatCode="#,##0">
                  <c:v>13533</c:v>
                </c:pt>
                <c:pt idx="55" formatCode="#,##0">
                  <c:v>13619</c:v>
                </c:pt>
                <c:pt idx="56" formatCode="#,##0">
                  <c:v>13931</c:v>
                </c:pt>
                <c:pt idx="57" formatCode="#,##0">
                  <c:v>13390</c:v>
                </c:pt>
                <c:pt idx="58" formatCode="#,##0">
                  <c:v>13016</c:v>
                </c:pt>
                <c:pt idx="59" formatCode="#,##0">
                  <c:v>12917</c:v>
                </c:pt>
                <c:pt idx="60" formatCode="#,##0">
                  <c:v>13100</c:v>
                </c:pt>
                <c:pt idx="61" formatCode="#,##0">
                  <c:v>13276</c:v>
                </c:pt>
                <c:pt idx="62" formatCode="#,##0">
                  <c:v>13437</c:v>
                </c:pt>
                <c:pt idx="63" formatCode="#,##0">
                  <c:v>13587</c:v>
                </c:pt>
                <c:pt idx="64" formatCode="#,##0">
                  <c:v>13534</c:v>
                </c:pt>
                <c:pt idx="65" formatCode="#,##0">
                  <c:v>12691</c:v>
                </c:pt>
                <c:pt idx="66" formatCode="#,##0">
                  <c:v>12059</c:v>
                </c:pt>
                <c:pt idx="67" formatCode="#,##0">
                  <c:v>11494</c:v>
                </c:pt>
                <c:pt idx="68" formatCode="#,##0">
                  <c:v>11045</c:v>
                </c:pt>
                <c:pt idx="69" formatCode="#,##0">
                  <c:v>9859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CF-45EA-A1C8-E6CFCDE0C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75391"/>
        <c:axId val="817802511"/>
      </c:lineChart>
      <c:catAx>
        <c:axId val="89847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7802511"/>
        <c:crosses val="autoZero"/>
        <c:auto val="1"/>
        <c:lblAlgn val="ctr"/>
        <c:lblOffset val="100"/>
        <c:noMultiLvlLbl val="0"/>
      </c:catAx>
      <c:valAx>
        <c:axId val="81780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Počet potratů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847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391827249753006"/>
          <c:y val="6.1716483626402266E-2"/>
          <c:w val="0.23679798303746308"/>
          <c:h val="0.2587601263730044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9B326-8B35-46DD-9DB4-76835E65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13C63-DCD0-4840-A2BC-7412CA5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59D3E-7D6E-486A-A2E4-6FE4C3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2F0E9-82B3-48DB-A23A-4F4A326C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FD00C-0BD3-49DD-9412-517E047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F45B9-D7A7-47DA-9A61-AD62FC2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B25CE-056C-41B2-AF6D-B7E47BE7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4131-E1B8-4509-B1D8-5655E2C0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31DB4-4FA4-45A7-B348-50734832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DA411-6BCB-4CF6-8B6E-63F7CA7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3D619-E752-4EB4-A9F3-C1601F61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25F0B7-58EE-46FA-909C-5B88B2B16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8E7BFB-24D5-4BF6-96C2-A7C0CF7A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F2513-3EB7-4322-92B5-A3CEDDE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2F0CC-EAD2-4158-9226-34FC441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3389-3251-46D7-B256-AED90C3B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AC53-8611-410C-BEEA-602EDBB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EB8A-9753-44AC-A808-D2F9A81D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6645B-4858-48B6-898A-AAEAAD4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4C969-22C1-41A6-96C1-65DD17E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CBDF8-DF49-4D25-B5F0-19882B2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95902F-8AF1-48F7-9B1F-9BD02A78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13EFD-F458-43A9-8C41-C512417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06B4E-4E2C-42A2-810B-B23F36D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C1479-6503-4FD4-9040-F40FEA6B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4F17-B09F-4F45-869E-D8519718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B493C-93B3-4045-9C86-6B9494C0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43E4BD-1B77-46E9-9928-3751493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655C-C121-43B4-9705-582D6A1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89C25-D242-45CE-A357-76FB81AA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0CC0A-5209-49C5-9877-FCF4A2E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CFB4-1780-4886-95F8-7B007D2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FFF8B-61DD-46BE-B4D9-9EDC8248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92FB40-2B7D-43E1-B748-EA396021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10F871-40F2-48F2-883F-92B2396C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0986B2-6982-4DA0-92B8-494C709C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431223-4452-4941-866D-F0C508A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5E743-1FC2-4CD4-9681-FFC437F9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7986F3-443D-4438-BB1C-2BB336C6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A27A-5764-4D2C-985B-7527CAF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C14314-1400-45B5-AAAF-5D9A060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E1A03-7BCB-4A81-A4D9-8FDC6D8B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DD284D-2900-4ABD-A97C-467F43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35857-6DD1-4AF8-A116-326A1B2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A6B29-10A0-42B4-9219-88927E7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6BA1E-88BC-42DA-BEC5-D749B02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6DCFC-EDEE-47F9-B445-41CBEEC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B73494-52D2-46F8-BD53-091C23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F9B2DD-03E4-4326-A896-1BB0F1DB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DBDA8-3F0B-475D-A9B0-EBB1657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C80A0-2158-4810-918B-0219461C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CC6D0-A079-4941-A126-0216FAE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36F-7EC2-4F0A-8180-0051420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EEF40-1229-4F15-B7DE-536F8387F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B4FD09-5C1B-4B67-B8A1-348E16E2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78178-DA57-4441-AFA4-DD1B346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8262F-8F52-43BC-BEC0-D7BB700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32A-075E-4CE1-86C4-991EA77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26760-1F0E-4E78-AA9C-F580475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B7B232-BABE-4AB2-BB66-228C4D1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FD77F-2117-42BC-BC9D-223DE782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E1F5-8621-4B47-A4F3-69645948099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7C2A7-5A5F-4A8B-A676-ABDA5ECF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0DB0D-7F98-45B5-AFB5-ABF13060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0FCD-26DB-40A4-AF0F-6EC84CFA2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dynamika obyvatelstva / potratovost, sňatečnost, rozvodovost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BEE8F-F1A5-4A3F-AA41-95B0825A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647" y="3602038"/>
            <a:ext cx="9467353" cy="165576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Z0043, ZA0043 Geografie obyvatelstva a </a:t>
            </a:r>
            <a:r>
              <a:rPr lang="cs-CZ" dirty="0" err="1">
                <a:latin typeface="Tw Cen MT" panose="020B0602020104020603" pitchFamily="34" charset="-18"/>
              </a:rPr>
              <a:t>geodemografie</a:t>
            </a:r>
            <a:r>
              <a:rPr lang="cs-CZ" dirty="0">
                <a:latin typeface="Tw Cen MT" panose="020B0602020104020603" pitchFamily="34" charset="-18"/>
              </a:rPr>
              <a:t> – podzim 2024</a:t>
            </a:r>
          </a:p>
        </p:txBody>
      </p:sp>
    </p:spTree>
    <p:extLst>
      <p:ext uri="{BB962C8B-B14F-4D97-AF65-F5344CB8AC3E}">
        <p14:creationId xmlns:p14="http://schemas.microsoft.com/office/powerpoint/2010/main" val="6639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4589" cy="4280622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1950</a:t>
            </a:r>
            <a:r>
              <a:rPr lang="cs-CZ" sz="2200" dirty="0">
                <a:latin typeface="Tw Cen MT" panose="020B0602020104020603" pitchFamily="34" charset="-18"/>
              </a:rPr>
              <a:t> - povolení UPT (zdravotní příčiny)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1958</a:t>
            </a:r>
            <a:r>
              <a:rPr lang="cs-CZ" sz="2200" dirty="0">
                <a:latin typeface="Tw Cen MT" panose="020B0602020104020603" pitchFamily="34" charset="-18"/>
              </a:rPr>
              <a:t> - nově potraty ze sociálních důvodů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1962</a:t>
            </a:r>
            <a:r>
              <a:rPr lang="cs-CZ" sz="2200" dirty="0">
                <a:latin typeface="Tw Cen MT" panose="020B0602020104020603" pitchFamily="34" charset="-18"/>
              </a:rPr>
              <a:t> - zpřísnění legislativy (interrupční komise)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1973</a:t>
            </a:r>
            <a:r>
              <a:rPr lang="cs-CZ" sz="2200" dirty="0">
                <a:latin typeface="Tw Cen MT" panose="020B0602020104020603" pitchFamily="34" charset="-18"/>
              </a:rPr>
              <a:t> - přísnější specifikace důvodů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1986</a:t>
            </a:r>
            <a:r>
              <a:rPr lang="cs-CZ" sz="2200" dirty="0">
                <a:latin typeface="Tw Cen MT" panose="020B0602020104020603" pitchFamily="34" charset="-18"/>
              </a:rPr>
              <a:t> - liberalizace potratové legislativy (zrušeny komise, povoleny miniinterrupce)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Tw Cen MT" panose="020B0602020104020603" pitchFamily="34" charset="-18"/>
              </a:rPr>
              <a:t>1993</a:t>
            </a:r>
            <a:r>
              <a:rPr lang="cs-CZ" sz="2200" dirty="0">
                <a:latin typeface="Tw Cen MT" panose="020B0602020104020603" pitchFamily="34" charset="-18"/>
              </a:rPr>
              <a:t> – zpoplatnění interrupcí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E665A8C-13B3-4F3A-81F1-7D813B43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Vývoj legislativní úpravy interrupcí v ČR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9D65894-D3AC-42DB-AF04-86DAB02CC939}"/>
              </a:ext>
            </a:extLst>
          </p:cNvPr>
          <p:cNvSpPr/>
          <p:nvPr/>
        </p:nvSpPr>
        <p:spPr>
          <a:xfrm>
            <a:off x="5788550" y="6106247"/>
            <a:ext cx="567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počtu potratů v ČR v období let 1953-2022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ÚZIS (2022), ČSÚ (2004, 2022, 2023)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3D5CEE7-9792-4C5E-8FAC-D150D072363F}"/>
              </a:ext>
            </a:extLst>
          </p:cNvPr>
          <p:cNvSpPr/>
          <p:nvPr/>
        </p:nvSpPr>
        <p:spPr>
          <a:xfrm>
            <a:off x="6416244" y="1456293"/>
            <a:ext cx="517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50B4C8"/>
              </a:buClr>
            </a:pP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1988 - nejvyšší úroveň potratovosti 110 031 UPT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5FC0A0B-C25D-44EE-8A8B-E2D77E4593C0}"/>
              </a:ext>
            </a:extLst>
          </p:cNvPr>
          <p:cNvCxnSpPr>
            <a:cxnSpLocks/>
          </p:cNvCxnSpPr>
          <p:nvPr/>
        </p:nvCxnSpPr>
        <p:spPr>
          <a:xfrm>
            <a:off x="9175805" y="1825625"/>
            <a:ext cx="0" cy="543864"/>
          </a:xfrm>
          <a:prstGeom prst="straightConnector1">
            <a:avLst/>
          </a:prstGeom>
          <a:ln>
            <a:solidFill>
              <a:srgbClr val="50B4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9D856E2-CE99-4E0D-8E09-609EA9436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634556"/>
              </p:ext>
            </p:extLst>
          </p:nvPr>
        </p:nvGraphicFramePr>
        <p:xfrm>
          <a:off x="5422789" y="1919053"/>
          <a:ext cx="6237466" cy="409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5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Příčiny vysoké potratovosti v letech 1950-90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570057" cy="5106804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nedostupnost hormonální a nitroděložní antikoncepce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široká dostupnost UPT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absence společenské diskuse (potratovost, sexuální výchova, antikoncepce, …)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trendy umělé potratovosti - až do konce 80. let inverzní odraz trendů plodnosti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typické pro celou oblast bývalého sovětského bloku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8263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Vývoj potratovosti v ČR v období po roce 1990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22274" cy="5106804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snižování počtu potratů i míry potratovosti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D5C2BB-6DF2-4D7B-8FFB-70315699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56" y="2346203"/>
            <a:ext cx="8683920" cy="441503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4E7E19F-0C86-4DEB-9195-12EE87D954C4}"/>
              </a:ext>
            </a:extLst>
          </p:cNvPr>
          <p:cNvSpPr/>
          <p:nvPr/>
        </p:nvSpPr>
        <p:spPr>
          <a:xfrm>
            <a:off x="9688232" y="6492875"/>
            <a:ext cx="3901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ÚZIS (2022), ČSÚ (2004)</a:t>
            </a:r>
          </a:p>
        </p:txBody>
      </p:sp>
    </p:spTree>
    <p:extLst>
      <p:ext uri="{BB962C8B-B14F-4D97-AF65-F5344CB8AC3E}">
        <p14:creationId xmlns:p14="http://schemas.microsoft.com/office/powerpoint/2010/main" val="103783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4DF9DA6-09F6-4A2C-B463-C9166331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2017" cy="34416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50250E-031E-4EF9-993B-86198140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6099"/>
            <a:ext cx="6202017" cy="34519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1369CB9-5A86-42D4-AA4E-B1C854FC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17" y="3422793"/>
            <a:ext cx="5989983" cy="34014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63B3DD-94C7-46F0-AE62-75C662DE4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17" y="33797"/>
            <a:ext cx="5989983" cy="215214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BC7BB13-3A40-41C5-A130-C94F6E2C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945" y="2345634"/>
            <a:ext cx="5565913" cy="1096049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přesun těžiště UPT k mladší populaci žen bez dětí (vs. alespoň 1 vdané ženy s naplněnými reprodukčními ambicemi)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3FC87A7-CA04-4337-91F5-AF851FE7AF8D}"/>
              </a:ext>
            </a:extLst>
          </p:cNvPr>
          <p:cNvSpPr/>
          <p:nvPr/>
        </p:nvSpPr>
        <p:spPr>
          <a:xfrm>
            <a:off x="9318930" y="3164684"/>
            <a:ext cx="2997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ČSÚ – Potratovost (2003-2014; 2019)</a:t>
            </a:r>
          </a:p>
        </p:txBody>
      </p:sp>
    </p:spTree>
    <p:extLst>
      <p:ext uri="{BB962C8B-B14F-4D97-AF65-F5344CB8AC3E}">
        <p14:creationId xmlns:p14="http://schemas.microsoft.com/office/powerpoint/2010/main" val="315339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potratovost v širším kontextu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991477" cy="5106804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radikální přechod </a:t>
            </a:r>
            <a:r>
              <a:rPr lang="cs-CZ" dirty="0">
                <a:latin typeface="Tw Cen MT" panose="020B0602020104020603" pitchFamily="34" charset="-18"/>
              </a:rPr>
              <a:t>od socialistické k transformační sféře v 90. letech 20. století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v ČR výraznější než v ostatních postkomunistických zemích střední Evropy (s výjimkou Polska)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od</a:t>
            </a:r>
            <a:r>
              <a:rPr lang="cs-CZ" dirty="0">
                <a:latin typeface="Tw Cen MT" panose="020B0602020104020603" pitchFamily="34" charset="-18"/>
              </a:rPr>
              <a:t> vnímání </a:t>
            </a:r>
            <a:r>
              <a:rPr lang="cs-CZ" b="1" dirty="0">
                <a:latin typeface="Tw Cen MT" panose="020B0602020104020603" pitchFamily="34" charset="-18"/>
              </a:rPr>
              <a:t>potratů jako běžné metody</a:t>
            </a:r>
            <a:r>
              <a:rPr lang="cs-CZ" dirty="0">
                <a:latin typeface="Tw Cen MT" panose="020B0602020104020603" pitchFamily="34" charset="-18"/>
              </a:rPr>
              <a:t> dodatečného zabránění nechtěným těhotenství </a:t>
            </a:r>
            <a:r>
              <a:rPr lang="cs-CZ" b="1" dirty="0">
                <a:latin typeface="Tw Cen MT" panose="020B0602020104020603" pitchFamily="34" charset="-18"/>
              </a:rPr>
              <a:t>k prevenci </a:t>
            </a:r>
            <a:r>
              <a:rPr lang="cs-CZ" dirty="0">
                <a:latin typeface="Tw Cen MT" panose="020B0602020104020603" pitchFamily="34" charset="-18"/>
              </a:rPr>
              <a:t>(spolehlivá antikoncepce)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interrupce v současnosti jako nouzové východisko z krizové situace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po celé období poklesu úrovně potratovosti byla v ČR zachována </a:t>
            </a:r>
            <a:r>
              <a:rPr lang="cs-CZ" b="1" dirty="0">
                <a:solidFill>
                  <a:srgbClr val="C00000"/>
                </a:solidFill>
                <a:latin typeface="Tw Cen MT" panose="020B0602020104020603" pitchFamily="34" charset="-18"/>
              </a:rPr>
              <a:t>liberální potratová legislativa</a:t>
            </a:r>
          </a:p>
          <a:p>
            <a:pPr marL="0" indent="0" defTabSz="468000">
              <a:buClr>
                <a:srgbClr val="50B4C8"/>
              </a:buClr>
              <a:buNone/>
            </a:pPr>
            <a:r>
              <a:rPr lang="cs-CZ" b="1" dirty="0">
                <a:latin typeface="Tw Cen MT" panose="020B0602020104020603" pitchFamily="34" charset="-18"/>
              </a:rPr>
              <a:t>	→ hladinu potratovosti lze drasticky snížit i bez použití 				restriktivních zákonů</a:t>
            </a:r>
          </a:p>
        </p:txBody>
      </p:sp>
    </p:spTree>
    <p:extLst>
      <p:ext uri="{BB962C8B-B14F-4D97-AF65-F5344CB8AC3E}">
        <p14:creationId xmlns:p14="http://schemas.microsoft.com/office/powerpoint/2010/main" val="367904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sňatečnost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371275" cy="4447954"/>
          </a:xfrm>
        </p:spPr>
        <p:txBody>
          <a:bodyPr>
            <a:normAutofit/>
          </a:bodyPr>
          <a:lstStyle/>
          <a:p>
            <a:pPr marL="0" indent="0">
              <a:buClr>
                <a:srgbClr val="50B4C8"/>
              </a:buClr>
              <a:buNone/>
            </a:pPr>
            <a:r>
              <a:rPr lang="cs-CZ" b="1" dirty="0">
                <a:latin typeface="Tw Cen MT" panose="020B0602020104020603" pitchFamily="34" charset="-18"/>
              </a:rPr>
              <a:t>sňatečnost</a:t>
            </a:r>
            <a:r>
              <a:rPr lang="cs-CZ" dirty="0">
                <a:latin typeface="Tw Cen MT" panose="020B0602020104020603" pitchFamily="34" charset="-18"/>
              </a:rPr>
              <a:t> – vstup osob různého pohlaví do formálních svazků =&gt; vznik rodiny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specifika sňatečnosti: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sňatek se neuskuteční u všech příslušníků populace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sňatek je opakovatelná událost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některé osoby sňatek uzavřít nemohou =&gt; </a:t>
            </a:r>
            <a:r>
              <a:rPr lang="cs-CZ" dirty="0" err="1">
                <a:latin typeface="Tw Cen MT" panose="020B0602020104020603" pitchFamily="34" charset="-18"/>
              </a:rPr>
              <a:t>sňatkuschopné</a:t>
            </a:r>
            <a:r>
              <a:rPr lang="cs-CZ" dirty="0">
                <a:latin typeface="Tw Cen MT" panose="020B0602020104020603" pitchFamily="34" charset="-18"/>
              </a:rPr>
              <a:t> obyvatelstvo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18 (16) let (ČR)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rodinný stav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příbuzenské vztahy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široký kontext sňatečnosti (legislativa, …)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3399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Rodina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11031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 širším smyslu společenství jednoho nebo více mužů s jednou nebo více ženami a jejich dětmi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význam v procesu reprodukce obyvatelstva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formy rodiny: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monogamní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polygamní</a:t>
            </a:r>
            <a:r>
              <a:rPr lang="cs-CZ" dirty="0">
                <a:latin typeface="Tw Cen MT" panose="020B0602020104020603" pitchFamily="34" charset="-18"/>
              </a:rPr>
              <a:t> (polygynní, polyandrická, skupinové)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sňatky </a:t>
            </a:r>
            <a:r>
              <a:rPr lang="cs-CZ" b="1" dirty="0" err="1">
                <a:latin typeface="Tw Cen MT" panose="020B0602020104020603" pitchFamily="34" charset="-18"/>
              </a:rPr>
              <a:t>protogamní</a:t>
            </a:r>
            <a:r>
              <a:rPr lang="cs-CZ" dirty="0">
                <a:latin typeface="Tw Cen MT" panose="020B0602020104020603" pitchFamily="34" charset="-18"/>
              </a:rPr>
              <a:t> × </a:t>
            </a:r>
            <a:r>
              <a:rPr lang="cs-CZ" b="1" dirty="0" err="1">
                <a:latin typeface="Tw Cen MT" panose="020B0602020104020603" pitchFamily="34" charset="-18"/>
              </a:rPr>
              <a:t>palingamní</a:t>
            </a:r>
            <a:endParaRPr lang="cs-CZ" b="1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míra </a:t>
            </a:r>
            <a:r>
              <a:rPr lang="cs-CZ" dirty="0" err="1">
                <a:latin typeface="Tw Cen MT" panose="020B0602020104020603" pitchFamily="34" charset="-18"/>
              </a:rPr>
              <a:t>protogamie</a:t>
            </a:r>
            <a:r>
              <a:rPr lang="cs-CZ" dirty="0">
                <a:latin typeface="Tw Cen MT" panose="020B0602020104020603" pitchFamily="34" charset="-18"/>
              </a:rPr>
              <a:t> (pokles)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 ukazatel </a:t>
            </a:r>
            <a:r>
              <a:rPr lang="cs-CZ" b="1" dirty="0">
                <a:latin typeface="Tw Cen MT" panose="020B0602020104020603" pitchFamily="34" charset="-18"/>
              </a:rPr>
              <a:t>homogamie / heterogamie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0705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Formy soužití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77249" cy="4667250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manželství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svazek muže a ženy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svazek osob stejného pohlaví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registrovaná partnerství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kohabitace (nesezdané soužití)</a:t>
            </a:r>
          </a:p>
          <a:p>
            <a:pPr marL="0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kulturní a prostorová diferenciace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právní úpravy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společenské podmínky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25B720-6C95-433D-81EF-0517A34D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48" y="1690688"/>
            <a:ext cx="6776552" cy="46672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56FA729-A5BB-46EF-8AEC-D6B6472DF5D6}"/>
              </a:ext>
            </a:extLst>
          </p:cNvPr>
          <p:cNvSpPr/>
          <p:nvPr/>
        </p:nvSpPr>
        <p:spPr>
          <a:xfrm>
            <a:off x="5806082" y="6492875"/>
            <a:ext cx="2997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</a:t>
            </a:r>
            <a:r>
              <a:rPr lang="cs-CZ" sz="1200" dirty="0" err="1">
                <a:latin typeface="Tw Cen MT" panose="020B0602020104020603" pitchFamily="34" charset="-18"/>
              </a:rPr>
              <a:t>Adamopoulou</a:t>
            </a:r>
            <a:r>
              <a:rPr lang="cs-CZ" sz="1200" dirty="0">
                <a:latin typeface="Tw Cen MT" panose="020B0602020104020603" pitchFamily="34" charset="-18"/>
              </a:rPr>
              <a:t> et al. (2020)</a:t>
            </a:r>
          </a:p>
        </p:txBody>
      </p:sp>
    </p:spTree>
    <p:extLst>
      <p:ext uri="{BB962C8B-B14F-4D97-AF65-F5344CB8AC3E}">
        <p14:creationId xmlns:p14="http://schemas.microsoft.com/office/powerpoint/2010/main" val="290444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3F78265-8201-4E42-908C-15544A46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23" y="0"/>
            <a:ext cx="9762153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3FEA335-315C-4667-925E-5F03F53BAD8B}"/>
              </a:ext>
            </a:extLst>
          </p:cNvPr>
          <p:cNvSpPr/>
          <p:nvPr/>
        </p:nvSpPr>
        <p:spPr>
          <a:xfrm>
            <a:off x="10774019" y="6581001"/>
            <a:ext cx="1486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</a:t>
            </a:r>
            <a:r>
              <a:rPr lang="cs-CZ" sz="1200" dirty="0" err="1">
                <a:latin typeface="Tw Cen MT" panose="020B0602020104020603" pitchFamily="34" charset="-18"/>
              </a:rPr>
              <a:t>Pitoňák</a:t>
            </a:r>
            <a:r>
              <a:rPr lang="cs-CZ" sz="1200" dirty="0">
                <a:latin typeface="Tw Cen MT" panose="020B0602020104020603" pitchFamily="34" charset="-18"/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7899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Hodnocení sňatečnosti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8671"/>
            <a:ext cx="10060172" cy="280968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hms</a:t>
            </a:r>
            <a:r>
              <a:rPr lang="cs-CZ" dirty="0">
                <a:latin typeface="Tw Cen MT" panose="020B0602020104020603" pitchFamily="34" charset="-18"/>
              </a:rPr>
              <a:t> ovlivněna: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věkovou strukturou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sňatky vyšších pořadí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podílem </a:t>
            </a:r>
            <a:r>
              <a:rPr lang="cs-CZ" dirty="0" err="1">
                <a:latin typeface="Tw Cen MT" panose="020B0602020104020603" pitchFamily="34" charset="-18"/>
              </a:rPr>
              <a:t>sňatkuschopného</a:t>
            </a:r>
            <a:r>
              <a:rPr lang="cs-CZ" dirty="0">
                <a:latin typeface="Tw Cen MT" panose="020B0602020104020603" pitchFamily="34" charset="-18"/>
              </a:rPr>
              <a:t> obyvatelstva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pro mezinárodní srovnání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obecná míra sňatečnosti </a:t>
            </a:r>
            <a:r>
              <a:rPr lang="cs-CZ" dirty="0">
                <a:latin typeface="Tw Cen MT" panose="020B0602020104020603" pitchFamily="34" charset="-18"/>
              </a:rPr>
              <a:t>= počet sňatků osob ve věku 16 - 49 let vztažený k počtu </a:t>
            </a:r>
            <a:r>
              <a:rPr lang="cs-CZ" dirty="0" err="1">
                <a:latin typeface="Tw Cen MT" panose="020B0602020104020603" pitchFamily="34" charset="-18"/>
              </a:rPr>
              <a:t>sňatkuschopných</a:t>
            </a:r>
            <a:r>
              <a:rPr lang="cs-CZ" dirty="0">
                <a:latin typeface="Tw Cen MT" panose="020B0602020104020603" pitchFamily="34" charset="-18"/>
              </a:rPr>
              <a:t> osob ve stejné věkové kategorii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míra sňatečnosti podle věku, pohlaví, …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1896860"/>
            <a:ext cx="6834809" cy="188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hrubá míra sňatečnosti (</a:t>
            </a:r>
            <a:r>
              <a:rPr lang="cs-CZ" b="1" dirty="0" err="1">
                <a:latin typeface="Tw Cen MT" panose="020B0602020104020603" pitchFamily="34" charset="-18"/>
              </a:rPr>
              <a:t>hms</a:t>
            </a:r>
            <a:r>
              <a:rPr lang="cs-CZ" b="1" dirty="0">
                <a:latin typeface="Tw Cen MT" panose="020B0602020104020603" pitchFamily="34" charset="-18"/>
              </a:rPr>
              <a:t>)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dirty="0">
                <a:latin typeface="Tw Cen MT" panose="020B0602020104020603" pitchFamily="34" charset="-18"/>
              </a:rPr>
              <a:t>= počet sňatků připadajících na 1000 obyvatel středního stavu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1298343" y="3220688"/>
            <a:ext cx="8823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S – celkový počet sňatků ve sledovaném období	 – střední stav obyvatelstva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369575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C2F46C8B-1BB7-43A7-947E-33D90A33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15" y="1896860"/>
            <a:ext cx="3823545" cy="10422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C63E0D-85F9-4B64-85BA-3CB8479E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80" y="3283698"/>
            <a:ext cx="161045" cy="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Potratovost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		</a:t>
            </a:r>
            <a:r>
              <a:rPr lang="cs-CZ" sz="2400" dirty="0">
                <a:latin typeface="Tw Cen MT" panose="020B0602020104020603" pitchFamily="34" charset="-18"/>
              </a:rPr>
              <a:t>Hodnocení, legislativa, vývoj, ČR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Sňatečnost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		</a:t>
            </a:r>
            <a:r>
              <a:rPr lang="cs-CZ" sz="2400" dirty="0">
                <a:latin typeface="Tw Cen MT" panose="020B0602020104020603" pitchFamily="34" charset="-18"/>
              </a:rPr>
              <a:t>Formy soužití, hodnocení, vývoj, ČR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Rozvodovost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		</a:t>
            </a:r>
            <a:r>
              <a:rPr lang="cs-CZ" sz="2400" dirty="0">
                <a:latin typeface="Tw Cen MT" panose="020B0602020104020603" pitchFamily="34" charset="-18"/>
              </a:rPr>
              <a:t>Hodnocení, vývoj, ČR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16" name="Grafický objekt 15" descr="Dokument">
            <a:extLst>
              <a:ext uri="{FF2B5EF4-FFF2-40B4-BE49-F238E27FC236}">
                <a16:creationId xmlns:a16="http://schemas.microsoft.com/office/drawing/2014/main" id="{B8EE47F4-4A6B-41E4-8037-92DA49099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190" y="4768795"/>
            <a:ext cx="540000" cy="540000"/>
          </a:xfrm>
          <a:prstGeom prst="rect">
            <a:avLst/>
          </a:prstGeom>
        </p:spPr>
      </p:pic>
      <p:pic>
        <p:nvPicPr>
          <p:cNvPr id="21" name="Grafický objekt 20" descr="Svatební prsteny">
            <a:extLst>
              <a:ext uri="{FF2B5EF4-FFF2-40B4-BE49-F238E27FC236}">
                <a16:creationId xmlns:a16="http://schemas.microsoft.com/office/drawing/2014/main" id="{2D7DB828-0E9F-4C72-A4BE-71E7A4A6F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90" y="3360627"/>
            <a:ext cx="540000" cy="540000"/>
          </a:xfrm>
          <a:prstGeom prst="rect">
            <a:avLst/>
          </a:prstGeom>
        </p:spPr>
      </p:pic>
      <p:pic>
        <p:nvPicPr>
          <p:cNvPr id="23" name="Grafický objekt 22" descr="Zdravotnictví">
            <a:extLst>
              <a:ext uri="{FF2B5EF4-FFF2-40B4-BE49-F238E27FC236}">
                <a16:creationId xmlns:a16="http://schemas.microsoft.com/office/drawing/2014/main" id="{BE22D00F-A477-4924-9C85-AC18A16336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190" y="195245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0DE15F6-753E-4080-BF7C-8BBAEF26DF78}"/>
              </a:ext>
            </a:extLst>
          </p:cNvPr>
          <p:cNvSpPr/>
          <p:nvPr/>
        </p:nvSpPr>
        <p:spPr>
          <a:xfrm>
            <a:off x="365760" y="5844414"/>
            <a:ext cx="10973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Hrubá míra sňatečnosti ve vybraných zemích Evropy mezi roky 1960–2022 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Eurostat</a:t>
            </a:r>
            <a:r>
              <a:rPr lang="cs-CZ" sz="1400" dirty="0">
                <a:latin typeface="Tw Cen MT" panose="020B0602020104020603" pitchFamily="34" charset="-18"/>
              </a:rPr>
              <a:t> (2024) – v případě nedostupných dat za rok 2022 použit rok 2021, inspirace dle Kunc a kol. (2019)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7906A31-DCCA-4C19-A8AC-7999511158DB}"/>
              </a:ext>
            </a:extLst>
          </p:cNvPr>
          <p:cNvGrpSpPr/>
          <p:nvPr/>
        </p:nvGrpSpPr>
        <p:grpSpPr>
          <a:xfrm>
            <a:off x="0" y="737137"/>
            <a:ext cx="12192000" cy="4906650"/>
            <a:chOff x="0" y="737137"/>
            <a:chExt cx="12192000" cy="4906650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C9E6D205-FA3A-402F-BE7B-C85E4B84C166}"/>
                </a:ext>
              </a:extLst>
            </p:cNvPr>
            <p:cNvGrpSpPr/>
            <p:nvPr/>
          </p:nvGrpSpPr>
          <p:grpSpPr>
            <a:xfrm>
              <a:off x="0" y="737137"/>
              <a:ext cx="12192000" cy="4906650"/>
              <a:chOff x="0" y="737137"/>
              <a:chExt cx="12192000" cy="4906650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ECC0E598-F0AA-4A34-93E5-FF885CB30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37137"/>
                <a:ext cx="12192000" cy="4906650"/>
              </a:xfrm>
              <a:prstGeom prst="rect">
                <a:avLst/>
              </a:prstGeom>
            </p:spPr>
          </p:pic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64FFB9B-B4D0-4F80-A03C-46C75ABCF6AD}"/>
                  </a:ext>
                </a:extLst>
              </p:cNvPr>
              <p:cNvSpPr/>
              <p:nvPr/>
            </p:nvSpPr>
            <p:spPr>
              <a:xfrm>
                <a:off x="11256264" y="1380744"/>
                <a:ext cx="466344" cy="283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5FB0E41D-2933-4E24-B6E0-1107E43E4D35}"/>
                </a:ext>
              </a:extLst>
            </p:cNvPr>
            <p:cNvSpPr txBox="1"/>
            <p:nvPr/>
          </p:nvSpPr>
          <p:spPr>
            <a:xfrm>
              <a:off x="11361837" y="129487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95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8861D84B-3A9B-4B08-BC22-F8D6A46D4FE8}"/>
              </a:ext>
            </a:extLst>
          </p:cNvPr>
          <p:cNvSpPr/>
          <p:nvPr/>
        </p:nvSpPr>
        <p:spPr>
          <a:xfrm>
            <a:off x="8651021" y="5812606"/>
            <a:ext cx="3363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Hrubá míra sňatečnosti v Evropě v roce 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Eurostat</a:t>
            </a:r>
            <a:r>
              <a:rPr lang="cs-CZ" sz="1400" dirty="0">
                <a:latin typeface="Tw Cen MT" panose="020B0602020104020603" pitchFamily="34" charset="-18"/>
              </a:rPr>
              <a:t> (2024)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66FD1D-40B8-4778-98D7-5B35FE09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rozvodovost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371275" cy="4447954"/>
          </a:xfrm>
        </p:spPr>
        <p:txBody>
          <a:bodyPr>
            <a:normAutofit/>
          </a:bodyPr>
          <a:lstStyle/>
          <a:p>
            <a:pPr marL="0" indent="0">
              <a:buClr>
                <a:srgbClr val="50B4C8"/>
              </a:buClr>
              <a:buNone/>
            </a:pPr>
            <a:r>
              <a:rPr lang="cs-CZ" b="1" dirty="0">
                <a:latin typeface="Tw Cen MT" panose="020B0602020104020603" pitchFamily="34" charset="-18"/>
              </a:rPr>
              <a:t>rozvodovost</a:t>
            </a:r>
            <a:r>
              <a:rPr lang="cs-CZ" dirty="0">
                <a:latin typeface="Tw Cen MT" panose="020B0602020104020603" pitchFamily="34" charset="-18"/>
              </a:rPr>
              <a:t> – demografická událost mající za důsledek rozpad manželství (x úmrtí)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specifika rozvodovosti: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negativní vliv na reprodukci obyvatelstva a výchovu dětí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rozvod se neuskuteční u všech příslušníků populace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rozvod je opakovatelná událost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široký kontext rozvodovosti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vztah s ekonomickými, kulturními a společenskými podmínkami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právní řád dané země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2775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Hodnocení rozvodovosti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8671"/>
            <a:ext cx="10060172" cy="2563195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hmro</a:t>
            </a:r>
            <a:r>
              <a:rPr lang="cs-CZ" dirty="0">
                <a:latin typeface="Tw Cen MT" panose="020B0602020104020603" pitchFamily="34" charset="-18"/>
              </a:rPr>
              <a:t> ovlivněna: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věkovou strukturou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počtem sňatků v předchozím období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velikostí populace, která se procesu rozvodovosti nemůže zúčastnit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index rozvodovosti </a:t>
            </a:r>
            <a:r>
              <a:rPr lang="cs-CZ" dirty="0">
                <a:latin typeface="Tw Cen MT" panose="020B0602020104020603" pitchFamily="34" charset="-18"/>
              </a:rPr>
              <a:t>= poměr počtu rozvodů a počtu sňatků, které se uskutečnily v jednom roce (</a:t>
            </a:r>
            <a:r>
              <a:rPr lang="cs-CZ" dirty="0" err="1">
                <a:latin typeface="Tw Cen MT" panose="020B0602020104020603" pitchFamily="34" charset="-18"/>
              </a:rPr>
              <a:t>ir</a:t>
            </a:r>
            <a:r>
              <a:rPr lang="cs-CZ" dirty="0">
                <a:latin typeface="Tw Cen MT" panose="020B0602020104020603" pitchFamily="34" charset="-18"/>
              </a:rPr>
              <a:t> = Rozvody/Sňatky * 100)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míra rozvodovosti manželství </a:t>
            </a:r>
            <a:r>
              <a:rPr lang="cs-CZ" dirty="0">
                <a:latin typeface="Tw Cen MT" panose="020B0602020104020603" pitchFamily="34" charset="-18"/>
              </a:rPr>
              <a:t>= poměr počtu rozvodů a počtu existujících manželství (přepočet na 1000 manželství či vdaných žen)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1896860"/>
            <a:ext cx="6834809" cy="188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hrubá míra rozvodovosti (</a:t>
            </a:r>
            <a:r>
              <a:rPr lang="cs-CZ" b="1" dirty="0" err="1">
                <a:latin typeface="Tw Cen MT" panose="020B0602020104020603" pitchFamily="34" charset="-18"/>
              </a:rPr>
              <a:t>hmro</a:t>
            </a:r>
            <a:r>
              <a:rPr lang="cs-CZ" b="1" dirty="0">
                <a:latin typeface="Tw Cen MT" panose="020B0602020104020603" pitchFamily="34" charset="-18"/>
              </a:rPr>
              <a:t>)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dirty="0">
                <a:latin typeface="Tw Cen MT" panose="020B0602020104020603" pitchFamily="34" charset="-18"/>
              </a:rPr>
              <a:t>= počet rozvodů připadajících na 1000 obyvatel středního stavu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1298343" y="3220688"/>
            <a:ext cx="8823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R – celkový počet rozvodů ve sledovaném období	 – střední stav obyvatelstva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369575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FC63E0D-85F9-4B64-85BA-3CB8479E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80" y="3283698"/>
            <a:ext cx="161045" cy="2078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EF5222-3E86-4376-A02C-764E7049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15" y="1775927"/>
            <a:ext cx="3792316" cy="10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Další ukazatele rozvodovosti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715001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rozvodovost také ovlivňují: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doba uplynulá od uzavření sňatku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druhotně věk při sňatku (věk při rozvodu)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počet dětí v rodině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ukazatele rozvodovosti podle věku: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míra rozvodovosti manželství podle věku (‰)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míra rozvodovosti podle věku (‰)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úhrnná rozvodovost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podíl rozvedených ze všech žijících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FBFAD9-98AB-480D-925C-5B71E37F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83" y="1818703"/>
            <a:ext cx="5891917" cy="416147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07AB58A-68F1-4B6A-9105-DCB7FC268E9C}"/>
              </a:ext>
            </a:extLst>
          </p:cNvPr>
          <p:cNvSpPr/>
          <p:nvPr/>
        </p:nvSpPr>
        <p:spPr>
          <a:xfrm>
            <a:off x="6812281" y="6077782"/>
            <a:ext cx="501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Složení rozvodů podle délky trvání manželství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(2023)</a:t>
            </a:r>
          </a:p>
        </p:txBody>
      </p:sp>
    </p:spTree>
    <p:extLst>
      <p:ext uri="{BB962C8B-B14F-4D97-AF65-F5344CB8AC3E}">
        <p14:creationId xmlns:p14="http://schemas.microsoft.com/office/powerpoint/2010/main" val="39950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0DE15F6-753E-4080-BF7C-8BBAEF26DF78}"/>
              </a:ext>
            </a:extLst>
          </p:cNvPr>
          <p:cNvSpPr/>
          <p:nvPr/>
        </p:nvSpPr>
        <p:spPr>
          <a:xfrm>
            <a:off x="365760" y="5844414"/>
            <a:ext cx="10973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Hrubá míra rozvodovosti ve vybraných zemích Evropy mezi roky 1960–2022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Eurostat</a:t>
            </a:r>
            <a:r>
              <a:rPr lang="cs-CZ" sz="1400" dirty="0">
                <a:latin typeface="Tw Cen MT" panose="020B0602020104020603" pitchFamily="34" charset="-18"/>
              </a:rPr>
              <a:t> (2024) – v případě nedostupných dat za rok 2022 použit rok 2021, inspirace dle Kunc a kol. (2019)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16CBEC-C9D6-4115-B7EE-5C1FEB764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075"/>
            <a:ext cx="12192000" cy="49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9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FED75EE-C03E-423D-994E-23557AA74E5B}"/>
              </a:ext>
            </a:extLst>
          </p:cNvPr>
          <p:cNvSpPr/>
          <p:nvPr/>
        </p:nvSpPr>
        <p:spPr>
          <a:xfrm>
            <a:off x="8651021" y="5812606"/>
            <a:ext cx="3363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Hrubá míra rozvodovosti v Evropě v roce 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Eurostat</a:t>
            </a:r>
            <a:r>
              <a:rPr lang="cs-CZ" sz="1400" dirty="0">
                <a:latin typeface="Tw Cen MT" panose="020B0602020104020603" pitchFamily="34" charset="-18"/>
              </a:rPr>
              <a:t> (2024)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FAB84F-8F1B-413A-A641-04C88FED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76" y="9144"/>
            <a:ext cx="682752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4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Sňatečnost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33098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období let 1921 - 1990 = relativní vyrovnanost sňatečnosti,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odchylky byly dány střídáním početnějších / méně početných generací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441B111-68CA-40FB-8DA6-63E6BD235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86616"/>
              </p:ext>
            </p:extLst>
          </p:nvPr>
        </p:nvGraphicFramePr>
        <p:xfrm>
          <a:off x="838199" y="2970956"/>
          <a:ext cx="6885988" cy="388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hart" r:id="rId3" imgW="5095875" imgH="2876550" progId="Excel.Chart.8">
                  <p:embed/>
                </p:oleObj>
              </mc:Choice>
              <mc:Fallback>
                <p:oleObj name="Chart" r:id="rId3" imgW="5095875" imgH="28765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2970956"/>
                        <a:ext cx="6885988" cy="3887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6D2088D0-1C69-4F04-BDB2-2D11E560D61A}"/>
              </a:ext>
            </a:extLst>
          </p:cNvPr>
          <p:cNvSpPr/>
          <p:nvPr/>
        </p:nvSpPr>
        <p:spPr>
          <a:xfrm>
            <a:off x="7809916" y="5717193"/>
            <a:ext cx="3975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hrubé míry sňatečnosti v ČR v období let 1921-2002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- </a:t>
            </a:r>
            <a:r>
              <a:rPr lang="pl-PL" sz="1400" dirty="0">
                <a:latin typeface="Tw Cen MT" panose="020B0602020104020603" pitchFamily="34" charset="-18"/>
              </a:rPr>
              <a:t>Pohyb obyvatelstva v České republice za rok 2002</a:t>
            </a:r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11200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Rysy sňatečnosti v komunistickém Československu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33098" cy="4667251"/>
          </a:xfrm>
        </p:spPr>
        <p:txBody>
          <a:bodyPr>
            <a:normAutofit fontScale="92500" lnSpcReduction="20000"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vysoký podíl </a:t>
            </a:r>
            <a:r>
              <a:rPr lang="cs-CZ" dirty="0">
                <a:latin typeface="Tw Cen MT" panose="020B0602020104020603" pitchFamily="34" charset="-18"/>
              </a:rPr>
              <a:t>osob uzavírajících </a:t>
            </a:r>
            <a:r>
              <a:rPr lang="cs-CZ" b="1" dirty="0">
                <a:latin typeface="Tw Cen MT" panose="020B0602020104020603" pitchFamily="34" charset="-18"/>
              </a:rPr>
              <a:t>sňatek</a:t>
            </a:r>
            <a:r>
              <a:rPr lang="cs-CZ" dirty="0">
                <a:latin typeface="Tw Cen MT" panose="020B0602020104020603" pitchFamily="34" charset="-18"/>
              </a:rPr>
              <a:t> (přes 90 %)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nízký věk </a:t>
            </a:r>
            <a:r>
              <a:rPr lang="cs-CZ" dirty="0">
                <a:latin typeface="Tw Cen MT" panose="020B0602020104020603" pitchFamily="34" charset="-18"/>
              </a:rPr>
              <a:t>při vstupu do manželství (1961-88: ženy průměrný věk 21-22 let, muži 24-25 let)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nejnižší</a:t>
            </a:r>
            <a:r>
              <a:rPr lang="cs-CZ" dirty="0">
                <a:latin typeface="Tw Cen MT" panose="020B0602020104020603" pitchFamily="34" charset="-18"/>
              </a:rPr>
              <a:t> sňatkový </a:t>
            </a:r>
            <a:r>
              <a:rPr lang="cs-CZ" b="1" dirty="0">
                <a:latin typeface="Tw Cen MT" panose="020B0602020104020603" pitchFamily="34" charset="-18"/>
              </a:rPr>
              <a:t>věk svobodných nevěst </a:t>
            </a:r>
            <a:r>
              <a:rPr lang="cs-CZ" dirty="0">
                <a:latin typeface="Tw Cen MT" panose="020B0602020104020603" pitchFamily="34" charset="-18"/>
              </a:rPr>
              <a:t>(do 18 let věku uzavíralo sňatek 9-12% svobodných žen, ale pouze 1-2% svobodných mužů)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vysoký podíl sňatků uzavíraných z důvodů </a:t>
            </a:r>
            <a:r>
              <a:rPr lang="cs-CZ" b="1" dirty="0">
                <a:latin typeface="Tw Cen MT" panose="020B0602020104020603" pitchFamily="34" charset="-18"/>
              </a:rPr>
              <a:t>těhotenství partnerky </a:t>
            </a:r>
            <a:r>
              <a:rPr lang="cs-CZ" dirty="0">
                <a:latin typeface="Tw Cen MT" panose="020B0602020104020603" pitchFamily="34" charset="-18"/>
              </a:rPr>
              <a:t>(tzv. předmanželské koncepce)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příčiny = konzervační tendence tehdejšího režimu: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nedostatek možností jiné seberealizace 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malý tlak na konečnou úroveň vzdělání 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státní paternalismus 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obecná přijatelnost a snadnost rozvodu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model sňatkového chování </a:t>
            </a:r>
            <a:r>
              <a:rPr lang="cs-CZ" b="1" dirty="0">
                <a:latin typeface="Tw Cen MT" panose="020B0602020104020603" pitchFamily="34" charset="-18"/>
              </a:rPr>
              <a:t>charakteristický pro celý tehdejší komunistický blok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42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Vývoj sňatečnosti po roce 1989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813314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roky 1991 - 1995 = trend prudkého poklesu úrovně sňatečnosti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poté stagnace / pokračující mírný pokles</a:t>
            </a:r>
          </a:p>
          <a:p>
            <a:pPr marL="0" indent="0" defTabSz="57600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A6B524-F2AF-4824-A03E-657AF59DBB6A}"/>
              </a:ext>
            </a:extLst>
          </p:cNvPr>
          <p:cNvSpPr/>
          <p:nvPr/>
        </p:nvSpPr>
        <p:spPr>
          <a:xfrm>
            <a:off x="5096789" y="6200487"/>
            <a:ext cx="6865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Počet sňatků a hrubá míra sňatečnosti, 2001–2023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</a:t>
            </a:r>
            <a:r>
              <a:rPr lang="pl-PL" sz="1400" dirty="0">
                <a:latin typeface="Tw Cen MT" panose="020B0602020104020603" pitchFamily="34" charset="-18"/>
              </a:rPr>
              <a:t>(2024)</a:t>
            </a:r>
            <a:endParaRPr lang="cs-CZ" sz="1400" dirty="0">
              <a:latin typeface="Tw Cen MT" panose="020B0602020104020603" pitchFamily="34" charset="-18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4D85C341-765B-48BE-BB7E-C8A2601F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03616"/>
              </p:ext>
            </p:extLst>
          </p:nvPr>
        </p:nvGraphicFramePr>
        <p:xfrm>
          <a:off x="684159" y="4253358"/>
          <a:ext cx="3967354" cy="223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hart" r:id="rId3" imgW="5095875" imgH="2876550" progId="Excel.Chart.8">
                  <p:embed/>
                </p:oleObj>
              </mc:Choice>
              <mc:Fallback>
                <p:oleObj name="Chart" r:id="rId3" imgW="5095875" imgH="2876550" progId="Excel.Chart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441B111-68CA-40FB-8DA6-63E6BD235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59" y="4253358"/>
                        <a:ext cx="3967354" cy="2239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9D1F6654-8822-49E0-96CB-3CC09E228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697" y="1399030"/>
            <a:ext cx="7361863" cy="47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potratovost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7051158" cy="4447954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souvislost s úmrtností a plodností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potrat = </a:t>
            </a:r>
            <a:r>
              <a:rPr lang="cs-CZ" b="1" dirty="0">
                <a:latin typeface="Tw Cen MT" panose="020B0602020104020603" pitchFamily="34" charset="-18"/>
              </a:rPr>
              <a:t>ukončení těhotenství (porod plodu) v takovém stádiu, v němž plod není schopen samostatně žít ani s pomocí přístrojů</a:t>
            </a: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druhy potratů vykazované statistikou: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samovolné (spontánní)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potraty na žádost (UPT – interrupce, miniinterrupce)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umělé přerušení mimoděložního těhotenství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ostatní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B56378F-2A59-4590-89BF-973BE7440AC0}"/>
              </a:ext>
            </a:extLst>
          </p:cNvPr>
          <p:cNvSpPr/>
          <p:nvPr/>
        </p:nvSpPr>
        <p:spPr>
          <a:xfrm>
            <a:off x="8056333" y="1407383"/>
            <a:ext cx="3811782" cy="5055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3DE9B-AB0C-46AB-BD28-032693B3B0AC}"/>
              </a:ext>
            </a:extLst>
          </p:cNvPr>
          <p:cNvSpPr txBox="1"/>
          <p:nvPr/>
        </p:nvSpPr>
        <p:spPr>
          <a:xfrm>
            <a:off x="8250370" y="2182799"/>
            <a:ext cx="361774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Závazné pokyny Národního zdravotnického informačního systému (NZIS) – potrat: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plod neprojevuje ani jednu ze známek života a jeho porodní hmotnost je nižší než 500 g a pokud ji nelze zjistit, jestliže je těhotenství kratší než 22 týdnů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z dělohy ženy bylo vyňato plodové vejce bez plodu, anebo těhotenská sliznice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ukončení mimoděložního těhotenství a uměle přerušené těhotenství</a:t>
            </a:r>
            <a:endParaRPr lang="cs-CZ" sz="1400" dirty="0"/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AEC45DBB-46B5-45B3-9C84-6CDE5444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8224" y="15571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5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Rysy sňatečnosti po roce 1989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144912" cy="4869374"/>
          </a:xfrm>
        </p:spPr>
        <p:txBody>
          <a:bodyPr>
            <a:normAutofit fontScale="92500" lnSpcReduction="10000"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změna politického a sociálního klimatu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snížení intenzity sňatečnosti svobodných do 25 let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</a:t>
            </a:r>
            <a:r>
              <a:rPr lang="cs-CZ" dirty="0" err="1">
                <a:latin typeface="Tw Cen MT" panose="020B0602020104020603" pitchFamily="34" charset="-18"/>
              </a:rPr>
              <a:t>prvosňatečnosti</a:t>
            </a:r>
            <a:r>
              <a:rPr lang="cs-CZ" dirty="0">
                <a:latin typeface="Tw Cen MT" panose="020B0602020104020603" pitchFamily="34" charset="-18"/>
              </a:rPr>
              <a:t> (%)</a:t>
            </a:r>
          </a:p>
          <a:p>
            <a:pPr lvl="2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1989</a:t>
            </a:r>
            <a:r>
              <a:rPr lang="cs-CZ" dirty="0">
                <a:latin typeface="Tw Cen MT" panose="020B0602020104020603" pitchFamily="34" charset="-18"/>
              </a:rPr>
              <a:t>: M </a:t>
            </a: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89,2</a:t>
            </a:r>
            <a:r>
              <a:rPr lang="cs-CZ" dirty="0">
                <a:latin typeface="Tw Cen MT" panose="020B0602020104020603" pitchFamily="34" charset="-18"/>
              </a:rPr>
              <a:t> Ž </a:t>
            </a: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95,3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>
                <a:latin typeface="Tw Cen MT" panose="020B0602020104020603" pitchFamily="34" charset="-18"/>
              </a:rPr>
              <a:t>2019</a:t>
            </a:r>
            <a:r>
              <a:rPr lang="cs-CZ" dirty="0">
                <a:latin typeface="Tw Cen MT" panose="020B0602020104020603" pitchFamily="34" charset="-18"/>
              </a:rPr>
              <a:t>: M </a:t>
            </a: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59,0</a:t>
            </a:r>
            <a:r>
              <a:rPr lang="cs-CZ" dirty="0">
                <a:latin typeface="Tw Cen MT" panose="020B0602020104020603" pitchFamily="34" charset="-18"/>
              </a:rPr>
              <a:t> Ž </a:t>
            </a:r>
            <a:r>
              <a:rPr lang="cs-CZ" dirty="0">
                <a:solidFill>
                  <a:srgbClr val="C00000"/>
                </a:solidFill>
                <a:latin typeface="Tw Cen MT" panose="020B0602020104020603" pitchFamily="34" charset="-18"/>
              </a:rPr>
              <a:t>67,5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naplnění některých ekonomických aspektů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bytová otázka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stálý příjem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zmírnění rizika ztráty zaměstnání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dosažení seberealizace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studium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cestování, aj.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růst </a:t>
            </a:r>
            <a:r>
              <a:rPr lang="cs-CZ" b="1" dirty="0">
                <a:latin typeface="Tw Cen MT" panose="020B0602020104020603" pitchFamily="34" charset="-18"/>
              </a:rPr>
              <a:t>individualismu</a:t>
            </a:r>
            <a:r>
              <a:rPr lang="cs-CZ" dirty="0">
                <a:latin typeface="Tw Cen MT" panose="020B0602020104020603" pitchFamily="34" charset="-18"/>
              </a:rPr>
              <a:t> → naplnění rodinných hodnot </a:t>
            </a:r>
            <a:r>
              <a:rPr lang="cs-CZ" b="1" dirty="0">
                <a:latin typeface="Tw Cen MT" panose="020B0602020104020603" pitchFamily="34" charset="-18"/>
              </a:rPr>
              <a:t>odkládáno</a:t>
            </a:r>
          </a:p>
          <a:p>
            <a:pPr marL="0" indent="0" defTabSz="57600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40686E0-6E16-4E76-B563-BE56068AA2EC}"/>
              </a:ext>
            </a:extLst>
          </p:cNvPr>
          <p:cNvSpPr/>
          <p:nvPr/>
        </p:nvSpPr>
        <p:spPr>
          <a:xfrm>
            <a:off x="7593494" y="4448609"/>
            <a:ext cx="4640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w Cen MT" panose="020B0602020104020603" pitchFamily="34" charset="-18"/>
              </a:rPr>
              <a:t>Průměrný věk při prvním sňatku v ČR  </a:t>
            </a:r>
            <a:r>
              <a:rPr lang="cs-CZ" sz="1200" dirty="0">
                <a:latin typeface="Tw Cen MT" panose="020B0602020104020603" pitchFamily="34" charset="-18"/>
              </a:rPr>
              <a:t>Zdroj: ČSÚ (2024)</a:t>
            </a:r>
            <a:endParaRPr lang="cs-CZ" sz="1400" dirty="0"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4752F7-074D-473D-8134-BF7CB246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353" y="-1988"/>
            <a:ext cx="3688082" cy="44706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26FC66-29BF-4AFA-87BF-81D3F17BF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53" y="5043312"/>
            <a:ext cx="3688082" cy="14665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7CFFD6F-94A6-49B8-8BF9-B112D238B529}"/>
              </a:ext>
            </a:extLst>
          </p:cNvPr>
          <p:cNvSpPr/>
          <p:nvPr/>
        </p:nvSpPr>
        <p:spPr>
          <a:xfrm>
            <a:off x="7594820" y="6477516"/>
            <a:ext cx="4640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w Cen MT" panose="020B0602020104020603" pitchFamily="34" charset="-18"/>
              </a:rPr>
              <a:t>Průměrný věk u všech sňatků v ČR      </a:t>
            </a:r>
            <a:r>
              <a:rPr lang="cs-CZ" sz="1200" dirty="0">
                <a:latin typeface="Tw Cen MT" panose="020B0602020104020603" pitchFamily="34" charset="-18"/>
              </a:rPr>
              <a:t>Zdroj: ČSÚ (2024)</a:t>
            </a:r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967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3101C4-2CC9-4F78-A7E0-C2900357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5" y="0"/>
            <a:ext cx="1045639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D2ABA8A-800F-4996-AB02-B2A9A05275ED}"/>
              </a:ext>
            </a:extLst>
          </p:cNvPr>
          <p:cNvSpPr/>
          <p:nvPr/>
        </p:nvSpPr>
        <p:spPr>
          <a:xfrm>
            <a:off x="11324195" y="6033508"/>
            <a:ext cx="1252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Ludvíková </a:t>
            </a:r>
            <a:r>
              <a:rPr lang="pl-PL" sz="1400" dirty="0">
                <a:latin typeface="Tw Cen MT" panose="020B0602020104020603" pitchFamily="34" charset="-18"/>
              </a:rPr>
              <a:t>(2021)</a:t>
            </a:r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4140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D2ABA8A-800F-4996-AB02-B2A9A05275ED}"/>
              </a:ext>
            </a:extLst>
          </p:cNvPr>
          <p:cNvSpPr/>
          <p:nvPr/>
        </p:nvSpPr>
        <p:spPr>
          <a:xfrm>
            <a:off x="0" y="6550223"/>
            <a:ext cx="2095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Remiášová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pl-PL" sz="1400" dirty="0">
                <a:latin typeface="Tw Cen MT" panose="020B0602020104020603" pitchFamily="34" charset="-18"/>
              </a:rPr>
              <a:t>(2021)</a:t>
            </a:r>
            <a:endParaRPr lang="cs-CZ" sz="1400" dirty="0">
              <a:latin typeface="Tw Cen MT" panose="020B0602020104020603" pitchFamily="34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0C8A2F-8E2F-4A93-8164-05F739C7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6176081" cy="432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03E84F-43ED-4E22-8244-C0A76288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737" y="2574000"/>
            <a:ext cx="6234261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Rozvodovost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185161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 1990 stabilní a rychlý růst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civilní rozvod od 1919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1950 nový zákon o rodině → zdůraznění práva manželů na rozvod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1960/70 liberalizace rozvodů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2088D0-1C69-4F04-BDB2-2D11E560D61A}"/>
              </a:ext>
            </a:extLst>
          </p:cNvPr>
          <p:cNvSpPr/>
          <p:nvPr/>
        </p:nvSpPr>
        <p:spPr>
          <a:xfrm>
            <a:off x="8222927" y="6550223"/>
            <a:ext cx="4072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 - Obyvatelstvo - roční časové řady (2022)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B9D051-62C5-4A8A-B2EA-57A17333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55" y="1398370"/>
            <a:ext cx="7938145" cy="51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2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Další faktory vysoké rozvodovosti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33098" cy="5032376"/>
          </a:xfrm>
        </p:spPr>
        <p:txBody>
          <a:bodyPr>
            <a:normAutofit fontScale="92500" lnSpcReduction="10000"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před rokem 1989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vyšší plodnost mladých žen → předmanželské koncepce → vyšší podíl vynucených manželství (v nízkém věku) </a:t>
            </a:r>
            <a:r>
              <a:rPr lang="cs-CZ" b="1" dirty="0">
                <a:latin typeface="Tw Cen MT" panose="020B0602020104020603" pitchFamily="34" charset="-18"/>
              </a:rPr>
              <a:t>→ častější rozvody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nedostatek bytů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častější výskyt osob se zkušeností z rozvodu vlastních rodičů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nízká religiozita obyvatelstva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 roce 1989 </a:t>
            </a:r>
            <a:r>
              <a:rPr lang="cs-CZ" dirty="0">
                <a:latin typeface="Tw Cen MT" panose="020B0602020104020603" pitchFamily="34" charset="-18"/>
              </a:rPr>
              <a:t>pokračování trendu relativního růstu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úbytek rozvodů krátkých manželství / navýšení rozvodů déle trvajících manželství</a:t>
            </a:r>
          </a:p>
          <a:p>
            <a:pPr lvl="2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sňatky uzavírají starší a vyzrálejší páry</a:t>
            </a:r>
          </a:p>
          <a:p>
            <a:pPr lvl="2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předchozí soužití „na zkoušku“</a:t>
            </a:r>
          </a:p>
          <a:p>
            <a:pPr lvl="2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zpřísnění legislativy v roce 1998 pro rozvod nejkratších (nejmladších) manželství</a:t>
            </a:r>
          </a:p>
          <a:p>
            <a:pPr lvl="2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starší manželské páry již nevázané odpovědností za výchovu dětí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 roce 2013 </a:t>
            </a:r>
            <a:r>
              <a:rPr lang="cs-CZ" dirty="0">
                <a:latin typeface="Tw Cen MT" panose="020B0602020104020603" pitchFamily="34" charset="-18"/>
              </a:rPr>
              <a:t>pokles absolutního počtu rozvodů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uváženější sňatky vzdělanějších párů → finanční závazky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41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5" y="4587904"/>
            <a:ext cx="5216055" cy="1873167"/>
          </a:xfrm>
        </p:spPr>
        <p:txBody>
          <a:bodyPr>
            <a:normAutofit lnSpcReduction="10000"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podílu rozvodů s nezletilými dětmi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1990 – 72,2 %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2000 – 64,2 %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2019 – 59,0 %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C33602-188F-43E1-B58B-495430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384" y="2786931"/>
            <a:ext cx="165506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DEF10A-EC7F-40D4-9162-9C4C4D1A2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5777280" cy="36576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506BE3B-7111-4B0F-A816-51E0ABD9B74E}"/>
              </a:ext>
            </a:extLst>
          </p:cNvPr>
          <p:cNvSpPr/>
          <p:nvPr/>
        </p:nvSpPr>
        <p:spPr>
          <a:xfrm>
            <a:off x="27374" y="3676989"/>
            <a:ext cx="2767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 – Rozvodovost (2019)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0F5A2D-9F28-4984-B7CF-EC9D10D6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81" y="95498"/>
            <a:ext cx="6339637" cy="382949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07984FD-AE03-41A9-94BF-13468A2359B3}"/>
              </a:ext>
            </a:extLst>
          </p:cNvPr>
          <p:cNvSpPr/>
          <p:nvPr/>
        </p:nvSpPr>
        <p:spPr>
          <a:xfrm>
            <a:off x="5777281" y="3984766"/>
            <a:ext cx="3931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 – Demografická ročenka ČR (2021)</a:t>
            </a:r>
          </a:p>
        </p:txBody>
      </p:sp>
    </p:spTree>
    <p:extLst>
      <p:ext uri="{BB962C8B-B14F-4D97-AF65-F5344CB8AC3E}">
        <p14:creationId xmlns:p14="http://schemas.microsoft.com/office/powerpoint/2010/main" val="3587738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275" y="1117956"/>
            <a:ext cx="4182386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rozvodovost ovlivněna i velikostí místa bydliště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míra rozvodovosti je tradičně </a:t>
            </a:r>
            <a:r>
              <a:rPr lang="cs-CZ" b="1" dirty="0">
                <a:latin typeface="Tw Cen MT" panose="020B0602020104020603" pitchFamily="34" charset="-18"/>
              </a:rPr>
              <a:t>nižší ve venkovském </a:t>
            </a:r>
            <a:r>
              <a:rPr lang="cs-CZ" dirty="0">
                <a:latin typeface="Tw Cen MT" panose="020B0602020104020603" pitchFamily="34" charset="-18"/>
              </a:rPr>
              <a:t>osídlení než ve velkých městech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nižší společenská kontrola ve městech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anonymita městského prostředí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více příležitostí k navázání kontaktů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7E76D1-97C0-47BD-B65A-2FF08F4F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791"/>
            <a:ext cx="7050301" cy="483041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D192FEE-6938-4ABA-AD9C-FABF0118AA45}"/>
              </a:ext>
            </a:extLst>
          </p:cNvPr>
          <p:cNvSpPr/>
          <p:nvPr/>
        </p:nvSpPr>
        <p:spPr>
          <a:xfrm>
            <a:off x="0" y="5844208"/>
            <a:ext cx="2095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Remiášová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pl-PL" sz="1400" dirty="0">
                <a:latin typeface="Tw Cen MT" panose="020B0602020104020603" pitchFamily="34" charset="-18"/>
              </a:rPr>
              <a:t>(2021)</a:t>
            </a:r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1647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Sňatečnost a rozvodovost v ČR: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991477" cy="4667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zvýšení podílu svobodných v populaci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česká společnost byla a je vůči rozvodům velmi tolerantní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význam kohabitací roste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klesá důležitost procesu rozvodovosti z hlediska demografického chování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rozpad nesezdaných soužití není statisticky sledován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pravděpodobně řádově několikrát častější než u sezdaných párů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073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Potratovost a reprodukční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371275" cy="444795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rozdílnost biologické podstaty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samovolné potraty → proces úmrtnosti podmíněný biologicky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indukované potraty → biologicky často normálně se vyvíjející těhotenství přerušena na základě legální možnosti těhotenství přerušit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populační perspektiva: </a:t>
            </a:r>
            <a:r>
              <a:rPr lang="cs-CZ" b="1" dirty="0">
                <a:latin typeface="Tw Cen MT" panose="020B0602020104020603" pitchFamily="34" charset="-18"/>
              </a:rPr>
              <a:t>potratovost negativně ovlivňuje reprodukční proces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snižuje intenzitu porodnosti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faktory související s potratovostí: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socioekonomické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kulturní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demografické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legislativní (potratová legislativa)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94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Hodnocení potratovosti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2270"/>
            <a:ext cx="10060172" cy="2606828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početnost potratů podle jednotlivých druhů: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hrubá míra spontánní potratovosti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hrubá míra indukované potratovosti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Tw Cen MT" panose="020B0602020104020603" pitchFamily="34" charset="-18"/>
              </a:rPr>
              <a:t>hmpo</a:t>
            </a:r>
            <a:r>
              <a:rPr lang="cs-CZ" sz="2400" b="1" dirty="0">
                <a:latin typeface="Tw Cen MT" panose="020B0602020104020603" pitchFamily="34" charset="-18"/>
              </a:rPr>
              <a:t> nepřesné </a:t>
            </a:r>
            <a:r>
              <a:rPr lang="cs-CZ" sz="2400" dirty="0">
                <a:latin typeface="Tw Cen MT" panose="020B0602020104020603" pitchFamily="34" charset="-18"/>
              </a:rPr>
              <a:t>→ jen velmi malá část populace – pouze těhotné ženy – je skutečně ohrožena rizikem samovolného potratu (respektive může žádat o interrupci)</a:t>
            </a:r>
            <a:r>
              <a:rPr lang="cs-CZ" dirty="0">
                <a:latin typeface="Tw Cen MT" panose="020B0602020104020603" pitchFamily="34" charset="-18"/>
              </a:rPr>
              <a:t>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1896860"/>
            <a:ext cx="7582231" cy="188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hrubá míra potratovosti (</a:t>
            </a:r>
            <a:r>
              <a:rPr lang="cs-CZ" b="1" dirty="0" err="1">
                <a:latin typeface="Tw Cen MT" panose="020B0602020104020603" pitchFamily="34" charset="-18"/>
              </a:rPr>
              <a:t>hmpo</a:t>
            </a:r>
            <a:r>
              <a:rPr lang="cs-CZ" b="1" dirty="0">
                <a:latin typeface="Tw Cen MT" panose="020B0602020104020603" pitchFamily="34" charset="-18"/>
              </a:rPr>
              <a:t>)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dirty="0">
                <a:latin typeface="Tw Cen MT" panose="020B0602020104020603" pitchFamily="34" charset="-18"/>
              </a:rPr>
              <a:t>= počet potratů připadajících na 1000 obyvatel středního stavu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1298343" y="3220688"/>
            <a:ext cx="8823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A – celkový počet potratů ve sledovaném období	S – střední stav obyvatelstva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369575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E8548A1-434F-42DB-AE26-DDF65A9C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85" y="1895162"/>
            <a:ext cx="3646851" cy="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Hodnocení potratovosti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1" y="1705470"/>
            <a:ext cx="6019800" cy="2909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index potratovosti (</a:t>
            </a:r>
            <a:r>
              <a:rPr lang="cs-CZ" b="1" dirty="0" err="1">
                <a:latin typeface="Tw Cen MT" panose="020B0602020104020603" pitchFamily="34" charset="-18"/>
              </a:rPr>
              <a:t>ipo</a:t>
            </a:r>
            <a:r>
              <a:rPr lang="cs-CZ" b="1" dirty="0">
                <a:latin typeface="Tw Cen MT" panose="020B0602020104020603" pitchFamily="34" charset="-18"/>
              </a:rPr>
              <a:t>)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počet potratů na 100 narozených dětí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i="1" dirty="0">
                <a:latin typeface="Tw Cen MT" panose="020B0602020104020603" pitchFamily="34" charset="-18"/>
              </a:rPr>
              <a:t>(alternativně na 100 ukončených těhotenství)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obecná míra potratovosti (</a:t>
            </a:r>
            <a:r>
              <a:rPr lang="cs-CZ" b="1" dirty="0" err="1">
                <a:latin typeface="Tw Cen MT" panose="020B0602020104020603" pitchFamily="34" charset="-18"/>
              </a:rPr>
              <a:t>ompo</a:t>
            </a:r>
            <a:r>
              <a:rPr lang="cs-CZ" b="1" dirty="0">
                <a:latin typeface="Tw Cen MT" panose="020B0602020104020603" pitchFamily="34" charset="-18"/>
              </a:rPr>
              <a:t>)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počet potratů na 1000 žen v reprodukčním věku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9140573" y="5043650"/>
            <a:ext cx="2819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A – celkový počet potratů ve sledovaném období	</a:t>
            </a:r>
          </a:p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N – počet narozených ve sledovaném období</a:t>
            </a:r>
          </a:p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F</a:t>
            </a:r>
            <a:r>
              <a:rPr lang="cs-CZ" sz="1600" baseline="-25000" dirty="0">
                <a:latin typeface="Tw Cen MT" panose="020B0602020104020603" pitchFamily="34" charset="-18"/>
                <a:ea typeface="Times New Roman" panose="02020603050405020304" pitchFamily="18" charset="0"/>
              </a:rPr>
              <a:t>15-49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– počet žen v reprodukčním věku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3121611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80B9778B-CAE2-46DE-9D62-CA4F35A4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79" y="1633160"/>
            <a:ext cx="3551157" cy="9648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847FAB-8C00-46FA-AD71-318D8278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3390764"/>
            <a:ext cx="4984754" cy="1034336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C0358EE-01F9-4FA9-A871-9AA16C9C1DD0}"/>
              </a:ext>
            </a:extLst>
          </p:cNvPr>
          <p:cNvCxnSpPr/>
          <p:nvPr/>
        </p:nvCxnSpPr>
        <p:spPr>
          <a:xfrm>
            <a:off x="572494" y="462435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85331A43-0C27-4768-894A-47B640F382ED}"/>
              </a:ext>
            </a:extLst>
          </p:cNvPr>
          <p:cNvSpPr txBox="1">
            <a:spLocks/>
          </p:cNvSpPr>
          <p:nvPr/>
        </p:nvSpPr>
        <p:spPr>
          <a:xfrm>
            <a:off x="838201" y="4767055"/>
            <a:ext cx="7848600" cy="212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věkově specifická míra potratovosti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míry potratovosti pro jednotlivé věkové kategorie žen</a:t>
            </a:r>
            <a:endParaRPr lang="cs-CZ" i="1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úhrnná potratovost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průměrný počet potratů připadajících na jednu ženu </a:t>
            </a:r>
            <a:endParaRPr lang="cs-CZ" i="1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5472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Legislativní postavení UPT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51158" cy="5106804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legalizace potratů ve 20. stol. 			   (1920 Sovětský svaz)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přístup ovlivněn socioekonomickou úrovní, kulturními tradicemi, náboženstvím, mírou ateismu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více legálních důvodů k UPT: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→ kategorizace OSN dle „liberálnosti“ důvodů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podíl zemí světa umožňující: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97 % UPT v případě záchrany života ženy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67 % UPT v případě fyzické poruchy plodu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63 % UPT v případě duševní poruchy plodu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C10CC13D-E6FD-43EF-854C-A4AD869BB100}"/>
              </a:ext>
            </a:extLst>
          </p:cNvPr>
          <p:cNvSpPr/>
          <p:nvPr/>
        </p:nvSpPr>
        <p:spPr>
          <a:xfrm>
            <a:off x="7889358" y="1828798"/>
            <a:ext cx="3811782" cy="42203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F142C6-362E-412D-B6F9-4F3804798900}"/>
              </a:ext>
            </a:extLst>
          </p:cNvPr>
          <p:cNvSpPr txBox="1"/>
          <p:nvPr/>
        </p:nvSpPr>
        <p:spPr>
          <a:xfrm>
            <a:off x="8027581" y="2586636"/>
            <a:ext cx="3617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UPT známé již ve starověku: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negativní postoj historicky známých společností k potratům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silný vliv katolické církve – potrat jako zločin, přísné potrestání</a:t>
            </a:r>
          </a:p>
          <a:p>
            <a:endParaRPr lang="cs-CZ" dirty="0"/>
          </a:p>
        </p:txBody>
      </p:sp>
      <p:pic>
        <p:nvPicPr>
          <p:cNvPr id="18" name="Grafický objekt 17" descr="Žárovka">
            <a:extLst>
              <a:ext uri="{FF2B5EF4-FFF2-40B4-BE49-F238E27FC236}">
                <a16:creationId xmlns:a16="http://schemas.microsoft.com/office/drawing/2014/main" id="{2186B546-E6F1-442F-BDC0-7FE511D2C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249" y="19986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D85B9BF-3D3F-4CA7-B7B0-CB1101FE0FD0}"/>
              </a:ext>
            </a:extLst>
          </p:cNvPr>
          <p:cNvSpPr/>
          <p:nvPr/>
        </p:nvSpPr>
        <p:spPr>
          <a:xfrm>
            <a:off x="1222745" y="6252551"/>
            <a:ext cx="10239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Umělá přerušení těhotenství ve světě podle legislativních norem a zákonů jednotlivých zemí (2022)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Center </a:t>
            </a:r>
            <a:r>
              <a:rPr lang="cs-CZ" sz="1400" dirty="0" err="1">
                <a:latin typeface="Tw Cen MT" panose="020B0602020104020603" pitchFamily="34" charset="-18"/>
              </a:rPr>
              <a:t>for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Reproductive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Rights</a:t>
            </a:r>
            <a:r>
              <a:rPr lang="cs-CZ" sz="1400" dirty="0">
                <a:latin typeface="Tw Cen MT" panose="020B0602020104020603" pitchFamily="34" charset="-18"/>
              </a:rPr>
              <a:t> (2022), inspirace dle Kunc a kol. (2019)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762339-CDE7-4B24-815D-B842029E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191"/>
            <a:ext cx="97536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guttmacher.org/sites/default/files/styles/max_1300x1300/public/images/aww-global-eng-fs-figure1-rev-2022-31453.png?itok=gFF3W8wE">
            <a:extLst>
              <a:ext uri="{FF2B5EF4-FFF2-40B4-BE49-F238E27FC236}">
                <a16:creationId xmlns:a16="http://schemas.microsoft.com/office/drawing/2014/main" id="{71FB5AF8-FD97-43C8-93A3-87BCC8960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4502"/>
          <a:stretch/>
        </p:blipFill>
        <p:spPr bwMode="auto">
          <a:xfrm>
            <a:off x="0" y="3051693"/>
            <a:ext cx="5255812" cy="38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145BF9E-FB96-4AE1-8F25-7BED1B1D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82"/>
            <a:ext cx="4118776" cy="2811341"/>
          </a:xfrm>
          <a:prstGeom prst="rect">
            <a:avLst/>
          </a:prstGeom>
        </p:spPr>
      </p:pic>
      <p:pic>
        <p:nvPicPr>
          <p:cNvPr id="1026" name="Picture 2" descr="https://abort-report.eu/wp-content/uploads/Abort-Report_Europe-Fig21rev2-298.jpg">
            <a:extLst>
              <a:ext uri="{FF2B5EF4-FFF2-40B4-BE49-F238E27FC236}">
                <a16:creationId xmlns:a16="http://schemas.microsoft.com/office/drawing/2014/main" id="{BE9ED13B-0194-409F-AA26-624D3A60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50" y="910976"/>
            <a:ext cx="7018350" cy="5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F3069C1-0309-4A15-9CB4-9DB5AD5A8CD1}"/>
              </a:ext>
            </a:extLst>
          </p:cNvPr>
          <p:cNvSpPr/>
          <p:nvPr/>
        </p:nvSpPr>
        <p:spPr>
          <a:xfrm>
            <a:off x="217995" y="-7951"/>
            <a:ext cx="11327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w Cen MT" panose="020B0602020104020603" pitchFamily="34" charset="-18"/>
              </a:rPr>
              <a:t>Obecná míra potratovosti – světový vývoj (vlevo nahoře) a hodnoty ve vybraných státech Evropy v roce 2020 (vpravo)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82D976B-83D6-4785-A555-6CF7CF6E2E56}"/>
              </a:ext>
            </a:extLst>
          </p:cNvPr>
          <p:cNvSpPr/>
          <p:nvPr/>
        </p:nvSpPr>
        <p:spPr>
          <a:xfrm>
            <a:off x="10188053" y="6215702"/>
            <a:ext cx="2003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abort-report.eu (2022)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D70F95C-65ED-4540-99C2-845F6350E604}"/>
              </a:ext>
            </a:extLst>
          </p:cNvPr>
          <p:cNvSpPr/>
          <p:nvPr/>
        </p:nvSpPr>
        <p:spPr>
          <a:xfrm>
            <a:off x="1935481" y="2471414"/>
            <a:ext cx="2526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</a:t>
            </a:r>
            <a:r>
              <a:rPr lang="cs-CZ" sz="1200" dirty="0" err="1">
                <a:latin typeface="Tw Cen MT" panose="020B0602020104020603" pitchFamily="34" charset="-18"/>
              </a:rPr>
              <a:t>Abortion</a:t>
            </a:r>
            <a:r>
              <a:rPr lang="cs-CZ" sz="1200" dirty="0">
                <a:latin typeface="Tw Cen MT" panose="020B0602020104020603" pitchFamily="34" charset="-18"/>
              </a:rPr>
              <a:t> </a:t>
            </a:r>
            <a:r>
              <a:rPr lang="cs-CZ" sz="1200" dirty="0" err="1">
                <a:latin typeface="Tw Cen MT" panose="020B0602020104020603" pitchFamily="34" charset="-18"/>
              </a:rPr>
              <a:t>Worldwide</a:t>
            </a:r>
            <a:r>
              <a:rPr lang="cs-CZ" sz="1200" dirty="0">
                <a:latin typeface="Tw Cen MT" panose="020B0602020104020603" pitchFamily="34" charset="-18"/>
              </a:rPr>
              <a:t> 2017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23B0C86-4175-40D6-9304-4E50D65FE5B9}"/>
              </a:ext>
            </a:extLst>
          </p:cNvPr>
          <p:cNvSpPr/>
          <p:nvPr/>
        </p:nvSpPr>
        <p:spPr>
          <a:xfrm>
            <a:off x="4618379" y="6540041"/>
            <a:ext cx="2526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</a:t>
            </a:r>
            <a:r>
              <a:rPr lang="cs-CZ" sz="1200" dirty="0" err="1">
                <a:latin typeface="Tw Cen MT" panose="020B0602020104020603" pitchFamily="34" charset="-18"/>
              </a:rPr>
              <a:t>Abortion</a:t>
            </a:r>
            <a:r>
              <a:rPr lang="cs-CZ" sz="1200" dirty="0">
                <a:latin typeface="Tw Cen MT" panose="020B0602020104020603" pitchFamily="34" charset="-18"/>
              </a:rPr>
              <a:t> </a:t>
            </a:r>
            <a:r>
              <a:rPr lang="cs-CZ" sz="1200" dirty="0" err="1">
                <a:latin typeface="Tw Cen MT" panose="020B0602020104020603" pitchFamily="34" charset="-18"/>
              </a:rPr>
              <a:t>Worldwide</a:t>
            </a:r>
            <a:r>
              <a:rPr lang="cs-CZ" sz="1200" dirty="0">
                <a:latin typeface="Tw Cen MT" panose="020B0602020104020603" pitchFamily="34" charset="-18"/>
              </a:rPr>
              <a:t> 2017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7F7C3BC-74A7-433F-964E-A54E00937501}"/>
              </a:ext>
            </a:extLst>
          </p:cNvPr>
          <p:cNvSpPr/>
          <p:nvPr/>
        </p:nvSpPr>
        <p:spPr>
          <a:xfrm>
            <a:off x="4132028" y="341495"/>
            <a:ext cx="2814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Tw Cen MT" panose="020B0602020104020603" pitchFamily="34" charset="-18"/>
              </a:rPr>
              <a:t>ABSOLUTNÍ POČTY POTRATŮ NE SVĚTĚ VŠAK ROSTOU</a:t>
            </a:r>
          </a:p>
        </p:txBody>
      </p:sp>
    </p:spTree>
    <p:extLst>
      <p:ext uri="{BB962C8B-B14F-4D97-AF65-F5344CB8AC3E}">
        <p14:creationId xmlns:p14="http://schemas.microsoft.com/office/powerpoint/2010/main" val="3937298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10382</TotalTime>
  <Words>1897</Words>
  <Application>Microsoft Office PowerPoint</Application>
  <PresentationFormat>Širokoúhlá obrazovka</PresentationFormat>
  <Paragraphs>265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Tw Cen MT</vt:lpstr>
      <vt:lpstr>Wingdings</vt:lpstr>
      <vt:lpstr>Motiv Office</vt:lpstr>
      <vt:lpstr>Chart</vt:lpstr>
      <vt:lpstr>dynamika obyvatelstva / potratovost, sňatečnost, rozvodovost</vt:lpstr>
      <vt:lpstr>Osnova</vt:lpstr>
      <vt:lpstr>potratovost</vt:lpstr>
      <vt:lpstr>Potratovost a reprodukční proces</vt:lpstr>
      <vt:lpstr>Hodnocení potratovosti</vt:lpstr>
      <vt:lpstr>Hodnocení potratovosti</vt:lpstr>
      <vt:lpstr>Legislativní postavení UPT</vt:lpstr>
      <vt:lpstr>Prezentace aplikace PowerPoint</vt:lpstr>
      <vt:lpstr>Prezentace aplikace PowerPoint</vt:lpstr>
      <vt:lpstr>Vývoj legislativní úpravy interrupcí v ČR</vt:lpstr>
      <vt:lpstr>Příčiny vysoké potratovosti v letech 1950-90</vt:lpstr>
      <vt:lpstr>Vývoj potratovosti v ČR v období po roce 1990</vt:lpstr>
      <vt:lpstr>Prezentace aplikace PowerPoint</vt:lpstr>
      <vt:lpstr>ČR – potratovost v širším kontextu</vt:lpstr>
      <vt:lpstr>sňatečnost</vt:lpstr>
      <vt:lpstr>Rodina</vt:lpstr>
      <vt:lpstr>Formy soužití</vt:lpstr>
      <vt:lpstr>Prezentace aplikace PowerPoint</vt:lpstr>
      <vt:lpstr>Hodnocení sňatečnosti</vt:lpstr>
      <vt:lpstr>Prezentace aplikace PowerPoint</vt:lpstr>
      <vt:lpstr>Prezentace aplikace PowerPoint</vt:lpstr>
      <vt:lpstr>rozvodovost</vt:lpstr>
      <vt:lpstr>Hodnocení rozvodovosti</vt:lpstr>
      <vt:lpstr>Další ukazatele rozvodovosti</vt:lpstr>
      <vt:lpstr>Prezentace aplikace PowerPoint</vt:lpstr>
      <vt:lpstr>Prezentace aplikace PowerPoint</vt:lpstr>
      <vt:lpstr>Sňatečnost v ČR</vt:lpstr>
      <vt:lpstr>Rysy sňatečnosti v komunistickém Československu</vt:lpstr>
      <vt:lpstr>Vývoj sňatečnosti po roce 1989</vt:lpstr>
      <vt:lpstr>Rysy sňatečnosti po roce 1989</vt:lpstr>
      <vt:lpstr>Prezentace aplikace PowerPoint</vt:lpstr>
      <vt:lpstr>Prezentace aplikace PowerPoint</vt:lpstr>
      <vt:lpstr>Rozvodovost v ČR</vt:lpstr>
      <vt:lpstr>Další faktory vysoké rozvodovosti v ČR</vt:lpstr>
      <vt:lpstr>Prezentace aplikace PowerPoint</vt:lpstr>
      <vt:lpstr>Prezentace aplikace PowerPoint</vt:lpstr>
      <vt:lpstr>Sňatečnost a rozvodovost v ČR: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Každodenní mobilita ve volném čase</dc:title>
  <dc:creator>Jiří Malý</dc:creator>
  <cp:lastModifiedBy>Jiří Malý</cp:lastModifiedBy>
  <cp:revision>416</cp:revision>
  <dcterms:created xsi:type="dcterms:W3CDTF">2022-02-23T13:33:32Z</dcterms:created>
  <dcterms:modified xsi:type="dcterms:W3CDTF">2024-11-14T11:17:44Z</dcterms:modified>
</cp:coreProperties>
</file>