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8" r:id="rId3"/>
    <p:sldId id="362" r:id="rId4"/>
    <p:sldId id="363" r:id="rId5"/>
    <p:sldId id="318" r:id="rId6"/>
    <p:sldId id="342" r:id="rId7"/>
    <p:sldId id="350" r:id="rId8"/>
    <p:sldId id="364" r:id="rId9"/>
    <p:sldId id="365" r:id="rId10"/>
    <p:sldId id="320" r:id="rId11"/>
    <p:sldId id="327" r:id="rId12"/>
    <p:sldId id="368" r:id="rId13"/>
    <p:sldId id="366" r:id="rId14"/>
    <p:sldId id="343" r:id="rId15"/>
    <p:sldId id="345" r:id="rId16"/>
    <p:sldId id="355" r:id="rId17"/>
    <p:sldId id="369" r:id="rId18"/>
    <p:sldId id="347" r:id="rId19"/>
    <p:sldId id="370" r:id="rId20"/>
    <p:sldId id="371" r:id="rId21"/>
    <p:sldId id="372" r:id="rId22"/>
    <p:sldId id="353" r:id="rId23"/>
    <p:sldId id="359" r:id="rId24"/>
    <p:sldId id="374" r:id="rId25"/>
    <p:sldId id="373" r:id="rId26"/>
    <p:sldId id="375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4C8"/>
    <a:srgbClr val="B297C9"/>
    <a:srgbClr val="E2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0_MU\01_vyuka\Z0043_Geografie_obyvatelstva_a_geodemografie\2024\01_prezentace\08_umrtnost\materialy\hmu_nadeje_C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hmú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List1!$A$2:$A$105</c:f>
              <c:numCache>
                <c:formatCode>General</c:formatCode>
                <c:ptCount val="104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  <c:pt idx="101">
                  <c:v>2021</c:v>
                </c:pt>
                <c:pt idx="102">
                  <c:v>2022</c:v>
                </c:pt>
                <c:pt idx="103">
                  <c:v>2023</c:v>
                </c:pt>
              </c:numCache>
            </c:numRef>
          </c:cat>
          <c:val>
            <c:numRef>
              <c:f>List1!$B$2:$B$105</c:f>
              <c:numCache>
                <c:formatCode>0.0</c:formatCode>
                <c:ptCount val="104"/>
                <c:pt idx="0">
                  <c:v>17.694384481711531</c:v>
                </c:pt>
                <c:pt idx="1">
                  <c:v>16.128825848352783</c:v>
                </c:pt>
                <c:pt idx="2">
                  <c:v>16.154490429389494</c:v>
                </c:pt>
                <c:pt idx="3">
                  <c:v>13.95664209084393</c:v>
                </c:pt>
                <c:pt idx="4">
                  <c:v>14.214951297800981</c:v>
                </c:pt>
                <c:pt idx="5">
                  <c:v>14.122795513107343</c:v>
                </c:pt>
                <c:pt idx="6">
                  <c:v>14.201238962290079</c:v>
                </c:pt>
                <c:pt idx="7">
                  <c:v>14.813251600142531</c:v>
                </c:pt>
                <c:pt idx="8">
                  <c:v>13.940745008565088</c:v>
                </c:pt>
                <c:pt idx="9">
                  <c:v>14.672250110188369</c:v>
                </c:pt>
                <c:pt idx="10">
                  <c:v>13.350698629806358</c:v>
                </c:pt>
                <c:pt idx="11">
                  <c:v>13.505063627991532</c:v>
                </c:pt>
                <c:pt idx="12">
                  <c:v>13.302042799429916</c:v>
                </c:pt>
                <c:pt idx="13">
                  <c:v>13.057354559171808</c:v>
                </c:pt>
                <c:pt idx="14">
                  <c:v>12.554310968640364</c:v>
                </c:pt>
                <c:pt idx="15">
                  <c:v>12.980408868413475</c:v>
                </c:pt>
                <c:pt idx="16">
                  <c:v>12.793079506230342</c:v>
                </c:pt>
                <c:pt idx="17">
                  <c:v>12.816961686323419</c:v>
                </c:pt>
                <c:pt idx="18">
                  <c:v>13.157045562734327</c:v>
                </c:pt>
                <c:pt idx="19">
                  <c:v>13.233939522726024</c:v>
                </c:pt>
                <c:pt idx="20">
                  <c:v>13.754958874197223</c:v>
                </c:pt>
                <c:pt idx="21">
                  <c:v>13.661865767280869</c:v>
                </c:pt>
                <c:pt idx="22">
                  <c:v>13.849805563913502</c:v>
                </c:pt>
                <c:pt idx="23">
                  <c:v>13.896795659857871</c:v>
                </c:pt>
                <c:pt idx="24">
                  <c:v>14.533445323174433</c:v>
                </c:pt>
                <c:pt idx="25">
                  <c:v>17.295943331433012</c:v>
                </c:pt>
                <c:pt idx="26">
                  <c:v>14.130446424577451</c:v>
                </c:pt>
                <c:pt idx="27">
                  <c:v>12.010751571835538</c:v>
                </c:pt>
                <c:pt idx="28">
                  <c:v>11.413450241895294</c:v>
                </c:pt>
                <c:pt idx="29">
                  <c:v>11.766170415827158</c:v>
                </c:pt>
                <c:pt idx="30">
                  <c:v>11.563203281703041</c:v>
                </c:pt>
                <c:pt idx="31">
                  <c:v>11.377154592011454</c:v>
                </c:pt>
                <c:pt idx="32">
                  <c:v>10.709483853638881</c:v>
                </c:pt>
                <c:pt idx="33">
                  <c:v>10.71879255275077</c:v>
                </c:pt>
                <c:pt idx="34">
                  <c:v>10.724368467670123</c:v>
                </c:pt>
                <c:pt idx="35">
                  <c:v>9.9615960719067083</c:v>
                </c:pt>
                <c:pt idx="36">
                  <c:v>9.905274707584379</c:v>
                </c:pt>
                <c:pt idx="37">
                  <c:v>10.373082855376394</c:v>
                </c:pt>
                <c:pt idx="38">
                  <c:v>9.7859451781527262</c:v>
                </c:pt>
                <c:pt idx="39">
                  <c:v>10.101206480724649</c:v>
                </c:pt>
                <c:pt idx="40">
                  <c:v>9.7168497377486833</c:v>
                </c:pt>
                <c:pt idx="41">
                  <c:v>9.9053860569277319</c:v>
                </c:pt>
                <c:pt idx="42">
                  <c:v>10.841829311081659</c:v>
                </c:pt>
                <c:pt idx="43">
                  <c:v>10.355950169727372</c:v>
                </c:pt>
                <c:pt idx="44">
                  <c:v>10.481377271719614</c:v>
                </c:pt>
                <c:pt idx="45">
                  <c:v>10.741635600732625</c:v>
                </c:pt>
                <c:pt idx="46">
                  <c:v>10.765517614765766</c:v>
                </c:pt>
                <c:pt idx="47">
                  <c:v>11.057878531690061</c:v>
                </c:pt>
                <c:pt idx="48">
                  <c:v>11.662208108178154</c:v>
                </c:pt>
                <c:pt idx="49">
                  <c:v>12.191241621571645</c:v>
                </c:pt>
                <c:pt idx="50">
                  <c:v>12.577769025014081</c:v>
                </c:pt>
                <c:pt idx="51">
                  <c:v>12.448372948065643</c:v>
                </c:pt>
                <c:pt idx="52">
                  <c:v>12.079491474739671</c:v>
                </c:pt>
                <c:pt idx="53">
                  <c:v>12.544660683648068</c:v>
                </c:pt>
                <c:pt idx="54">
                  <c:v>12.687547005876377</c:v>
                </c:pt>
                <c:pt idx="55">
                  <c:v>12.35435085545487</c:v>
                </c:pt>
                <c:pt idx="56">
                  <c:v>12.364660325308888</c:v>
                </c:pt>
                <c:pt idx="57">
                  <c:v>12.386901097934777</c:v>
                </c:pt>
                <c:pt idx="58">
                  <c:v>12.408734759195235</c:v>
                </c:pt>
                <c:pt idx="59">
                  <c:v>12.42646886720318</c:v>
                </c:pt>
                <c:pt idx="60">
                  <c:v>13.124792287866358</c:v>
                </c:pt>
                <c:pt idx="61">
                  <c:v>12.656931705154356</c:v>
                </c:pt>
                <c:pt idx="62">
                  <c:v>12.678003719294756</c:v>
                </c:pt>
                <c:pt idx="63">
                  <c:v>13.026862903684389</c:v>
                </c:pt>
                <c:pt idx="64">
                  <c:v>12.795919183240354</c:v>
                </c:pt>
                <c:pt idx="65">
                  <c:v>12.735250623455631</c:v>
                </c:pt>
                <c:pt idx="66">
                  <c:v>12.821619967706365</c:v>
                </c:pt>
                <c:pt idx="67">
                  <c:v>12.295491453433305</c:v>
                </c:pt>
                <c:pt idx="68">
                  <c:v>12.136890967182579</c:v>
                </c:pt>
                <c:pt idx="69">
                  <c:v>12.328105739898172</c:v>
                </c:pt>
                <c:pt idx="70">
                  <c:v>12.46446403171362</c:v>
                </c:pt>
                <c:pt idx="71">
                  <c:v>12.056827439240049</c:v>
                </c:pt>
                <c:pt idx="72">
                  <c:v>11.663040411591339</c:v>
                </c:pt>
                <c:pt idx="73">
                  <c:v>11.440276452293656</c:v>
                </c:pt>
                <c:pt idx="74">
                  <c:v>11.35556892393908</c:v>
                </c:pt>
                <c:pt idx="75">
                  <c:v>11.413778987584552</c:v>
                </c:pt>
                <c:pt idx="76">
                  <c:v>10.933411585623874</c:v>
                </c:pt>
                <c:pt idx="77">
                  <c:v>10.942150358096681</c:v>
                </c:pt>
                <c:pt idx="78">
                  <c:v>10.638912716660986</c:v>
                </c:pt>
                <c:pt idx="79">
                  <c:v>10.674930057852036</c:v>
                </c:pt>
                <c:pt idx="80">
                  <c:v>10.610948470883875</c:v>
                </c:pt>
                <c:pt idx="81">
                  <c:v>10.539219138294742</c:v>
                </c:pt>
                <c:pt idx="82">
                  <c:v>10.611253616637326</c:v>
                </c:pt>
                <c:pt idx="83">
                  <c:v>10.908822503337939</c:v>
                </c:pt>
                <c:pt idx="84">
                  <c:v>10.500422115460262</c:v>
                </c:pt>
                <c:pt idx="85">
                  <c:v>10.546905382519524</c:v>
                </c:pt>
                <c:pt idx="86">
                  <c:v>10.172845153129854</c:v>
                </c:pt>
                <c:pt idx="87">
                  <c:v>10.136506098362549</c:v>
                </c:pt>
                <c:pt idx="88">
                  <c:v>10.062425621005875</c:v>
                </c:pt>
                <c:pt idx="89">
                  <c:v>10.238867836910137</c:v>
                </c:pt>
                <c:pt idx="90">
                  <c:v>10.158932275718161</c:v>
                </c:pt>
                <c:pt idx="91">
                  <c:v>10.179226330021553</c:v>
                </c:pt>
                <c:pt idx="92">
                  <c:v>10.29460992878108</c:v>
                </c:pt>
                <c:pt idx="93">
                  <c:v>10.385588274217968</c:v>
                </c:pt>
                <c:pt idx="94">
                  <c:v>10.039636921730358</c:v>
                </c:pt>
                <c:pt idx="95">
                  <c:v>10.544779626028484</c:v>
                </c:pt>
                <c:pt idx="96">
                  <c:v>10.198495374095009</c:v>
                </c:pt>
                <c:pt idx="97">
                  <c:v>10.523889360109225</c:v>
                </c:pt>
                <c:pt idx="98">
                  <c:v>10.626334526270819</c:v>
                </c:pt>
                <c:pt idx="99">
                  <c:v>10.531313886428045</c:v>
                </c:pt>
                <c:pt idx="100">
                  <c:v>12.082909079354458</c:v>
                </c:pt>
                <c:pt idx="101">
                  <c:v>13.321873943537904</c:v>
                </c:pt>
                <c:pt idx="102">
                  <c:v>11.173262760205493</c:v>
                </c:pt>
                <c:pt idx="103">
                  <c:v>10.369053548423512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2-43F2-9AB1-896C13820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81092911"/>
        <c:axId val="602073951"/>
      </c:barChar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naděje dožití při narození - muži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List1!$A$2:$A$105</c:f>
              <c:numCache>
                <c:formatCode>General</c:formatCode>
                <c:ptCount val="104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  <c:pt idx="101">
                  <c:v>2021</c:v>
                </c:pt>
                <c:pt idx="102">
                  <c:v>2022</c:v>
                </c:pt>
                <c:pt idx="103">
                  <c:v>2023</c:v>
                </c:pt>
              </c:numCache>
            </c:numRef>
          </c:cat>
          <c:val>
            <c:numRef>
              <c:f>List1!$C$2:$C$105</c:f>
              <c:numCache>
                <c:formatCode>General</c:formatCode>
                <c:ptCount val="104"/>
                <c:pt idx="0">
                  <c:v>47</c:v>
                </c:pt>
                <c:pt idx="1">
                  <c:v>48.8</c:v>
                </c:pt>
                <c:pt idx="2">
                  <c:v>49.6</c:v>
                </c:pt>
                <c:pt idx="3">
                  <c:v>52.9</c:v>
                </c:pt>
                <c:pt idx="4">
                  <c:v>52.6</c:v>
                </c:pt>
                <c:pt idx="5">
                  <c:v>52.9</c:v>
                </c:pt>
                <c:pt idx="6">
                  <c:v>52.7</c:v>
                </c:pt>
                <c:pt idx="7">
                  <c:v>51.9</c:v>
                </c:pt>
                <c:pt idx="8">
                  <c:v>53</c:v>
                </c:pt>
                <c:pt idx="9">
                  <c:v>52.4</c:v>
                </c:pt>
                <c:pt idx="10">
                  <c:v>53.7</c:v>
                </c:pt>
                <c:pt idx="11">
                  <c:v>54.5</c:v>
                </c:pt>
                <c:pt idx="12">
                  <c:v>54.8</c:v>
                </c:pt>
                <c:pt idx="13">
                  <c:v>55.4</c:v>
                </c:pt>
                <c:pt idx="14">
                  <c:v>55.8</c:v>
                </c:pt>
                <c:pt idx="15">
                  <c:v>55.8</c:v>
                </c:pt>
                <c:pt idx="16">
                  <c:v>56.2</c:v>
                </c:pt>
                <c:pt idx="17">
                  <c:v>56.4</c:v>
                </c:pt>
                <c:pt idx="18">
                  <c:v>55.9</c:v>
                </c:pt>
                <c:pt idx="19">
                  <c:v>56.2</c:v>
                </c:pt>
                <c:pt idx="20">
                  <c:v>56.4</c:v>
                </c:pt>
                <c:pt idx="21">
                  <c:v>56.4</c:v>
                </c:pt>
                <c:pt idx="22">
                  <c:v>55.4</c:v>
                </c:pt>
                <c:pt idx="23">
                  <c:v>56.1</c:v>
                </c:pt>
                <c:pt idx="24">
                  <c:v>56.6</c:v>
                </c:pt>
                <c:pt idx="25">
                  <c:v>50.4</c:v>
                </c:pt>
                <c:pt idx="26">
                  <c:v>57.9</c:v>
                </c:pt>
                <c:pt idx="27">
                  <c:v>60.2</c:v>
                </c:pt>
                <c:pt idx="28">
                  <c:v>61.6</c:v>
                </c:pt>
                <c:pt idx="29">
                  <c:v>61.3</c:v>
                </c:pt>
                <c:pt idx="30">
                  <c:v>62</c:v>
                </c:pt>
                <c:pt idx="31">
                  <c:v>62.9</c:v>
                </c:pt>
                <c:pt idx="32">
                  <c:v>64.7</c:v>
                </c:pt>
                <c:pt idx="33">
                  <c:v>65.400000000000006</c:v>
                </c:pt>
                <c:pt idx="34">
                  <c:v>65.8</c:v>
                </c:pt>
                <c:pt idx="35">
                  <c:v>66.7</c:v>
                </c:pt>
                <c:pt idx="36">
                  <c:v>67.099999999999994</c:v>
                </c:pt>
                <c:pt idx="37">
                  <c:v>66.7</c:v>
                </c:pt>
                <c:pt idx="38">
                  <c:v>67.599999999999994</c:v>
                </c:pt>
                <c:pt idx="39">
                  <c:v>67.5</c:v>
                </c:pt>
                <c:pt idx="40">
                  <c:v>68</c:v>
                </c:pt>
                <c:pt idx="41">
                  <c:v>67.7</c:v>
                </c:pt>
                <c:pt idx="42">
                  <c:v>66.900000000000006</c:v>
                </c:pt>
                <c:pt idx="43">
                  <c:v>67.3</c:v>
                </c:pt>
                <c:pt idx="44">
                  <c:v>67.5</c:v>
                </c:pt>
                <c:pt idx="45">
                  <c:v>67.2</c:v>
                </c:pt>
                <c:pt idx="46">
                  <c:v>67.3</c:v>
                </c:pt>
                <c:pt idx="47">
                  <c:v>67.099999999999994</c:v>
                </c:pt>
                <c:pt idx="48">
                  <c:v>66.599999999999994</c:v>
                </c:pt>
                <c:pt idx="49">
                  <c:v>66</c:v>
                </c:pt>
                <c:pt idx="50">
                  <c:v>66.099999999999994</c:v>
                </c:pt>
                <c:pt idx="51">
                  <c:v>66.2</c:v>
                </c:pt>
                <c:pt idx="52">
                  <c:v>66.8</c:v>
                </c:pt>
                <c:pt idx="53">
                  <c:v>66.5</c:v>
                </c:pt>
                <c:pt idx="54">
                  <c:v>66.8</c:v>
                </c:pt>
                <c:pt idx="55">
                  <c:v>67</c:v>
                </c:pt>
                <c:pt idx="56">
                  <c:v>67.099999999999994</c:v>
                </c:pt>
                <c:pt idx="57">
                  <c:v>67.2</c:v>
                </c:pt>
                <c:pt idx="58">
                  <c:v>67.2</c:v>
                </c:pt>
                <c:pt idx="59">
                  <c:v>67.400000000000006</c:v>
                </c:pt>
                <c:pt idx="60">
                  <c:v>66.900000000000006</c:v>
                </c:pt>
                <c:pt idx="61">
                  <c:v>67.2</c:v>
                </c:pt>
                <c:pt idx="62">
                  <c:v>67.3</c:v>
                </c:pt>
                <c:pt idx="63">
                  <c:v>67.099999999999994</c:v>
                </c:pt>
                <c:pt idx="64">
                  <c:v>67.3</c:v>
                </c:pt>
                <c:pt idx="65">
                  <c:v>67.5</c:v>
                </c:pt>
                <c:pt idx="66">
                  <c:v>67.5</c:v>
                </c:pt>
                <c:pt idx="67">
                  <c:v>67.900000000000006</c:v>
                </c:pt>
                <c:pt idx="68">
                  <c:v>68.099999999999994</c:v>
                </c:pt>
                <c:pt idx="69">
                  <c:v>68.099999999999994</c:v>
                </c:pt>
                <c:pt idx="70">
                  <c:v>67.599999999999994</c:v>
                </c:pt>
                <c:pt idx="71">
                  <c:v>68.2</c:v>
                </c:pt>
                <c:pt idx="72">
                  <c:v>68.5</c:v>
                </c:pt>
                <c:pt idx="73">
                  <c:v>69.3</c:v>
                </c:pt>
                <c:pt idx="74">
                  <c:v>69.5</c:v>
                </c:pt>
                <c:pt idx="75">
                  <c:v>69.7</c:v>
                </c:pt>
                <c:pt idx="76">
                  <c:v>70.400000000000006</c:v>
                </c:pt>
                <c:pt idx="77">
                  <c:v>70.5</c:v>
                </c:pt>
                <c:pt idx="78">
                  <c:v>71.099999999999994</c:v>
                </c:pt>
                <c:pt idx="79">
                  <c:v>71.400000000000006</c:v>
                </c:pt>
                <c:pt idx="80">
                  <c:v>71.599999999999994</c:v>
                </c:pt>
                <c:pt idx="81">
                  <c:v>72</c:v>
                </c:pt>
                <c:pt idx="82">
                  <c:v>72.099999999999994</c:v>
                </c:pt>
                <c:pt idx="83">
                  <c:v>72.099999999999994</c:v>
                </c:pt>
                <c:pt idx="84">
                  <c:v>72.599999999999994</c:v>
                </c:pt>
                <c:pt idx="85">
                  <c:v>72.900000000000006</c:v>
                </c:pt>
                <c:pt idx="86">
                  <c:v>73.400000000000006</c:v>
                </c:pt>
                <c:pt idx="87">
                  <c:v>73.7</c:v>
                </c:pt>
                <c:pt idx="88">
                  <c:v>74</c:v>
                </c:pt>
                <c:pt idx="89">
                  <c:v>74.2</c:v>
                </c:pt>
                <c:pt idx="90">
                  <c:v>74.400000000000006</c:v>
                </c:pt>
                <c:pt idx="91">
                  <c:v>74.7</c:v>
                </c:pt>
                <c:pt idx="92">
                  <c:v>75</c:v>
                </c:pt>
                <c:pt idx="93">
                  <c:v>75.2</c:v>
                </c:pt>
                <c:pt idx="94">
                  <c:v>75.7</c:v>
                </c:pt>
                <c:pt idx="95">
                  <c:v>75.599999999999994</c:v>
                </c:pt>
                <c:pt idx="96">
                  <c:v>76</c:v>
                </c:pt>
                <c:pt idx="97">
                  <c:v>76</c:v>
                </c:pt>
                <c:pt idx="98">
                  <c:v>76.099999999999994</c:v>
                </c:pt>
                <c:pt idx="99">
                  <c:v>76.3</c:v>
                </c:pt>
                <c:pt idx="100">
                  <c:v>75.3</c:v>
                </c:pt>
                <c:pt idx="101">
                  <c:v>74.099999999999994</c:v>
                </c:pt>
                <c:pt idx="102">
                  <c:v>76.2</c:v>
                </c:pt>
                <c:pt idx="103">
                  <c:v>76.900000000000006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F2-43F2-9AB1-896C13820EC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naděje dožití při narození - ženy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List1!$A$2:$A$105</c:f>
              <c:numCache>
                <c:formatCode>General</c:formatCode>
                <c:ptCount val="104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  <c:pt idx="101">
                  <c:v>2021</c:v>
                </c:pt>
                <c:pt idx="102">
                  <c:v>2022</c:v>
                </c:pt>
                <c:pt idx="103">
                  <c:v>2023</c:v>
                </c:pt>
              </c:numCache>
            </c:numRef>
          </c:cat>
          <c:val>
            <c:numRef>
              <c:f>List1!$D$2:$D$105</c:f>
              <c:numCache>
                <c:formatCode>General</c:formatCode>
                <c:ptCount val="104"/>
                <c:pt idx="0">
                  <c:v>49.8</c:v>
                </c:pt>
                <c:pt idx="1">
                  <c:v>51.8</c:v>
                </c:pt>
                <c:pt idx="2">
                  <c:v>52.7</c:v>
                </c:pt>
                <c:pt idx="3">
                  <c:v>55.9</c:v>
                </c:pt>
                <c:pt idx="4">
                  <c:v>55.8</c:v>
                </c:pt>
                <c:pt idx="5">
                  <c:v>56.1</c:v>
                </c:pt>
                <c:pt idx="6">
                  <c:v>55.9</c:v>
                </c:pt>
                <c:pt idx="7">
                  <c:v>55.1</c:v>
                </c:pt>
                <c:pt idx="8">
                  <c:v>56.7</c:v>
                </c:pt>
                <c:pt idx="9">
                  <c:v>56.1</c:v>
                </c:pt>
                <c:pt idx="10">
                  <c:v>57.6</c:v>
                </c:pt>
                <c:pt idx="11">
                  <c:v>58.3</c:v>
                </c:pt>
                <c:pt idx="12">
                  <c:v>58.4</c:v>
                </c:pt>
                <c:pt idx="13">
                  <c:v>58.8</c:v>
                </c:pt>
                <c:pt idx="14">
                  <c:v>59.6</c:v>
                </c:pt>
                <c:pt idx="15">
                  <c:v>59.8</c:v>
                </c:pt>
                <c:pt idx="16">
                  <c:v>59.8</c:v>
                </c:pt>
                <c:pt idx="17">
                  <c:v>60.4</c:v>
                </c:pt>
                <c:pt idx="18">
                  <c:v>60.4</c:v>
                </c:pt>
                <c:pt idx="19">
                  <c:v>60.2</c:v>
                </c:pt>
                <c:pt idx="20">
                  <c:v>60.8</c:v>
                </c:pt>
                <c:pt idx="21">
                  <c:v>60.5</c:v>
                </c:pt>
                <c:pt idx="22">
                  <c:v>59.8</c:v>
                </c:pt>
                <c:pt idx="23">
                  <c:v>59.8</c:v>
                </c:pt>
                <c:pt idx="24">
                  <c:v>60.8</c:v>
                </c:pt>
                <c:pt idx="25">
                  <c:v>58.6</c:v>
                </c:pt>
                <c:pt idx="26">
                  <c:v>63.1</c:v>
                </c:pt>
                <c:pt idx="27">
                  <c:v>65</c:v>
                </c:pt>
                <c:pt idx="28">
                  <c:v>66.2</c:v>
                </c:pt>
                <c:pt idx="29">
                  <c:v>66.3</c:v>
                </c:pt>
                <c:pt idx="30">
                  <c:v>66.8</c:v>
                </c:pt>
                <c:pt idx="31">
                  <c:v>67.7</c:v>
                </c:pt>
                <c:pt idx="32">
                  <c:v>69.3</c:v>
                </c:pt>
                <c:pt idx="33">
                  <c:v>70</c:v>
                </c:pt>
                <c:pt idx="34">
                  <c:v>70.7</c:v>
                </c:pt>
                <c:pt idx="35">
                  <c:v>71.7</c:v>
                </c:pt>
                <c:pt idx="36">
                  <c:v>72.099999999999994</c:v>
                </c:pt>
                <c:pt idx="37">
                  <c:v>71.8</c:v>
                </c:pt>
                <c:pt idx="38">
                  <c:v>72.7</c:v>
                </c:pt>
                <c:pt idx="39">
                  <c:v>72.900000000000006</c:v>
                </c:pt>
                <c:pt idx="40">
                  <c:v>73.5</c:v>
                </c:pt>
                <c:pt idx="41">
                  <c:v>73.599999999999994</c:v>
                </c:pt>
                <c:pt idx="42">
                  <c:v>72.900000000000006</c:v>
                </c:pt>
                <c:pt idx="43">
                  <c:v>73.5</c:v>
                </c:pt>
                <c:pt idx="44">
                  <c:v>73.7</c:v>
                </c:pt>
                <c:pt idx="45">
                  <c:v>73.5</c:v>
                </c:pt>
                <c:pt idx="46">
                  <c:v>73.8</c:v>
                </c:pt>
                <c:pt idx="47">
                  <c:v>73.7</c:v>
                </c:pt>
                <c:pt idx="48">
                  <c:v>73.5</c:v>
                </c:pt>
                <c:pt idx="49">
                  <c:v>73.099999999999994</c:v>
                </c:pt>
                <c:pt idx="50">
                  <c:v>73</c:v>
                </c:pt>
                <c:pt idx="51">
                  <c:v>73.400000000000006</c:v>
                </c:pt>
                <c:pt idx="52">
                  <c:v>73.7</c:v>
                </c:pt>
                <c:pt idx="53">
                  <c:v>73.7</c:v>
                </c:pt>
                <c:pt idx="54">
                  <c:v>73.599999999999994</c:v>
                </c:pt>
                <c:pt idx="55">
                  <c:v>74</c:v>
                </c:pt>
                <c:pt idx="56">
                  <c:v>74.2</c:v>
                </c:pt>
                <c:pt idx="57">
                  <c:v>74.3</c:v>
                </c:pt>
                <c:pt idx="58">
                  <c:v>74.3</c:v>
                </c:pt>
                <c:pt idx="59">
                  <c:v>74.400000000000006</c:v>
                </c:pt>
                <c:pt idx="60">
                  <c:v>74</c:v>
                </c:pt>
                <c:pt idx="61">
                  <c:v>74.400000000000006</c:v>
                </c:pt>
                <c:pt idx="62">
                  <c:v>74.5</c:v>
                </c:pt>
                <c:pt idx="63">
                  <c:v>74.3</c:v>
                </c:pt>
                <c:pt idx="64">
                  <c:v>74.5</c:v>
                </c:pt>
                <c:pt idx="65">
                  <c:v>74.8</c:v>
                </c:pt>
                <c:pt idx="66">
                  <c:v>74.7</c:v>
                </c:pt>
                <c:pt idx="67">
                  <c:v>75.2</c:v>
                </c:pt>
                <c:pt idx="68">
                  <c:v>75.400000000000006</c:v>
                </c:pt>
                <c:pt idx="69">
                  <c:v>75.5</c:v>
                </c:pt>
                <c:pt idx="70">
                  <c:v>75.400000000000006</c:v>
                </c:pt>
                <c:pt idx="71">
                  <c:v>75.8</c:v>
                </c:pt>
                <c:pt idx="72">
                  <c:v>76.2</c:v>
                </c:pt>
                <c:pt idx="73">
                  <c:v>76.5</c:v>
                </c:pt>
                <c:pt idx="74">
                  <c:v>76.7</c:v>
                </c:pt>
                <c:pt idx="75">
                  <c:v>76.7</c:v>
                </c:pt>
                <c:pt idx="76">
                  <c:v>77.400000000000006</c:v>
                </c:pt>
                <c:pt idx="77">
                  <c:v>77.5</c:v>
                </c:pt>
                <c:pt idx="78">
                  <c:v>78</c:v>
                </c:pt>
                <c:pt idx="79">
                  <c:v>78.099999999999994</c:v>
                </c:pt>
                <c:pt idx="80">
                  <c:v>78.400000000000006</c:v>
                </c:pt>
                <c:pt idx="81">
                  <c:v>78.5</c:v>
                </c:pt>
                <c:pt idx="82">
                  <c:v>78.7</c:v>
                </c:pt>
                <c:pt idx="83">
                  <c:v>78.599999999999994</c:v>
                </c:pt>
                <c:pt idx="84">
                  <c:v>79.2</c:v>
                </c:pt>
                <c:pt idx="85">
                  <c:v>79.3</c:v>
                </c:pt>
                <c:pt idx="86">
                  <c:v>79.900000000000006</c:v>
                </c:pt>
                <c:pt idx="87">
                  <c:v>80.099999999999994</c:v>
                </c:pt>
                <c:pt idx="88">
                  <c:v>80.3</c:v>
                </c:pt>
                <c:pt idx="89">
                  <c:v>80.3</c:v>
                </c:pt>
                <c:pt idx="90">
                  <c:v>80.599999999999994</c:v>
                </c:pt>
                <c:pt idx="91">
                  <c:v>80.8</c:v>
                </c:pt>
                <c:pt idx="92">
                  <c:v>81</c:v>
                </c:pt>
                <c:pt idx="93">
                  <c:v>81.2</c:v>
                </c:pt>
                <c:pt idx="94">
                  <c:v>81.7</c:v>
                </c:pt>
                <c:pt idx="95">
                  <c:v>81.5</c:v>
                </c:pt>
                <c:pt idx="96">
                  <c:v>81.8</c:v>
                </c:pt>
                <c:pt idx="97">
                  <c:v>81.8</c:v>
                </c:pt>
                <c:pt idx="98">
                  <c:v>81.900000000000006</c:v>
                </c:pt>
                <c:pt idx="99">
                  <c:v>82.1</c:v>
                </c:pt>
                <c:pt idx="100">
                  <c:v>81.400000000000006</c:v>
                </c:pt>
                <c:pt idx="101">
                  <c:v>80.5</c:v>
                </c:pt>
                <c:pt idx="102">
                  <c:v>82</c:v>
                </c:pt>
                <c:pt idx="103">
                  <c:v>82.8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F2-43F2-9AB1-896C13820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020255"/>
        <c:axId val="969943151"/>
      </c:lineChart>
      <c:catAx>
        <c:axId val="58109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2073951"/>
        <c:crosses val="autoZero"/>
        <c:auto val="1"/>
        <c:lblAlgn val="ctr"/>
        <c:lblOffset val="100"/>
        <c:noMultiLvlLbl val="0"/>
      </c:catAx>
      <c:valAx>
        <c:axId val="602073951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hmú (‰)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092911"/>
        <c:crosses val="autoZero"/>
        <c:crossBetween val="between"/>
      </c:valAx>
      <c:valAx>
        <c:axId val="969943151"/>
        <c:scaling>
          <c:orientation val="minMax"/>
          <c:min val="3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naděje dožití při narození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5020255"/>
        <c:crosses val="max"/>
        <c:crossBetween val="between"/>
      </c:valAx>
      <c:catAx>
        <c:axId val="595020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99431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78135701513668"/>
          <c:y val="5.2700922266139656E-2"/>
          <c:w val="0.7243728596972665"/>
          <c:h val="4.450530640191715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9B326-8B35-46DD-9DB4-76835E658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213C63-DCD0-4840-A2BC-7412CA5D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59D3E-7D6E-486A-A2E4-6FE4C3A4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2F0E9-82B3-48DB-A23A-4F4A326C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FD00C-0BD3-49DD-9412-517E047B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F45B9-D7A7-47DA-9A61-AD62FC2C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1B25CE-056C-41B2-AF6D-B7E47BE74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1D4131-E1B8-4509-B1D8-5655E2C0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531DB4-4FA4-45A7-B348-50734832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8DA411-6BCB-4CF6-8B6E-63F7CA79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6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C3D619-E752-4EB4-A9F3-C1601F616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25F0B7-58EE-46FA-909C-5B88B2B16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8E7BFB-24D5-4BF6-96C2-A7C0CF7A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FF2513-3EB7-4322-92B5-A3CEDDEA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02F0CC-EAD2-4158-9226-34FC4415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2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C3389-3251-46D7-B256-AED90C3B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61AC53-8611-410C-BEEA-602EDBB7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83EB8A-9753-44AC-A808-D2F9A81D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06645B-4858-48B6-898A-AAEAAD47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4C969-22C1-41A6-96C1-65DD17E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46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CBDF8-DF49-4D25-B5F0-19882B24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895902F-8AF1-48F7-9B1F-9BD02A78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A13EFD-F458-43A9-8C41-C5124173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006B4E-4E2C-42A2-810B-B23F36D0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C1479-6503-4FD4-9040-F40FEA6B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94F17-B09F-4F45-869E-D8519718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EB493C-93B3-4045-9C86-6B9494C0F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543E4BD-1B77-46E9-9928-3751493C8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F5655C-C121-43B4-9705-582D6A1F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689C25-D242-45CE-A357-76FB81AA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70CC0A-5209-49C5-9877-FCF4A2EF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8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6CFB4-1780-4886-95F8-7B007D2F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5FFF8B-61DD-46BE-B4D9-9EDC8248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92FB40-2B7D-43E1-B748-EA3960216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110F871-40F2-48F2-883F-92B2396C0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E0986B2-6982-4DA0-92B8-494C709CB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431223-4452-4941-866D-F0C508AE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C5E743-1FC2-4CD4-9681-FFC437F9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7986F3-443D-4438-BB1C-2BB336C6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95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8A27A-5764-4D2C-985B-7527CAF5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C14314-1400-45B5-AAAF-5D9A0609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DE1A03-7BCB-4A81-A4D9-8FDC6D8B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DD284D-2900-4ABD-A97C-467F43B1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F35857-6DD1-4AF8-A116-326A1B2B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6A6B29-10A0-42B4-9219-88927E7C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6BA1E-88BC-42DA-BEC5-D749B024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3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6DCFC-EDEE-47F9-B445-41CBEEC9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B73494-52D2-46F8-BD53-091C23A94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F9B2DD-03E4-4326-A896-1BB0F1DB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DBDA8-3F0B-475D-A9B0-EBB16577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6C80A0-2158-4810-918B-0219461C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7CC6D0-A079-4941-A126-0216FAE2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59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2336F-7EC2-4F0A-8180-0051420F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8EEF40-1229-4F15-B7DE-536F8387F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FB4FD09-5C1B-4B67-B8A1-348E16E25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178178-DA57-4441-AFA4-DD1B3463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88262F-8F52-43BC-BEC0-D7BB7006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AE032A-075E-4CE1-86C4-991EA777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4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B26760-1F0E-4E78-AA9C-F580475D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7B7B232-BABE-4AB2-BB66-228C4D1D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FD77F-2117-42BC-BC9D-223DE782E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E1F5-8621-4B47-A4F3-696459480994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B7C2A7-5A5F-4A8B-A676-ABDA5ECFB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40DB0D-7F98-45B5-AFB5-ABF13060D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1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00FCD-26DB-40A4-AF0F-6EC84CFA2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cap="all" dirty="0">
                <a:solidFill>
                  <a:srgbClr val="50B4C8"/>
                </a:solidFill>
                <a:latin typeface="Tw Cen MT" panose="020B0602020104020603" pitchFamily="34" charset="-18"/>
              </a:rPr>
              <a:t>dynamika obyvatelstva / úmrtnost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CBEE8F-F1A5-4A3F-AA41-95B0825A2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967" y="3602038"/>
            <a:ext cx="9399182" cy="1655762"/>
          </a:xfrm>
        </p:spPr>
        <p:txBody>
          <a:bodyPr/>
          <a:lstStyle/>
          <a:p>
            <a:r>
              <a:rPr lang="cs-CZ" dirty="0">
                <a:latin typeface="Tw Cen MT" panose="020B0602020104020603" pitchFamily="34" charset="-18"/>
              </a:rPr>
              <a:t>Z0043, ZA0043 Geografie obyvatelstva a </a:t>
            </a:r>
            <a:r>
              <a:rPr lang="cs-CZ" dirty="0" err="1">
                <a:latin typeface="Tw Cen MT" panose="020B0602020104020603" pitchFamily="34" charset="-18"/>
              </a:rPr>
              <a:t>geodemografie</a:t>
            </a:r>
            <a:r>
              <a:rPr lang="cs-CZ" dirty="0">
                <a:latin typeface="Tw Cen MT" panose="020B0602020104020603" pitchFamily="34" charset="-18"/>
              </a:rPr>
              <a:t> – podzim 2024</a:t>
            </a:r>
          </a:p>
        </p:txBody>
      </p:sp>
    </p:spTree>
    <p:extLst>
      <p:ext uri="{BB962C8B-B14F-4D97-AF65-F5344CB8AC3E}">
        <p14:creationId xmlns:p14="http://schemas.microsoft.com/office/powerpoint/2010/main" val="66394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Úmrtnost nejmladších skupin obyvatelstva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09737" cy="224491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dětská úmrtnost (míra úmrtnosti ve věku 0 / do 5 let) 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latin typeface="Tw Cen MT" panose="020B0602020104020603" pitchFamily="34" charset="-18"/>
              </a:rPr>
              <a:t>kvocient kojenecké úmrtnosti (</a:t>
            </a:r>
            <a:r>
              <a:rPr lang="cs-CZ" sz="2400" b="1" dirty="0" err="1">
                <a:latin typeface="Tw Cen MT" panose="020B0602020104020603" pitchFamily="34" charset="-18"/>
              </a:rPr>
              <a:t>kú</a:t>
            </a:r>
            <a:r>
              <a:rPr lang="cs-CZ" sz="2400" b="1" dirty="0">
                <a:latin typeface="Tw Cen MT" panose="020B0602020104020603" pitchFamily="34" charset="-18"/>
              </a:rPr>
              <a:t>)</a:t>
            </a:r>
          </a:p>
          <a:p>
            <a:pPr marL="457200" indent="0">
              <a:buClr>
                <a:srgbClr val="50B4C8"/>
              </a:buClr>
              <a:buNone/>
            </a:pPr>
            <a:r>
              <a:rPr lang="cs-CZ" sz="2000" dirty="0">
                <a:latin typeface="Tw Cen MT" panose="020B0602020104020603" pitchFamily="34" charset="-18"/>
              </a:rPr>
              <a:t>= počet zemřelých ve stáří do jednoho roku na 1000 živě narozených téhož kalendářního roku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b="1" dirty="0">
              <a:latin typeface="Tw Cen MT" panose="020B0602020104020603" pitchFamily="34" charset="-18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E8E57E2-560E-4ECD-9DCB-49972F128ED5}"/>
              </a:ext>
            </a:extLst>
          </p:cNvPr>
          <p:cNvSpPr/>
          <p:nvPr/>
        </p:nvSpPr>
        <p:spPr>
          <a:xfrm>
            <a:off x="639350" y="4405022"/>
            <a:ext cx="10842333" cy="21753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F9EFFCC-0415-4811-9362-1EA82F547BC8}"/>
              </a:ext>
            </a:extLst>
          </p:cNvPr>
          <p:cNvSpPr txBox="1"/>
          <p:nvPr/>
        </p:nvSpPr>
        <p:spPr>
          <a:xfrm>
            <a:off x="1362987" y="4518323"/>
            <a:ext cx="6150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50B4C8"/>
                </a:solidFill>
                <a:latin typeface="Tw Cen MT" panose="020B0602020104020603" pitchFamily="34" charset="-18"/>
              </a:rPr>
              <a:t>k živě narozeným:</a:t>
            </a:r>
          </a:p>
          <a:p>
            <a:pPr marL="108000"/>
            <a:r>
              <a:rPr lang="cs-CZ" sz="2000" i="1" dirty="0">
                <a:solidFill>
                  <a:srgbClr val="50B4C8"/>
                </a:solidFill>
                <a:latin typeface="Tw Cen MT" panose="020B0602020104020603" pitchFamily="34" charset="-18"/>
              </a:rPr>
              <a:t>kvocient úmrtnosti prvního dne: </a:t>
            </a:r>
            <a:r>
              <a:rPr lang="cs-CZ" sz="2000" dirty="0">
                <a:solidFill>
                  <a:srgbClr val="50B4C8"/>
                </a:solidFill>
                <a:latin typeface="Tw Cen MT" panose="020B0602020104020603" pitchFamily="34" charset="-18"/>
              </a:rPr>
              <a:t>		kú</a:t>
            </a:r>
            <a:r>
              <a:rPr lang="cs-CZ" sz="2000" baseline="-25000" dirty="0">
                <a:solidFill>
                  <a:srgbClr val="50B4C8"/>
                </a:solidFill>
                <a:latin typeface="Tw Cen MT" panose="020B0602020104020603" pitchFamily="34" charset="-18"/>
              </a:rPr>
              <a:t>0</a:t>
            </a:r>
            <a:r>
              <a:rPr lang="cs-CZ" sz="2000" dirty="0">
                <a:solidFill>
                  <a:srgbClr val="50B4C8"/>
                </a:solidFill>
                <a:latin typeface="Tw Cen MT" panose="020B0602020104020603" pitchFamily="34" charset="-18"/>
              </a:rPr>
              <a:t>	</a:t>
            </a:r>
          </a:p>
          <a:p>
            <a:pPr marL="108000"/>
            <a:r>
              <a:rPr lang="cs-CZ" sz="2000" i="1" dirty="0">
                <a:solidFill>
                  <a:srgbClr val="50B4C8"/>
                </a:solidFill>
                <a:latin typeface="Tw Cen MT" panose="020B0602020104020603" pitchFamily="34" charset="-18"/>
              </a:rPr>
              <a:t>kvocient poporodní úmrtnosti: </a:t>
            </a:r>
            <a:r>
              <a:rPr lang="cs-CZ" sz="2000" dirty="0">
                <a:solidFill>
                  <a:srgbClr val="50B4C8"/>
                </a:solidFill>
                <a:latin typeface="Tw Cen MT" panose="020B0602020104020603" pitchFamily="34" charset="-18"/>
              </a:rPr>
              <a:t>		kú</a:t>
            </a:r>
            <a:r>
              <a:rPr lang="cs-CZ" sz="2000" baseline="-25000" dirty="0">
                <a:solidFill>
                  <a:srgbClr val="50B4C8"/>
                </a:solidFill>
                <a:latin typeface="Tw Cen MT" panose="020B0602020104020603" pitchFamily="34" charset="-18"/>
              </a:rPr>
              <a:t>0-2</a:t>
            </a:r>
          </a:p>
          <a:p>
            <a:pPr marL="108000"/>
            <a:r>
              <a:rPr lang="cs-CZ" sz="2000" i="1" dirty="0">
                <a:solidFill>
                  <a:srgbClr val="50B4C8"/>
                </a:solidFill>
                <a:latin typeface="Tw Cen MT" panose="020B0602020104020603" pitchFamily="34" charset="-18"/>
              </a:rPr>
              <a:t>kvocient časné úmrtnosti: </a:t>
            </a:r>
            <a:r>
              <a:rPr lang="cs-CZ" sz="2000" dirty="0">
                <a:solidFill>
                  <a:srgbClr val="50B4C8"/>
                </a:solidFill>
                <a:latin typeface="Tw Cen MT" panose="020B0602020104020603" pitchFamily="34" charset="-18"/>
              </a:rPr>
              <a:t>			kú</a:t>
            </a:r>
            <a:r>
              <a:rPr lang="cs-CZ" sz="2000" baseline="-25000" dirty="0">
                <a:solidFill>
                  <a:srgbClr val="50B4C8"/>
                </a:solidFill>
                <a:latin typeface="Tw Cen MT" panose="020B0602020104020603" pitchFamily="34" charset="-18"/>
              </a:rPr>
              <a:t>0-6</a:t>
            </a:r>
          </a:p>
          <a:p>
            <a:pPr marL="108000"/>
            <a:r>
              <a:rPr lang="cs-CZ" sz="2000" i="1" dirty="0">
                <a:solidFill>
                  <a:srgbClr val="50B4C8"/>
                </a:solidFill>
                <a:latin typeface="Tw Cen MT" panose="020B0602020104020603" pitchFamily="34" charset="-18"/>
              </a:rPr>
              <a:t>kvocient novorozenecké úmrtnosti: </a:t>
            </a:r>
            <a:r>
              <a:rPr lang="cs-CZ" sz="2000" dirty="0">
                <a:solidFill>
                  <a:srgbClr val="50B4C8"/>
                </a:solidFill>
                <a:latin typeface="Tw Cen MT" panose="020B0602020104020603" pitchFamily="34" charset="-18"/>
              </a:rPr>
              <a:t>		kú</a:t>
            </a:r>
            <a:r>
              <a:rPr lang="cs-CZ" sz="2000" baseline="-25000" dirty="0">
                <a:solidFill>
                  <a:srgbClr val="50B4C8"/>
                </a:solidFill>
                <a:latin typeface="Tw Cen MT" panose="020B0602020104020603" pitchFamily="34" charset="-18"/>
              </a:rPr>
              <a:t>0-27</a:t>
            </a:r>
          </a:p>
          <a:p>
            <a:pPr marL="108000"/>
            <a:r>
              <a:rPr lang="cs-CZ" sz="2000" i="1" dirty="0">
                <a:solidFill>
                  <a:srgbClr val="50B4C8"/>
                </a:solidFill>
                <a:latin typeface="Tw Cen MT" panose="020B0602020104020603" pitchFamily="34" charset="-18"/>
              </a:rPr>
              <a:t>kvocient </a:t>
            </a:r>
            <a:r>
              <a:rPr lang="cs-CZ" sz="2000" i="1" dirty="0" err="1">
                <a:solidFill>
                  <a:srgbClr val="50B4C8"/>
                </a:solidFill>
                <a:latin typeface="Tw Cen MT" panose="020B0602020104020603" pitchFamily="34" charset="-18"/>
              </a:rPr>
              <a:t>ponovorozenecké</a:t>
            </a:r>
            <a:r>
              <a:rPr lang="cs-CZ" sz="2000" i="1" dirty="0">
                <a:solidFill>
                  <a:srgbClr val="50B4C8"/>
                </a:solidFill>
                <a:latin typeface="Tw Cen MT" panose="020B0602020104020603" pitchFamily="34" charset="-18"/>
              </a:rPr>
              <a:t> úmrtnosti: </a:t>
            </a:r>
            <a:r>
              <a:rPr lang="cs-CZ" sz="2000" dirty="0">
                <a:solidFill>
                  <a:srgbClr val="50B4C8"/>
                </a:solidFill>
                <a:latin typeface="Tw Cen MT" panose="020B0602020104020603" pitchFamily="34" charset="-18"/>
              </a:rPr>
              <a:t>	kú</a:t>
            </a:r>
            <a:r>
              <a:rPr lang="cs-CZ" sz="2000" baseline="-25000" dirty="0">
                <a:solidFill>
                  <a:srgbClr val="50B4C8"/>
                </a:solidFill>
                <a:latin typeface="Tw Cen MT" panose="020B0602020104020603" pitchFamily="34" charset="-18"/>
              </a:rPr>
              <a:t>28-364</a:t>
            </a:r>
            <a:endParaRPr lang="cs-CZ" sz="2000" b="1" u="sng" baseline="-25000" dirty="0"/>
          </a:p>
        </p:txBody>
      </p:sp>
      <p:pic>
        <p:nvPicPr>
          <p:cNvPr id="12" name="Grafický objekt 11" descr="Žárovka">
            <a:extLst>
              <a:ext uri="{FF2B5EF4-FFF2-40B4-BE49-F238E27FC236}">
                <a16:creationId xmlns:a16="http://schemas.microsoft.com/office/drawing/2014/main" id="{77010257-AC4C-439F-8368-E25863697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17" y="5264074"/>
            <a:ext cx="468000" cy="4680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E484350-2EF3-42DB-945D-6BA54EBD0A32}"/>
              </a:ext>
            </a:extLst>
          </p:cNvPr>
          <p:cNvSpPr txBox="1"/>
          <p:nvPr/>
        </p:nvSpPr>
        <p:spPr>
          <a:xfrm>
            <a:off x="7553738" y="4544159"/>
            <a:ext cx="386433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i="1" dirty="0">
                <a:solidFill>
                  <a:srgbClr val="50B4C8"/>
                </a:solidFill>
                <a:latin typeface="Tw Cen MT" panose="020B0602020104020603" pitchFamily="34" charset="-18"/>
              </a:rPr>
              <a:t>perinatální úmrtnost: </a:t>
            </a:r>
            <a:r>
              <a:rPr lang="cs-CZ" sz="2000" dirty="0">
                <a:solidFill>
                  <a:srgbClr val="50B4C8"/>
                </a:solidFill>
                <a:latin typeface="Tw Cen MT" panose="020B0602020104020603" pitchFamily="34" charset="-18"/>
              </a:rPr>
              <a:t>počet mrtvě narozených dětí a dětí zemřelých do 7 dnů po porodu (0-6 dokončených dnů života) na 1000 celkem narozených dětí</a:t>
            </a:r>
          </a:p>
          <a:p>
            <a:pPr>
              <a:spcBef>
                <a:spcPts val="600"/>
              </a:spcBef>
            </a:pPr>
            <a:r>
              <a:rPr lang="cs-CZ" sz="2000" b="1" u="sng" dirty="0">
                <a:solidFill>
                  <a:srgbClr val="50B4C8"/>
                </a:solidFill>
                <a:latin typeface="Tw Cen MT" panose="020B0602020104020603" pitchFamily="34" charset="-18"/>
              </a:rPr>
              <a:t> </a:t>
            </a:r>
            <a:endParaRPr lang="cs-CZ" sz="2000" b="1" u="sng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0BFEBA5-1F84-45FF-BD26-561034DC998A}"/>
              </a:ext>
            </a:extLst>
          </p:cNvPr>
          <p:cNvSpPr/>
          <p:nvPr/>
        </p:nvSpPr>
        <p:spPr>
          <a:xfrm>
            <a:off x="1274861" y="3547278"/>
            <a:ext cx="7479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D</a:t>
            </a:r>
            <a:r>
              <a:rPr lang="cs-CZ" sz="1600" baseline="-25000" dirty="0">
                <a:latin typeface="Tw Cen MT" panose="020B0602020104020603" pitchFamily="34" charset="-18"/>
                <a:ea typeface="Times New Roman" panose="02020603050405020304" pitchFamily="18" charset="0"/>
              </a:rPr>
              <a:t>0</a:t>
            </a:r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 - počet zemřelých do 1 roku života (v dokončeném věku 0) ve sledovaném období</a:t>
            </a:r>
          </a:p>
          <a:p>
            <a:r>
              <a:rPr lang="cs-CZ" sz="1600" dirty="0" err="1">
                <a:latin typeface="Tw Cen MT" panose="020B0602020104020603" pitchFamily="34" charset="-18"/>
                <a:ea typeface="Times New Roman" panose="02020603050405020304" pitchFamily="18" charset="0"/>
              </a:rPr>
              <a:t>N</a:t>
            </a:r>
            <a:r>
              <a:rPr lang="cs-CZ" sz="1600" baseline="30000" dirty="0" err="1">
                <a:latin typeface="Tw Cen MT" panose="020B0602020104020603" pitchFamily="34" charset="-18"/>
                <a:ea typeface="Times New Roman" panose="02020603050405020304" pitchFamily="18" charset="0"/>
              </a:rPr>
              <a:t>v</a:t>
            </a:r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 – počet živě narozených ve sledovaném období</a:t>
            </a:r>
            <a:endParaRPr lang="cs-CZ" sz="1600" dirty="0">
              <a:latin typeface="Tw Cen MT" panose="020B0602020104020603" pitchFamily="34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29D9A2-02E8-4A75-AA15-E5C05C527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767" y="2396751"/>
            <a:ext cx="3519916" cy="818585"/>
          </a:xfrm>
          <a:prstGeom prst="rect">
            <a:avLst/>
          </a:prstGeom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3F09D6E7-F807-4778-93CB-F243D2622AE1}"/>
              </a:ext>
            </a:extLst>
          </p:cNvPr>
          <p:cNvCxnSpPr/>
          <p:nvPr/>
        </p:nvCxnSpPr>
        <p:spPr>
          <a:xfrm>
            <a:off x="572494" y="4172854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F671B6E-09D2-475B-AAC1-92D2C8558C2E}"/>
              </a:ext>
            </a:extLst>
          </p:cNvPr>
          <p:cNvCxnSpPr/>
          <p:nvPr/>
        </p:nvCxnSpPr>
        <p:spPr>
          <a:xfrm>
            <a:off x="572494" y="2320201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11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44986" cy="3135989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ukazatel životní úrovně dané země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do cca 19 stol. - intenzita úmrtnosti od 1 do 20 let podobná jako úroveň kojenecké úmrtnosti → </a:t>
            </a:r>
            <a:r>
              <a:rPr lang="cs-CZ" sz="2400" b="1" dirty="0">
                <a:latin typeface="Tw Cen MT" panose="020B0602020104020603" pitchFamily="34" charset="-18"/>
              </a:rPr>
              <a:t>nevýrazný početní růst obyvatelstva </a:t>
            </a:r>
            <a:r>
              <a:rPr lang="cs-CZ" sz="2400" dirty="0">
                <a:latin typeface="Tw Cen MT" panose="020B0602020104020603" pitchFamily="34" charset="-18"/>
              </a:rPr>
              <a:t>(i přes vysokou míru plodnosti)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Tw Cen MT" panose="020B0602020104020603" pitchFamily="34" charset="-18"/>
              </a:rPr>
              <a:t>kú</a:t>
            </a:r>
            <a:r>
              <a:rPr lang="cs-CZ" sz="2400" dirty="0">
                <a:latin typeface="Tw Cen MT" panose="020B0602020104020603" pitchFamily="34" charset="-18"/>
              </a:rPr>
              <a:t> má dlouhodobě klesající tendenci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pokles </a:t>
            </a:r>
            <a:r>
              <a:rPr lang="cs-CZ" sz="2400" dirty="0" err="1">
                <a:latin typeface="Tw Cen MT" panose="020B0602020104020603" pitchFamily="34" charset="-18"/>
              </a:rPr>
              <a:t>kú</a:t>
            </a:r>
            <a:r>
              <a:rPr lang="cs-CZ" sz="2400" dirty="0">
                <a:latin typeface="Tw Cen MT" panose="020B0602020104020603" pitchFamily="34" charset="-18"/>
              </a:rPr>
              <a:t> → zpravidla předpoklad poklesu všeobecné úmrtnosti</a:t>
            </a:r>
          </a:p>
          <a:p>
            <a:pPr marL="0" indent="0">
              <a:buClr>
                <a:srgbClr val="50B4C8"/>
              </a:buClr>
              <a:buNone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E665A8C-13B3-4F3A-81F1-7D813B43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SVĚT - trendy vývoje kojenecké úmrtnosti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9D65894-D3AC-42DB-AF04-86DAB02CC939}"/>
              </a:ext>
            </a:extLst>
          </p:cNvPr>
          <p:cNvSpPr/>
          <p:nvPr/>
        </p:nvSpPr>
        <p:spPr>
          <a:xfrm>
            <a:off x="4888537" y="6106247"/>
            <a:ext cx="6573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Svět – kvocient kojenecké úmrtnosti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UN, </a:t>
            </a:r>
            <a:r>
              <a:rPr lang="cs-CZ" sz="1400" dirty="0" err="1">
                <a:latin typeface="Tw Cen MT" panose="020B0602020104020603" pitchFamily="34" charset="-18"/>
              </a:rPr>
              <a:t>World</a:t>
            </a:r>
            <a:r>
              <a:rPr lang="cs-CZ" sz="1400" dirty="0">
                <a:latin typeface="Tw Cen MT" panose="020B0602020104020603" pitchFamily="34" charset="-18"/>
              </a:rPr>
              <a:t> </a:t>
            </a:r>
            <a:r>
              <a:rPr lang="cs-CZ" sz="1400" dirty="0" err="1">
                <a:latin typeface="Tw Cen MT" panose="020B0602020104020603" pitchFamily="34" charset="-18"/>
              </a:rPr>
              <a:t>Population</a:t>
            </a:r>
            <a:r>
              <a:rPr lang="cs-CZ" sz="1400" dirty="0">
                <a:latin typeface="Tw Cen MT" panose="020B0602020104020603" pitchFamily="34" charset="-18"/>
              </a:rPr>
              <a:t> </a:t>
            </a:r>
            <a:r>
              <a:rPr lang="cs-CZ" sz="1400" dirty="0" err="1">
                <a:latin typeface="Tw Cen MT" panose="020B0602020104020603" pitchFamily="34" charset="-18"/>
              </a:rPr>
              <a:t>Prospects</a:t>
            </a:r>
            <a:r>
              <a:rPr lang="cs-CZ" sz="1400" dirty="0">
                <a:latin typeface="Tw Cen MT" panose="020B0602020104020603" pitchFamily="34" charset="-18"/>
              </a:rPr>
              <a:t> 2022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DD5536D-23A0-46E8-804D-B881E0D0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30" y="4553730"/>
            <a:ext cx="4044107" cy="21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C341CABF-55FA-49F6-AAE1-23C1F7087FB2}"/>
              </a:ext>
            </a:extLst>
          </p:cNvPr>
          <p:cNvSpPr/>
          <p:nvPr/>
        </p:nvSpPr>
        <p:spPr>
          <a:xfrm>
            <a:off x="9502241" y="254645"/>
            <a:ext cx="25205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Vývoj a predikce kojenecké úmrtnosti ve světě (1950–2050)</a:t>
            </a:r>
          </a:p>
          <a:p>
            <a:r>
              <a:rPr lang="cs-CZ" sz="1600" dirty="0">
                <a:latin typeface="Tw Cen MT" panose="020B0602020104020603" pitchFamily="34" charset="-18"/>
              </a:rPr>
              <a:t>Pozn.: střední varianta prognózy</a:t>
            </a: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r>
              <a:rPr lang="cs-CZ" sz="1400" dirty="0">
                <a:latin typeface="Tw Cen MT" panose="020B0602020104020603" pitchFamily="34" charset="-18"/>
              </a:rPr>
              <a:t>Zdroj: United </a:t>
            </a:r>
            <a:r>
              <a:rPr lang="cs-CZ" sz="1400" dirty="0" err="1">
                <a:latin typeface="Tw Cen MT" panose="020B0602020104020603" pitchFamily="34" charset="-18"/>
              </a:rPr>
              <a:t>Nations</a:t>
            </a:r>
            <a:r>
              <a:rPr lang="cs-CZ" sz="1400" dirty="0">
                <a:latin typeface="Tw Cen MT" panose="020B0602020104020603" pitchFamily="34" charset="-18"/>
              </a:rPr>
              <a:t> (2017), Kunc a kol. (2019)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635952-17ED-483B-B625-754A84447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83"/>
            <a:ext cx="9144000" cy="67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723B0C86-4175-40D6-9304-4E50D65FE5B9}"/>
              </a:ext>
            </a:extLst>
          </p:cNvPr>
          <p:cNvSpPr/>
          <p:nvPr/>
        </p:nvSpPr>
        <p:spPr>
          <a:xfrm>
            <a:off x="320041" y="6143381"/>
            <a:ext cx="6867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Svět – kvocient kojenecké úmrtnosti v jednotlivých státech v roce 2023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PRB (2024)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7B2E8F8-0798-448B-B308-131431885581}"/>
              </a:ext>
            </a:extLst>
          </p:cNvPr>
          <p:cNvSpPr/>
          <p:nvPr/>
        </p:nvSpPr>
        <p:spPr>
          <a:xfrm>
            <a:off x="8394191" y="6380226"/>
            <a:ext cx="3300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Rok 2023 		Zdroj: PRB (2024)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CE87B7-CC29-4079-814D-BF8436FC4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307"/>
            <a:ext cx="8234017" cy="47013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82E49B-5173-4885-94F4-6E9FEFB58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104" y="317360"/>
            <a:ext cx="3776317" cy="59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naděje dožití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6270" cy="4106048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ukazatel střední délky života</a:t>
            </a:r>
          </a:p>
          <a:p>
            <a:pPr marL="0" indent="0">
              <a:buClr>
                <a:srgbClr val="50B4C8"/>
              </a:buClr>
              <a:buNone/>
            </a:pPr>
            <a:r>
              <a:rPr lang="cs-CZ" sz="2400" dirty="0">
                <a:latin typeface="Tw Cen MT" panose="020B0602020104020603" pitchFamily="34" charset="-18"/>
              </a:rPr>
              <a:t>	→ jaká je pravděpodobnost dožití, tj. </a:t>
            </a:r>
            <a:r>
              <a:rPr lang="cs-CZ" sz="2400" b="1" dirty="0">
                <a:latin typeface="Tw Cen MT" panose="020B0602020104020603" pitchFamily="34" charset="-18"/>
              </a:rPr>
              <a:t>kolik 	let života má před sebou </a:t>
            </a:r>
            <a:r>
              <a:rPr lang="cs-CZ" sz="2400" dirty="0">
                <a:latin typeface="Tw Cen MT" panose="020B0602020104020603" pitchFamily="34" charset="-18"/>
              </a:rPr>
              <a:t>osoba určitého 	věku (nejčastěji 0)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mezinárodní sledování (vyspělost státu)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často jen odhady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latin typeface="Tw Cen MT" panose="020B0602020104020603" pitchFamily="34" charset="-18"/>
              </a:rPr>
              <a:t>hypotetický</a:t>
            </a:r>
            <a:r>
              <a:rPr lang="cs-CZ" sz="2400" dirty="0">
                <a:latin typeface="Tw Cen MT" panose="020B0602020104020603" pitchFamily="34" charset="-18"/>
              </a:rPr>
              <a:t> ukazatel → model demografických procesů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předpoklad zachování stávající úmrtnosti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vyjádření pro daný rok (ne pro jednotlivé věkové kohorty)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určení z </a:t>
            </a:r>
            <a:r>
              <a:rPr lang="cs-CZ" sz="2000" b="1" dirty="0">
                <a:latin typeface="Tw Cen MT" panose="020B0602020104020603" pitchFamily="34" charset="-18"/>
              </a:rPr>
              <a:t>úmrtnostních tabulek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4CEB2051-8468-402C-9743-E7047CD9ACFE}"/>
              </a:ext>
            </a:extLst>
          </p:cNvPr>
          <p:cNvSpPr/>
          <p:nvPr/>
        </p:nvSpPr>
        <p:spPr>
          <a:xfrm>
            <a:off x="7816134" y="918016"/>
            <a:ext cx="3813445" cy="54986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6019B1-BDDC-4C8D-B254-C472557C67A0}"/>
              </a:ext>
            </a:extLst>
          </p:cNvPr>
          <p:cNvSpPr txBox="1"/>
          <p:nvPr/>
        </p:nvSpPr>
        <p:spPr>
          <a:xfrm>
            <a:off x="7927452" y="1597496"/>
            <a:ext cx="36463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50B4C8"/>
                </a:solidFill>
                <a:latin typeface="Tw Cen MT" panose="020B0602020104020603" pitchFamily="34" charset="-18"/>
              </a:rPr>
              <a:t>úmrtností tabulky a naděje dožití: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000" dirty="0">
                <a:solidFill>
                  <a:srgbClr val="50B4C8"/>
                </a:solidFill>
                <a:latin typeface="Tw Cen MT" panose="020B0602020104020603" pitchFamily="34" charset="-18"/>
              </a:rPr>
              <a:t>modelová populace (např. 100 tisíc novorozenců)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000" dirty="0">
                <a:solidFill>
                  <a:srgbClr val="50B4C8"/>
                </a:solidFill>
                <a:latin typeface="Tw Cen MT" panose="020B0602020104020603" pitchFamily="34" charset="-18"/>
              </a:rPr>
              <a:t>sleduje se postupné vymírání populace – dané specifickými úmrtnostmi (podle pohlaví a věku) → </a:t>
            </a:r>
            <a:r>
              <a:rPr lang="cs-CZ" sz="2000" b="1" u="sng" dirty="0">
                <a:solidFill>
                  <a:srgbClr val="50B4C8"/>
                </a:solidFill>
                <a:latin typeface="Tw Cen MT" panose="020B0602020104020603" pitchFamily="34" charset="-18"/>
              </a:rPr>
              <a:t>řád vymírání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000" dirty="0">
                <a:solidFill>
                  <a:srgbClr val="50B4C8"/>
                </a:solidFill>
              </a:rPr>
              <a:t>kolik osob modelové populace se pravděpodobně dožije „postupu“ do vyšší věkové kategorie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000" dirty="0">
                <a:solidFill>
                  <a:srgbClr val="50B4C8"/>
                </a:solidFill>
              </a:rPr>
              <a:t>pravděpodobná délka života </a:t>
            </a:r>
          </a:p>
        </p:txBody>
      </p:sp>
      <p:pic>
        <p:nvPicPr>
          <p:cNvPr id="14" name="Grafický objekt 13" descr="Žárovka">
            <a:extLst>
              <a:ext uri="{FF2B5EF4-FFF2-40B4-BE49-F238E27FC236}">
                <a16:creationId xmlns:a16="http://schemas.microsoft.com/office/drawing/2014/main" id="{68065A6D-07A6-406A-AEEE-1C6210048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8856" y="104722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8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957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Úmrtnostní tabulky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8" y="4642777"/>
            <a:ext cx="6139939" cy="2215222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w Cen MT" panose="020B0602020104020603" pitchFamily="34" charset="-18"/>
              </a:rPr>
              <a:t>D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- absolutní počet zemřelých ve věku x během daného období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w Cen MT" panose="020B0602020104020603" pitchFamily="34" charset="-18"/>
              </a:rPr>
              <a:t>P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- střední stav obyvatel ve věku x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w Cen MT" panose="020B0602020104020603" pitchFamily="34" charset="-18"/>
              </a:rPr>
              <a:t>m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- reálná (pozorovaná) míra úmrtnosti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w Cen MT" panose="020B0602020104020603" pitchFamily="34" charset="-18"/>
              </a:rPr>
              <a:t>q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- pravděpodobnost úmrtí - zjistíme z reálných hodnot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w Cen MT" panose="020B0602020104020603" pitchFamily="34" charset="-18"/>
              </a:rPr>
              <a:t>p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- pravděpodobnost dožití věku x+1 (</a:t>
            </a:r>
            <a:r>
              <a:rPr lang="cs-CZ" sz="1600" dirty="0" err="1">
                <a:latin typeface="Tw Cen MT" panose="020B0602020104020603" pitchFamily="34" charset="-18"/>
              </a:rPr>
              <a:t>p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= 1 – </a:t>
            </a:r>
            <a:r>
              <a:rPr lang="cs-CZ" sz="1600" dirty="0" err="1">
                <a:latin typeface="Tw Cen MT" panose="020B0602020104020603" pitchFamily="34" charset="-18"/>
              </a:rPr>
              <a:t>q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w Cen MT" panose="020B0602020104020603" pitchFamily="34" charset="-18"/>
              </a:rPr>
              <a:t>l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- tabulkový počet dožívajících se věku x (l</a:t>
            </a:r>
            <a:r>
              <a:rPr lang="cs-CZ" sz="1600" baseline="-25000" dirty="0">
                <a:latin typeface="Tw Cen MT" panose="020B0602020104020603" pitchFamily="34" charset="-18"/>
              </a:rPr>
              <a:t>x+1</a:t>
            </a:r>
            <a:r>
              <a:rPr lang="cs-CZ" sz="1600" dirty="0">
                <a:latin typeface="Tw Cen MT" panose="020B0602020104020603" pitchFamily="34" charset="-18"/>
              </a:rPr>
              <a:t> = </a:t>
            </a:r>
            <a:r>
              <a:rPr lang="cs-CZ" sz="1600" dirty="0" err="1">
                <a:latin typeface="Tw Cen MT" panose="020B0602020104020603" pitchFamily="34" charset="-18"/>
              </a:rPr>
              <a:t>l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* </a:t>
            </a:r>
            <a:r>
              <a:rPr lang="cs-CZ" sz="1600" dirty="0" err="1">
                <a:latin typeface="Tw Cen MT" panose="020B0602020104020603" pitchFamily="34" charset="-18"/>
              </a:rPr>
              <a:t>p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BF1621-0B52-4346-AE87-70D35801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048786"/>
            <a:ext cx="11953875" cy="22955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C61EDE-203B-4D12-9B6E-A8E55EC76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4" y="3536344"/>
            <a:ext cx="11896725" cy="9144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E178E3B-8EDF-47FF-9647-8C14C54FBE17}"/>
              </a:ext>
            </a:extLst>
          </p:cNvPr>
          <p:cNvSpPr txBox="1"/>
          <p:nvPr/>
        </p:nvSpPr>
        <p:spPr>
          <a:xfrm>
            <a:off x="580446" y="318251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…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A028F0-F8BD-4BE6-B920-2148F064D5E4}"/>
              </a:ext>
            </a:extLst>
          </p:cNvPr>
          <p:cNvSpPr txBox="1"/>
          <p:nvPr/>
        </p:nvSpPr>
        <p:spPr>
          <a:xfrm>
            <a:off x="10385552" y="976313"/>
            <a:ext cx="1687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</a:rPr>
              <a:t>Zdroj: ČSÚ (2021)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933B697-25F6-4495-BEE7-545717C0B087}"/>
              </a:ext>
            </a:extLst>
          </p:cNvPr>
          <p:cNvSpPr txBox="1">
            <a:spLocks/>
          </p:cNvSpPr>
          <p:nvPr/>
        </p:nvSpPr>
        <p:spPr>
          <a:xfrm>
            <a:off x="6281928" y="4642777"/>
            <a:ext cx="5743301" cy="2091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w Cen MT" panose="020B0602020104020603" pitchFamily="34" charset="-18"/>
              </a:rPr>
              <a:t>d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- tabulkový počet zemřelých (</a:t>
            </a:r>
            <a:r>
              <a:rPr lang="cs-CZ" sz="1600" dirty="0" err="1">
                <a:latin typeface="Tw Cen MT" panose="020B0602020104020603" pitchFamily="34" charset="-18"/>
              </a:rPr>
              <a:t>d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= </a:t>
            </a:r>
            <a:r>
              <a:rPr lang="cs-CZ" sz="1600" dirty="0" err="1">
                <a:latin typeface="Tw Cen MT" panose="020B0602020104020603" pitchFamily="34" charset="-18"/>
              </a:rPr>
              <a:t>l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– l</a:t>
            </a:r>
            <a:r>
              <a:rPr lang="cs-CZ" sz="1600" baseline="-25000" dirty="0">
                <a:latin typeface="Tw Cen MT" panose="020B0602020104020603" pitchFamily="34" charset="-18"/>
              </a:rPr>
              <a:t>x+1</a:t>
            </a:r>
            <a:r>
              <a:rPr lang="cs-CZ" sz="1600" dirty="0">
                <a:latin typeface="Tw Cen MT" panose="020B0602020104020603" pitchFamily="34" charset="-18"/>
              </a:rPr>
              <a:t>)  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w Cen MT" panose="020B0602020104020603" pitchFamily="34" charset="-18"/>
              </a:rPr>
              <a:t>L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– tabulkový počet žijících (</a:t>
            </a:r>
            <a:r>
              <a:rPr lang="cs-CZ" sz="1600" dirty="0" err="1">
                <a:latin typeface="Tw Cen MT" panose="020B0602020104020603" pitchFamily="34" charset="-18"/>
              </a:rPr>
              <a:t>L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= </a:t>
            </a:r>
            <a:r>
              <a:rPr lang="cs-CZ" sz="1600" dirty="0" err="1">
                <a:latin typeface="Tw Cen MT" panose="020B0602020104020603" pitchFamily="34" charset="-18"/>
              </a:rPr>
              <a:t>l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– (1 – </a:t>
            </a:r>
            <a:r>
              <a:rPr lang="cs-CZ" sz="1600" dirty="0" err="1">
                <a:latin typeface="Tw Cen MT" panose="020B0602020104020603" pitchFamily="34" charset="-18"/>
              </a:rPr>
              <a:t>a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) * </a:t>
            </a:r>
            <a:r>
              <a:rPr lang="cs-CZ" sz="1600" dirty="0" err="1">
                <a:latin typeface="Tw Cen MT" panose="020B0602020104020603" pitchFamily="34" charset="-18"/>
              </a:rPr>
              <a:t>d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endParaRPr lang="cs-CZ" sz="1600" baseline="-250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600" dirty="0" err="1">
                <a:latin typeface="Tw Cen MT" panose="020B0602020104020603" pitchFamily="34" charset="-18"/>
              </a:rPr>
              <a:t>T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- pomocný ukazatel udává celkový počet let, který má daná generace (resp. její zbytek) ještě před sebou; dostaneme jej postupným načítáním počtu žijících od nejvyššího dosaženého věku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Tw Cen MT" panose="020B0602020104020603" pitchFamily="34" charset="-18"/>
              </a:rPr>
              <a:t>e</a:t>
            </a:r>
            <a:r>
              <a:rPr lang="cs-CZ" sz="1600" baseline="-25000" dirty="0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- naděje dožití daného ročníku (e</a:t>
            </a:r>
            <a:r>
              <a:rPr lang="cs-CZ" sz="1600" baseline="-25000" dirty="0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= </a:t>
            </a:r>
            <a:r>
              <a:rPr lang="cs-CZ" sz="1600" dirty="0" err="1">
                <a:latin typeface="Tw Cen MT" panose="020B0602020104020603" pitchFamily="34" charset="-18"/>
              </a:rPr>
              <a:t>t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baseline="-25000" dirty="0">
                <a:latin typeface="Tw Cen MT" panose="020B0602020104020603" pitchFamily="34" charset="-18"/>
              </a:rPr>
              <a:t> </a:t>
            </a:r>
            <a:r>
              <a:rPr lang="cs-CZ" sz="1600" dirty="0">
                <a:latin typeface="Tw Cen MT" panose="020B0602020104020603" pitchFamily="34" charset="-18"/>
              </a:rPr>
              <a:t>/ </a:t>
            </a:r>
            <a:r>
              <a:rPr lang="cs-CZ" sz="1600" dirty="0" err="1">
                <a:latin typeface="Tw Cen MT" panose="020B0602020104020603" pitchFamily="34" charset="-18"/>
              </a:rPr>
              <a:t>l</a:t>
            </a:r>
            <a:r>
              <a:rPr lang="cs-CZ" sz="1600" baseline="-25000" dirty="0" err="1">
                <a:latin typeface="Tw Cen MT" panose="020B0602020104020603" pitchFamily="34" charset="-18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); statistická pravděpodobnost, udávající počet let života, které má před sebou osoba právě x-letá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2CED7A-25CA-46CF-A34F-10BCB7BEE010}"/>
              </a:ext>
            </a:extLst>
          </p:cNvPr>
          <p:cNvSpPr/>
          <p:nvPr/>
        </p:nvSpPr>
        <p:spPr>
          <a:xfrm>
            <a:off x="6361043" y="2162755"/>
            <a:ext cx="954157" cy="270344"/>
          </a:xfrm>
          <a:prstGeom prst="rect">
            <a:avLst/>
          </a:prstGeom>
          <a:noFill/>
          <a:ln w="28575">
            <a:solidFill>
              <a:srgbClr val="50B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C5B63E8-90AC-4A73-AE7F-32926394F73B}"/>
              </a:ext>
            </a:extLst>
          </p:cNvPr>
          <p:cNvCxnSpPr>
            <a:cxnSpLocks/>
          </p:cNvCxnSpPr>
          <p:nvPr/>
        </p:nvCxnSpPr>
        <p:spPr>
          <a:xfrm flipH="1">
            <a:off x="7315200" y="1241606"/>
            <a:ext cx="779228" cy="1049572"/>
          </a:xfrm>
          <a:prstGeom prst="straightConnector1">
            <a:avLst/>
          </a:prstGeom>
          <a:ln>
            <a:solidFill>
              <a:srgbClr val="50B4C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ADCCF25-51AC-45C1-8CA3-A968FB30EFA8}"/>
              </a:ext>
            </a:extLst>
          </p:cNvPr>
          <p:cNvSpPr txBox="1"/>
          <p:nvPr/>
        </p:nvSpPr>
        <p:spPr>
          <a:xfrm>
            <a:off x="8071346" y="854352"/>
            <a:ext cx="1460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„kořen“ tabulky</a:t>
            </a:r>
          </a:p>
        </p:txBody>
      </p:sp>
    </p:spTree>
    <p:extLst>
      <p:ext uri="{BB962C8B-B14F-4D97-AF65-F5344CB8AC3E}">
        <p14:creationId xmlns:p14="http://schemas.microsoft.com/office/powerpoint/2010/main" val="1170810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Vývoj naděje dožití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3390" cy="4667250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historie - velmi nízká naděje dožití: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neolit 			→  cca 15 let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doba železná		→  cca 20 až 30 let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Evropa v pol. 19. stol.	→  30 až 40 let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prudký růst naděje dožití zaznamenán až v období posledních 100-150 let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30A77314-0A3B-4816-900E-4AB68175851B}"/>
              </a:ext>
            </a:extLst>
          </p:cNvPr>
          <p:cNvSpPr/>
          <p:nvPr/>
        </p:nvSpPr>
        <p:spPr>
          <a:xfrm>
            <a:off x="8277309" y="2067339"/>
            <a:ext cx="3264805" cy="35224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39C19D-7128-4C03-914B-A3B088804A98}"/>
              </a:ext>
            </a:extLst>
          </p:cNvPr>
          <p:cNvSpPr txBox="1"/>
          <p:nvPr/>
        </p:nvSpPr>
        <p:spPr>
          <a:xfrm>
            <a:off x="8452238" y="2694775"/>
            <a:ext cx="312152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>
                <a:solidFill>
                  <a:srgbClr val="50B4C8"/>
                </a:solidFill>
                <a:latin typeface="Tw Cen MT" panose="020B0602020104020603" pitchFamily="34" charset="-18"/>
              </a:rPr>
              <a:t>v obdobích:</a:t>
            </a:r>
          </a:p>
          <a:p>
            <a:pPr marL="39600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400" i="1" dirty="0">
                <a:solidFill>
                  <a:srgbClr val="50B4C8"/>
                </a:solidFill>
                <a:latin typeface="Tw Cen MT" panose="020B0602020104020603" pitchFamily="34" charset="-18"/>
              </a:rPr>
              <a:t>válečných konfliktů</a:t>
            </a:r>
          </a:p>
          <a:p>
            <a:pPr marL="39600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400" i="1" dirty="0">
                <a:solidFill>
                  <a:srgbClr val="50B4C8"/>
                </a:solidFill>
                <a:latin typeface="Tw Cen MT" panose="020B0602020104020603" pitchFamily="34" charset="-18"/>
              </a:rPr>
              <a:t>velkých epidemií</a:t>
            </a:r>
          </a:p>
          <a:p>
            <a:pPr marL="39600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400" i="1" dirty="0">
                <a:solidFill>
                  <a:srgbClr val="50B4C8"/>
                </a:solidFill>
                <a:latin typeface="Tw Cen MT" panose="020B0602020104020603" pitchFamily="34" charset="-18"/>
              </a:rPr>
              <a:t>hladomoru apod.</a:t>
            </a:r>
          </a:p>
          <a:p>
            <a:pPr>
              <a:spcBef>
                <a:spcPts val="600"/>
              </a:spcBef>
            </a:pPr>
            <a:r>
              <a:rPr lang="cs-CZ" sz="2400" dirty="0">
                <a:solidFill>
                  <a:srgbClr val="50B4C8"/>
                </a:solidFill>
                <a:latin typeface="Tw Cen MT" panose="020B0602020104020603" pitchFamily="34" charset="-18"/>
              </a:rPr>
              <a:t>pokles i pod hranici 30 let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endParaRPr lang="cs-CZ" sz="2400" b="1" u="sng" dirty="0"/>
          </a:p>
        </p:txBody>
      </p:sp>
      <p:pic>
        <p:nvPicPr>
          <p:cNvPr id="6" name="Grafický objekt 5" descr="Žárovka">
            <a:extLst>
              <a:ext uri="{FF2B5EF4-FFF2-40B4-BE49-F238E27FC236}">
                <a16:creationId xmlns:a16="http://schemas.microsoft.com/office/drawing/2014/main" id="{9924B1E7-C289-4F02-AD48-E8141DB96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5537" y="216040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1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0AD12E0-C694-4C1A-A70F-DCF415AC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1661"/>
            <a:ext cx="6285041" cy="47469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811114-2284-4D54-A3C1-BD82F0581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459" y="0"/>
            <a:ext cx="5735541" cy="500952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0DE15F6-753E-4080-BF7C-8BBAEF26DF78}"/>
              </a:ext>
            </a:extLst>
          </p:cNvPr>
          <p:cNvSpPr/>
          <p:nvPr/>
        </p:nvSpPr>
        <p:spPr>
          <a:xfrm>
            <a:off x="365760" y="5454798"/>
            <a:ext cx="10973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Vývoj a predikce naděje dožití ve světě (1950–2050) u mužů (vlevo) a žen (vpravo)</a:t>
            </a:r>
          </a:p>
          <a:p>
            <a:r>
              <a:rPr lang="cs-CZ" sz="1600" dirty="0">
                <a:latin typeface="Tw Cen MT" panose="020B0602020104020603" pitchFamily="34" charset="-18"/>
              </a:rPr>
              <a:t>Pozn.: střední varianta prognózy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United </a:t>
            </a:r>
            <a:r>
              <a:rPr lang="cs-CZ" sz="1400" dirty="0" err="1">
                <a:latin typeface="Tw Cen MT" panose="020B0602020104020603" pitchFamily="34" charset="-18"/>
              </a:rPr>
              <a:t>Nations</a:t>
            </a:r>
            <a:r>
              <a:rPr lang="cs-CZ" sz="1400" dirty="0">
                <a:latin typeface="Tw Cen MT" panose="020B0602020104020603" pitchFamily="34" charset="-18"/>
              </a:rPr>
              <a:t> (2017), Kunc a kol. (2019)</a:t>
            </a:r>
          </a:p>
        </p:txBody>
      </p:sp>
    </p:spTree>
    <p:extLst>
      <p:ext uri="{BB962C8B-B14F-4D97-AF65-F5344CB8AC3E}">
        <p14:creationId xmlns:p14="http://schemas.microsoft.com/office/powerpoint/2010/main" val="354295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SVĚT – diferenciace naděje dožití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C257889-54B2-469A-A68A-8CCABD4FAF5C}"/>
              </a:ext>
            </a:extLst>
          </p:cNvPr>
          <p:cNvSpPr/>
          <p:nvPr/>
        </p:nvSpPr>
        <p:spPr>
          <a:xfrm>
            <a:off x="838200" y="6273225"/>
            <a:ext cx="11702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Svět – naděje dožití a další charakteristiky věkové struktury k polovině roku 2024 (nebo roku 2023)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PRB (2024), inspirace dle Kunc a kol. (2019)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92E9B8-5DAF-4519-9B3B-9612F056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37" y="1374308"/>
            <a:ext cx="10744863" cy="48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73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STÁTY – srovnání naděje dožití 2006/2023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C257889-54B2-469A-A68A-8CCABD4FAF5C}"/>
              </a:ext>
            </a:extLst>
          </p:cNvPr>
          <p:cNvSpPr/>
          <p:nvPr/>
        </p:nvSpPr>
        <p:spPr>
          <a:xfrm>
            <a:off x="838200" y="5843854"/>
            <a:ext cx="11702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Svět – deset států s nejvyšší (vlevo) a nejnižší (vpravo) nadějí dožití v letech 2006 a 2023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UN (2024), inspirace dle Kunc a kol. (2019)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1E00383-3C2E-40EA-A765-FAAFC7CD1E04}"/>
              </a:ext>
            </a:extLst>
          </p:cNvPr>
          <p:cNvCxnSpPr/>
          <p:nvPr/>
        </p:nvCxnSpPr>
        <p:spPr>
          <a:xfrm>
            <a:off x="6080098" y="1518699"/>
            <a:ext cx="0" cy="4261899"/>
          </a:xfrm>
          <a:prstGeom prst="line">
            <a:avLst/>
          </a:prstGeom>
          <a:ln>
            <a:solidFill>
              <a:srgbClr val="50B4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8E7F257A-3734-4BC4-A70C-307414AF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" y="1924215"/>
            <a:ext cx="6001273" cy="30692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7DB4B18-10C9-4537-B0C9-42225FD2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94" y="1924216"/>
            <a:ext cx="6026918" cy="30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3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Úmrtnost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Kojenecká úmrtnost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Naděje dožití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Situace v ČR</a:t>
            </a:r>
          </a:p>
        </p:txBody>
      </p:sp>
      <p:pic>
        <p:nvPicPr>
          <p:cNvPr id="5" name="Grafický objekt 4" descr="Srdce s pulzem">
            <a:extLst>
              <a:ext uri="{FF2B5EF4-FFF2-40B4-BE49-F238E27FC236}">
                <a16:creationId xmlns:a16="http://schemas.microsoft.com/office/drawing/2014/main" id="{27D92302-B6E2-4811-A612-591769B44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000" y="3492252"/>
            <a:ext cx="540000" cy="540000"/>
          </a:xfrm>
          <a:prstGeom prst="rect">
            <a:avLst/>
          </a:prstGeom>
        </p:spPr>
      </p:pic>
      <p:pic>
        <p:nvPicPr>
          <p:cNvPr id="8" name="Grafický objekt 7" descr="Mapa s označeným bodem">
            <a:extLst>
              <a:ext uri="{FF2B5EF4-FFF2-40B4-BE49-F238E27FC236}">
                <a16:creationId xmlns:a16="http://schemas.microsoft.com/office/drawing/2014/main" id="{9486D124-F0BD-4569-90C3-FB5CD9BE8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000" y="4294607"/>
            <a:ext cx="540000" cy="540000"/>
          </a:xfrm>
          <a:prstGeom prst="rect">
            <a:avLst/>
          </a:prstGeom>
        </p:spPr>
      </p:pic>
      <p:pic>
        <p:nvPicPr>
          <p:cNvPr id="11" name="Grafický objekt 10" descr="Obchodní růst (zprava doleva)">
            <a:extLst>
              <a:ext uri="{FF2B5EF4-FFF2-40B4-BE49-F238E27FC236}">
                <a16:creationId xmlns:a16="http://schemas.microsoft.com/office/drawing/2014/main" id="{FDDF8DF3-50B8-477D-851A-A1CFFCF64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000" y="1953043"/>
            <a:ext cx="540000" cy="540000"/>
          </a:xfrm>
          <a:prstGeom prst="rect">
            <a:avLst/>
          </a:prstGeom>
        </p:spPr>
      </p:pic>
      <p:pic>
        <p:nvPicPr>
          <p:cNvPr id="13" name="Grafický objekt 12" descr="Výzkum">
            <a:extLst>
              <a:ext uri="{FF2B5EF4-FFF2-40B4-BE49-F238E27FC236}">
                <a16:creationId xmlns:a16="http://schemas.microsoft.com/office/drawing/2014/main" id="{668DDC23-735E-4D5C-B833-36E3C0A7FF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000" y="268989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ČR – vývoj úmrtnosti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411031" cy="4667250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rychlý vzestup naděje dožití po II. světové válce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přelom 50. / 60. let → nástup dlouhodobé stagnace naděje dožití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od roku 1987 / počátku 90. let → pokles </a:t>
            </a:r>
            <a:r>
              <a:rPr lang="cs-CZ" dirty="0" err="1">
                <a:latin typeface="Tw Cen MT" panose="020B0602020104020603" pitchFamily="34" charset="-18"/>
              </a:rPr>
              <a:t>hmú</a:t>
            </a:r>
            <a:r>
              <a:rPr lang="cs-CZ" dirty="0">
                <a:latin typeface="Tw Cen MT" panose="020B0602020104020603" pitchFamily="34" charset="-18"/>
              </a:rPr>
              <a:t> a růst naděje dožití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vliv společenských a ekonomických změn po roce 1989: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změny v zajištění zdravotní péče (demonopolizace a liberalizace)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změny životního stylu (individuální péče o zdraví)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širší a dostupnější nabídka kvalitních potravin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zlepšení kvality životního prostředí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změny v ekonomické aktivitě obyvatelstva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0705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4CBE83F-9F63-4D27-B422-02C60162251D}"/>
              </a:ext>
            </a:extLst>
          </p:cNvPr>
          <p:cNvSpPr/>
          <p:nvPr/>
        </p:nvSpPr>
        <p:spPr>
          <a:xfrm>
            <a:off x="703029" y="6118171"/>
            <a:ext cx="1113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Vývoj hrubé míry úmrtnosti (</a:t>
            </a:r>
            <a:r>
              <a:rPr lang="cs-CZ" b="1" dirty="0" err="1">
                <a:latin typeface="Tw Cen MT" panose="020B0602020104020603" pitchFamily="34" charset="-18"/>
              </a:rPr>
              <a:t>hmú</a:t>
            </a:r>
            <a:r>
              <a:rPr lang="cs-CZ" b="1" dirty="0">
                <a:latin typeface="Tw Cen MT" panose="020B0602020104020603" pitchFamily="34" charset="-18"/>
              </a:rPr>
              <a:t>) a naděje dožití u mužů a žen v ČR mezi roky 1920 a 2023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ČSÚ (2024), vlastní zpracování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180E7C5-4495-435D-B20E-8FAA355DE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842896"/>
              </p:ext>
            </p:extLst>
          </p:nvPr>
        </p:nvGraphicFramePr>
        <p:xfrm>
          <a:off x="703029" y="91446"/>
          <a:ext cx="10831746" cy="596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4327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ČR – specifické míry úmrtnosti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06163"/>
            <a:ext cx="9944101" cy="4886712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b="1" dirty="0" err="1">
                <a:latin typeface="Tw Cen MT" panose="020B0602020104020603" pitchFamily="34" charset="-18"/>
              </a:rPr>
              <a:t>kú</a:t>
            </a:r>
            <a:r>
              <a:rPr lang="cs-CZ" sz="2000" b="1" dirty="0">
                <a:latin typeface="Tw Cen MT" panose="020B0602020104020603" pitchFamily="34" charset="-18"/>
              </a:rPr>
              <a:t>: </a:t>
            </a:r>
            <a:r>
              <a:rPr lang="cs-CZ" sz="2000" dirty="0">
                <a:latin typeface="Tw Cen MT" panose="020B0602020104020603" pitchFamily="34" charset="-18"/>
              </a:rPr>
              <a:t>19. stol. </a:t>
            </a:r>
            <a:r>
              <a:rPr lang="cs-CZ" sz="2000" b="1" dirty="0">
                <a:latin typeface="Tw Cen MT" panose="020B0602020104020603" pitchFamily="34" charset="-18"/>
              </a:rPr>
              <a:t>250-260 ‰</a:t>
            </a:r>
            <a:r>
              <a:rPr lang="cs-CZ" sz="2000" dirty="0">
                <a:latin typeface="Tw Cen MT" panose="020B0602020104020603" pitchFamily="34" charset="-18"/>
              </a:rPr>
              <a:t> → 19./20. stol. – </a:t>
            </a:r>
            <a:r>
              <a:rPr lang="cs-CZ" sz="2000" b="1" dirty="0">
                <a:latin typeface="Tw Cen MT" panose="020B0602020104020603" pitchFamily="34" charset="-18"/>
              </a:rPr>
              <a:t>200 ‰</a:t>
            </a:r>
            <a:r>
              <a:rPr lang="cs-CZ" sz="2000" dirty="0">
                <a:latin typeface="Tw Cen MT" panose="020B0602020104020603" pitchFamily="34" charset="-18"/>
              </a:rPr>
              <a:t> → 30. léta 20. stol. </a:t>
            </a:r>
            <a:r>
              <a:rPr lang="cs-CZ" sz="2000" b="1" dirty="0">
                <a:latin typeface="Tw Cen MT" panose="020B0602020104020603" pitchFamily="34" charset="-18"/>
              </a:rPr>
              <a:t>pod 100 ‰ </a:t>
            </a:r>
            <a:r>
              <a:rPr lang="cs-CZ" sz="2000" dirty="0">
                <a:latin typeface="Tw Cen MT" panose="020B0602020104020603" pitchFamily="34" charset="-18"/>
              </a:rPr>
              <a:t>→ 50. léta 20. stol. </a:t>
            </a:r>
            <a:r>
              <a:rPr lang="cs-CZ" sz="2000" b="1" dirty="0">
                <a:latin typeface="Tw Cen MT" panose="020B0602020104020603" pitchFamily="34" charset="-18"/>
              </a:rPr>
              <a:t>25 ‰ </a:t>
            </a:r>
            <a:r>
              <a:rPr lang="cs-CZ" sz="2000" dirty="0">
                <a:latin typeface="Tw Cen MT" panose="020B0602020104020603" pitchFamily="34" charset="-18"/>
              </a:rPr>
              <a:t>→ 1987 </a:t>
            </a:r>
            <a:r>
              <a:rPr lang="cs-CZ" sz="2000" b="1" dirty="0">
                <a:latin typeface="Tw Cen MT" panose="020B0602020104020603" pitchFamily="34" charset="-18"/>
              </a:rPr>
              <a:t>12 ‰ </a:t>
            </a:r>
            <a:r>
              <a:rPr lang="cs-CZ" sz="2000" dirty="0">
                <a:latin typeface="Tw Cen MT" panose="020B0602020104020603" pitchFamily="34" charset="-18"/>
              </a:rPr>
              <a:t>→ </a:t>
            </a:r>
            <a:r>
              <a:rPr lang="cs-CZ" sz="2000" dirty="0">
                <a:solidFill>
                  <a:srgbClr val="FF0000"/>
                </a:solidFill>
                <a:latin typeface="Tw Cen MT" panose="020B0602020104020603" pitchFamily="34" charset="-18"/>
              </a:rPr>
              <a:t>2023 </a:t>
            </a:r>
            <a:r>
              <a:rPr lang="cs-CZ" sz="2000" b="1" dirty="0">
                <a:solidFill>
                  <a:srgbClr val="FF0000"/>
                </a:solidFill>
                <a:latin typeface="Tw Cen MT" panose="020B0602020104020603" pitchFamily="34" charset="-18"/>
              </a:rPr>
              <a:t>2,2</a:t>
            </a:r>
            <a:r>
              <a:rPr lang="cs-CZ" sz="2000" dirty="0">
                <a:solidFill>
                  <a:srgbClr val="FF0000"/>
                </a:solidFill>
                <a:latin typeface="Tw Cen MT" panose="020B0602020104020603" pitchFamily="34" charset="-18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Tw Cen MT" panose="020B0602020104020603" pitchFamily="34" charset="-18"/>
              </a:rPr>
              <a:t>‰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dnes: vysoká kvalita prenatální a neonatální lékařské péče v ČR (světová špička)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„U-rozložení“ se mění na „J-rozložení“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6AB68EC-8394-4D2B-B9A9-D61A5313E8AF}"/>
              </a:ext>
            </a:extLst>
          </p:cNvPr>
          <p:cNvSpPr/>
          <p:nvPr/>
        </p:nvSpPr>
        <p:spPr>
          <a:xfrm>
            <a:off x="5379056" y="6127196"/>
            <a:ext cx="6055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Specifická úmrtnost podle pohlaví a věku v ČR v roce 2023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ČSÚ (2024)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B3C34C8-E767-4FC6-8AFB-7D0C5F36A191}"/>
              </a:ext>
            </a:extLst>
          </p:cNvPr>
          <p:cNvSpPr/>
          <p:nvPr/>
        </p:nvSpPr>
        <p:spPr>
          <a:xfrm>
            <a:off x="145774" y="6127195"/>
            <a:ext cx="4593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Kvocient kojenecké úmrtnosti 1875-2022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Škop (2023), ČSÚ (2023)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EEBD9A-5A3C-4CBA-B3A6-EA1E88D57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5" y="3260422"/>
            <a:ext cx="4939578" cy="286677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913E94B-3A7E-416B-9870-7B4B49893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95" y="3007429"/>
            <a:ext cx="6524336" cy="29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6255D3F-690A-4384-8961-23FB86EB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9"/>
            <a:ext cx="12192000" cy="67892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474" y="365125"/>
            <a:ext cx="357187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ČR – regionální diferenciace úmrtnosti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87C53B5-737A-4579-A12D-155373623B9D}"/>
              </a:ext>
            </a:extLst>
          </p:cNvPr>
          <p:cNvSpPr/>
          <p:nvPr/>
        </p:nvSpPr>
        <p:spPr>
          <a:xfrm>
            <a:off x="298174" y="5727145"/>
            <a:ext cx="45932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w Cen MT" panose="020B0602020104020603" pitchFamily="34" charset="-18"/>
              </a:rPr>
              <a:t>Standardizovaná úmrtnost mužů (vlevo) a žen (vpravo) (na 100 000 osob) v roce 2020</a:t>
            </a:r>
            <a:endParaRPr lang="cs-CZ" b="1" dirty="0">
              <a:latin typeface="Tw Cen MT" panose="020B0602020104020603" pitchFamily="34" charset="-18"/>
            </a:endParaRPr>
          </a:p>
          <a:p>
            <a:r>
              <a:rPr lang="cs-CZ" sz="1400" dirty="0">
                <a:latin typeface="Tw Cen MT" panose="020B0602020104020603" pitchFamily="34" charset="-18"/>
              </a:rPr>
              <a:t>Zdroj: ÚZIS – Zemřelí 2020 (2021)</a:t>
            </a:r>
          </a:p>
        </p:txBody>
      </p:sp>
    </p:spTree>
    <p:extLst>
      <p:ext uri="{BB962C8B-B14F-4D97-AF65-F5344CB8AC3E}">
        <p14:creationId xmlns:p14="http://schemas.microsoft.com/office/powerpoint/2010/main" val="1535158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ČR – příčiny úmrtí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příčina úmrtí </a:t>
            </a:r>
            <a:r>
              <a:rPr lang="cs-CZ" dirty="0">
                <a:latin typeface="Tw Cen MT" panose="020B0602020104020603" pitchFamily="34" charset="-18"/>
              </a:rPr>
              <a:t>= </a:t>
            </a:r>
            <a:r>
              <a:rPr lang="cs-CZ" i="1" dirty="0">
                <a:latin typeface="Tw Cen MT" panose="020B0602020104020603" pitchFamily="34" charset="-18"/>
              </a:rPr>
              <a:t>„nemoc nebo trauma, která </a:t>
            </a:r>
            <a:r>
              <a:rPr lang="cs-CZ" b="1" i="1" dirty="0">
                <a:latin typeface="Tw Cen MT" panose="020B0602020104020603" pitchFamily="34" charset="-18"/>
              </a:rPr>
              <a:t>iniciovala řetězec chorobných stavů</a:t>
            </a:r>
            <a:r>
              <a:rPr lang="cs-CZ" i="1" dirty="0">
                <a:latin typeface="Tw Cen MT" panose="020B0602020104020603" pitchFamily="34" charset="-18"/>
              </a:rPr>
              <a:t> přímo vedoucích k smrti nebo jako okolnosti příhody či násilí, které přivodili smrtelné poškození“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komplikace určení prvotní příčiny: souběh několika chorob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 ČR převaha civilizačních a degenerativních chorob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nemoci oběhové soustavy (cca 45-50 %)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novotvary (cca 20-25 %)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nemoci dýchací soustavy (cca 6-8 %)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vnější příčiny, poranění a otravy (cca 5 %)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nemoci trávící soustavy (cca 5 %)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90279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7E0511B-E67E-4776-A5CA-7CC02AE76F93}"/>
              </a:ext>
            </a:extLst>
          </p:cNvPr>
          <p:cNvSpPr/>
          <p:nvPr/>
        </p:nvSpPr>
        <p:spPr>
          <a:xfrm>
            <a:off x="252393" y="5822527"/>
            <a:ext cx="520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Struktura úmrtnosti podle příčin smrti, 1919-2013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Historický atlas obyvatelstva českých zemí (2017)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08D6320-6003-488A-B93D-F4953B440F86}"/>
              </a:ext>
            </a:extLst>
          </p:cNvPr>
          <p:cNvSpPr/>
          <p:nvPr/>
        </p:nvSpPr>
        <p:spPr>
          <a:xfrm>
            <a:off x="7869552" y="5822527"/>
            <a:ext cx="42488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Struktura zemřelých podle příčin a pohlaví v letech 2013 a 2022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ČSÚ (2024)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48CF348-FFAF-4A7B-8B9F-AC066DA19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38" b="10145"/>
          <a:stretch/>
        </p:blipFill>
        <p:spPr>
          <a:xfrm>
            <a:off x="73556" y="267022"/>
            <a:ext cx="7327651" cy="5211427"/>
          </a:xfrm>
          <a:prstGeom prst="rect">
            <a:avLst/>
          </a:prstGeom>
        </p:spPr>
      </p:pic>
      <p:pic>
        <p:nvPicPr>
          <p:cNvPr id="1026" name="Picture 2" descr="Zemřelí podle pohlaví a příčiny smrti, 2013 a 2022">
            <a:extLst>
              <a:ext uri="{FF2B5EF4-FFF2-40B4-BE49-F238E27FC236}">
                <a16:creationId xmlns:a16="http://schemas.microsoft.com/office/drawing/2014/main" id="{E16619A4-4213-4950-9B96-F6DB0749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48" y="2297927"/>
            <a:ext cx="4949152" cy="34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27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11940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ČR – kontext a budoucnost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5025" cy="4667250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od 90. let: </a:t>
            </a:r>
            <a:r>
              <a:rPr lang="cs-CZ" sz="2400" b="1" dirty="0">
                <a:latin typeface="Tw Cen MT" panose="020B0602020104020603" pitchFamily="34" charset="-18"/>
              </a:rPr>
              <a:t>nejprogresivnější vývoj </a:t>
            </a:r>
            <a:r>
              <a:rPr lang="cs-CZ" sz="2400" dirty="0">
                <a:latin typeface="Tw Cen MT" panose="020B0602020104020603" pitchFamily="34" charset="-18"/>
              </a:rPr>
              <a:t>v poklesu úmrtnosti z </a:t>
            </a:r>
            <a:r>
              <a:rPr lang="cs-CZ" sz="2400" b="1" dirty="0">
                <a:latin typeface="Tw Cen MT" panose="020B0602020104020603" pitchFamily="34" charset="-18"/>
              </a:rPr>
              <a:t>postkomunistických</a:t>
            </a:r>
            <a:r>
              <a:rPr lang="cs-CZ" sz="2400" dirty="0">
                <a:latin typeface="Tw Cen MT" panose="020B0602020104020603" pitchFamily="34" charset="-18"/>
              </a:rPr>
              <a:t> zemí 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přibližování vyspělým zemím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očekává se: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pokles míry úmrtnosti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růst naděje dožití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tzv. komprese úmrtnosti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4C107AE-3D28-48A3-8D1E-066FB6B40247}"/>
              </a:ext>
            </a:extLst>
          </p:cNvPr>
          <p:cNvSpPr/>
          <p:nvPr/>
        </p:nvSpPr>
        <p:spPr>
          <a:xfrm>
            <a:off x="6210528" y="6559748"/>
            <a:ext cx="5581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ČSÚ Projekce obyvatelstva České republiky - 2023 - 2100 (2023)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1E79F7-2117-4EE9-9E53-4F1F7ECB7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294" y="193037"/>
            <a:ext cx="5359222" cy="324088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82D0901-2D22-4F5A-BC64-E749BC6495E4}"/>
              </a:ext>
            </a:extLst>
          </p:cNvPr>
          <p:cNvSpPr/>
          <p:nvPr/>
        </p:nvSpPr>
        <p:spPr>
          <a:xfrm>
            <a:off x="6753225" y="3500791"/>
            <a:ext cx="55814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latin typeface="Tw Cen MT" panose="020B0602020104020603" pitchFamily="34" charset="-18"/>
              </a:rPr>
              <a:t>Reálný a očekávaný tabulkový počet zemřelých žen podle věku, 2011, 2018, 2050, 2100, střední varianta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ČSÚ Projekce obyvatelstva České republiky - 2018 - 2100 (2018)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84DF44-2150-490C-A64D-820273C3B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" y="4655242"/>
            <a:ext cx="11619506" cy="194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8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ÚMRTNOST (mortalita)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1275" cy="4853471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vedle porodnosti druhá rozhodující složka přirozeného pohybu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studium úmrtnosti od 17. stol. (sledováno déle než porodnost)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lepší evidence → snazší zhodnotitelnost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stárnutí – délka života – úmrtí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  → všeobecná úroveň úmrtnosti (pro </a:t>
            </a:r>
            <a:r>
              <a:rPr lang="cs-CZ" b="1" dirty="0">
                <a:latin typeface="Tw Cen MT" panose="020B0602020104020603" pitchFamily="34" charset="-18"/>
              </a:rPr>
              <a:t>mezinárodní</a:t>
            </a:r>
            <a:r>
              <a:rPr lang="cs-CZ" dirty="0">
                <a:latin typeface="Tw Cen MT" panose="020B0602020104020603" pitchFamily="34" charset="-18"/>
              </a:rPr>
              <a:t> srovnání)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neschopnost vyjádřit diferencovanost procesu úmrtnosti pro: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jednotlivé kategorie obyvatel (</a:t>
            </a:r>
            <a:r>
              <a:rPr lang="cs-CZ" u="sng" dirty="0">
                <a:latin typeface="Tw Cen MT" panose="020B0602020104020603" pitchFamily="34" charset="-18"/>
              </a:rPr>
              <a:t>silné ovlivnění věkovou strukturou!</a:t>
            </a:r>
            <a:r>
              <a:rPr lang="cs-CZ" dirty="0">
                <a:latin typeface="Tw Cen MT" panose="020B0602020104020603" pitchFamily="34" charset="-18"/>
              </a:rPr>
              <a:t>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prostor v podrobnějším měřítku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BA38642-B8FF-4654-A734-23426F22BFC5}"/>
              </a:ext>
            </a:extLst>
          </p:cNvPr>
          <p:cNvSpPr txBox="1">
            <a:spLocks/>
          </p:cNvSpPr>
          <p:nvPr/>
        </p:nvSpPr>
        <p:spPr>
          <a:xfrm>
            <a:off x="838200" y="3640512"/>
            <a:ext cx="7582231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latin typeface="Tw Cen MT" panose="020B0602020104020603" pitchFamily="34" charset="-18"/>
              </a:rPr>
              <a:t>hrubá míra úmrtnosti</a:t>
            </a:r>
            <a:endParaRPr lang="cs-CZ" sz="2400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Font typeface="Arial" panose="020B0604020202020204" pitchFamily="34" charset="0"/>
              <a:buNone/>
            </a:pPr>
            <a:r>
              <a:rPr lang="cs-CZ" sz="2000" dirty="0">
                <a:latin typeface="Tw Cen MT" panose="020B0602020104020603" pitchFamily="34" charset="-18"/>
              </a:rPr>
              <a:t>= počet zemřelých na 1000 obyvatel středního stavu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F34FDFE-BBE7-4597-994E-BEED59F91713}"/>
              </a:ext>
            </a:extLst>
          </p:cNvPr>
          <p:cNvSpPr/>
          <p:nvPr/>
        </p:nvSpPr>
        <p:spPr>
          <a:xfrm>
            <a:off x="1361956" y="4468710"/>
            <a:ext cx="7704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M - počet zemřelých ve sledovaném období		S - střední stav obyvatelstva</a:t>
            </a:r>
            <a:endParaRPr lang="cs-CZ" sz="1600" dirty="0">
              <a:latin typeface="Tw Cen MT" panose="020B0602020104020603" pitchFamily="34" charset="-18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12091D4-84A3-4848-BC48-D0106D79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974" y="3648553"/>
            <a:ext cx="3232182" cy="769795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5FDB764-5B60-4CF2-8DCE-1987D2F51FA0}"/>
              </a:ext>
            </a:extLst>
          </p:cNvPr>
          <p:cNvCxnSpPr/>
          <p:nvPr/>
        </p:nvCxnSpPr>
        <p:spPr>
          <a:xfrm>
            <a:off x="572494" y="3576504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ACEAC6A-E32C-4F18-ABB5-790272AC5E53}"/>
              </a:ext>
            </a:extLst>
          </p:cNvPr>
          <p:cNvCxnSpPr/>
          <p:nvPr/>
        </p:nvCxnSpPr>
        <p:spPr>
          <a:xfrm>
            <a:off x="585746" y="4875478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5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Specifická úmrtnost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10"/>
            <a:ext cx="6604221" cy="4850287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nejčastěji pro skupiny podle věku a pohlaví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  <a:p>
            <a:pPr marL="0" indent="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  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BA38642-B8FF-4654-A734-23426F22BFC5}"/>
              </a:ext>
            </a:extLst>
          </p:cNvPr>
          <p:cNvSpPr txBox="1">
            <a:spLocks/>
          </p:cNvSpPr>
          <p:nvPr/>
        </p:nvSpPr>
        <p:spPr>
          <a:xfrm>
            <a:off x="838200" y="2694305"/>
            <a:ext cx="7582231" cy="1885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specifická míra úmrtnosti</a:t>
            </a:r>
            <a:endParaRPr lang="cs-CZ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Font typeface="Arial" panose="020B0604020202020204" pitchFamily="34" charset="0"/>
              <a:buNone/>
            </a:pPr>
            <a:r>
              <a:rPr lang="cs-CZ" dirty="0">
                <a:latin typeface="Tw Cen MT" panose="020B0602020104020603" pitchFamily="34" charset="-18"/>
              </a:rPr>
              <a:t>= počet zemřelých ve věku x na 1000 obyvatel středního stavu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F34FDFE-BBE7-4597-994E-BEED59F91713}"/>
              </a:ext>
            </a:extLst>
          </p:cNvPr>
          <p:cNvSpPr/>
          <p:nvPr/>
        </p:nvSpPr>
        <p:spPr>
          <a:xfrm>
            <a:off x="1298343" y="3996864"/>
            <a:ext cx="770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M - počet zemřelých obyvatel sledované populace ve sledovaném období ve věku x	</a:t>
            </a:r>
          </a:p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S - střední stav obyvatelstva ve věku x</a:t>
            </a:r>
            <a:endParaRPr lang="cs-CZ" sz="1600" dirty="0">
              <a:latin typeface="Tw Cen MT" panose="020B0602020104020603" pitchFamily="34" charset="-18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5FDB764-5B60-4CF2-8DCE-1987D2F51FA0}"/>
              </a:ext>
            </a:extLst>
          </p:cNvPr>
          <p:cNvCxnSpPr/>
          <p:nvPr/>
        </p:nvCxnSpPr>
        <p:spPr>
          <a:xfrm>
            <a:off x="572494" y="4610174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5F1FB6A8-E8D2-4936-A8A6-326D970D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248" y="2728961"/>
            <a:ext cx="2946552" cy="701077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9ED3FD3-DA66-4BF6-9272-63185BA8C8DD}"/>
              </a:ext>
            </a:extLst>
          </p:cNvPr>
          <p:cNvCxnSpPr/>
          <p:nvPr/>
        </p:nvCxnSpPr>
        <p:spPr>
          <a:xfrm>
            <a:off x="572494" y="2511031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26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SVĚT - trendy vývoje úmrtnosti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100677" cy="4591077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globální pokles </a:t>
            </a:r>
            <a:r>
              <a:rPr lang="cs-CZ" dirty="0" err="1">
                <a:latin typeface="Tw Cen MT" panose="020B0602020104020603" pitchFamily="34" charset="-18"/>
              </a:rPr>
              <a:t>hmú</a:t>
            </a:r>
            <a:r>
              <a:rPr lang="cs-CZ" dirty="0">
                <a:latin typeface="Tw Cen MT" panose="020B0602020104020603" pitchFamily="34" charset="-18"/>
              </a:rPr>
              <a:t> → příčiny: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rostoucí životní úroveň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vyšší úroveň medicíny a hygieny a dostupnost léků:</a:t>
            </a:r>
          </a:p>
          <a:p>
            <a:pPr marL="457200" lvl="1" indent="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	→  tzv. epidemiologický přechod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časové a prostorové odlišnosti v poklesu </a:t>
            </a:r>
            <a:r>
              <a:rPr lang="cs-CZ" dirty="0" err="1">
                <a:latin typeface="Tw Cen MT" panose="020B0602020104020603" pitchFamily="34" charset="-18"/>
              </a:rPr>
              <a:t>hmú</a:t>
            </a:r>
            <a:endParaRPr lang="cs-CZ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průběh demografického přechodu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C10CC13D-E6FD-43EF-854C-A4AD869BB100}"/>
              </a:ext>
            </a:extLst>
          </p:cNvPr>
          <p:cNvSpPr/>
          <p:nvPr/>
        </p:nvSpPr>
        <p:spPr>
          <a:xfrm>
            <a:off x="8436334" y="1828798"/>
            <a:ext cx="3264805" cy="36178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BF142C6-362E-412D-B6F9-4F3804798900}"/>
              </a:ext>
            </a:extLst>
          </p:cNvPr>
          <p:cNvSpPr txBox="1"/>
          <p:nvPr/>
        </p:nvSpPr>
        <p:spPr>
          <a:xfrm>
            <a:off x="8523798" y="2586636"/>
            <a:ext cx="312152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1700" dirty="0">
                <a:solidFill>
                  <a:srgbClr val="50B4C8"/>
                </a:solidFill>
                <a:latin typeface="Tw Cen MT" panose="020B0602020104020603" pitchFamily="34" charset="-18"/>
              </a:rPr>
              <a:t>spolehlivé údaje o úmrtnosti se týkají jen části světa (asi více jak polovina populace)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1700" dirty="0">
                <a:solidFill>
                  <a:srgbClr val="50B4C8"/>
                </a:solidFill>
                <a:latin typeface="Tw Cen MT" panose="020B0602020104020603" pitchFamily="34" charset="-18"/>
              </a:rPr>
              <a:t>evidence úmrtnosti vyžaduje soustavnou registraci obyvatelstva (náročnost)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1700" dirty="0">
                <a:solidFill>
                  <a:srgbClr val="50B4C8"/>
                </a:solidFill>
                <a:latin typeface="Tw Cen MT" panose="020B0602020104020603" pitchFamily="34" charset="-18"/>
              </a:rPr>
              <a:t>problémy s analýzou úmrtnosti obyvatelstva Afriky a jižní Asie – nutnost odhadů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endParaRPr lang="cs-CZ" sz="1700" dirty="0">
              <a:solidFill>
                <a:srgbClr val="50B4C8"/>
              </a:solidFill>
              <a:latin typeface="Tw Cen MT" panose="020B0602020104020603" pitchFamily="34" charset="-18"/>
            </a:endParaRPr>
          </a:p>
          <a:p>
            <a:endParaRPr lang="cs-CZ" sz="1700" dirty="0"/>
          </a:p>
        </p:txBody>
      </p:sp>
      <p:pic>
        <p:nvPicPr>
          <p:cNvPr id="18" name="Grafický objekt 17" descr="Žárovka">
            <a:extLst>
              <a:ext uri="{FF2B5EF4-FFF2-40B4-BE49-F238E27FC236}">
                <a16:creationId xmlns:a16="http://schemas.microsoft.com/office/drawing/2014/main" id="{2186B546-E6F1-442F-BDC0-7FE511D2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4562" y="1996619"/>
            <a:ext cx="468000" cy="46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AF13FBF-DCA4-4A48-A4E0-ED016E085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30" y="4537583"/>
            <a:ext cx="4044107" cy="2153439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395AB8C3-5E01-4A91-9CE0-B823D38B3523}"/>
              </a:ext>
            </a:extLst>
          </p:cNvPr>
          <p:cNvSpPr/>
          <p:nvPr/>
        </p:nvSpPr>
        <p:spPr>
          <a:xfrm>
            <a:off x="4888537" y="6106247"/>
            <a:ext cx="6573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Svět – hrubá míra úmrtnosti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UN, </a:t>
            </a:r>
            <a:r>
              <a:rPr lang="cs-CZ" sz="1400" dirty="0" err="1">
                <a:latin typeface="Tw Cen MT" panose="020B0602020104020603" pitchFamily="34" charset="-18"/>
              </a:rPr>
              <a:t>World</a:t>
            </a:r>
            <a:r>
              <a:rPr lang="cs-CZ" sz="1400" dirty="0">
                <a:latin typeface="Tw Cen MT" panose="020B0602020104020603" pitchFamily="34" charset="-18"/>
              </a:rPr>
              <a:t> </a:t>
            </a:r>
            <a:r>
              <a:rPr lang="cs-CZ" sz="1400" dirty="0" err="1">
                <a:latin typeface="Tw Cen MT" panose="020B0602020104020603" pitchFamily="34" charset="-18"/>
              </a:rPr>
              <a:t>Population</a:t>
            </a:r>
            <a:r>
              <a:rPr lang="cs-CZ" sz="1400" dirty="0">
                <a:latin typeface="Tw Cen MT" panose="020B0602020104020603" pitchFamily="34" charset="-18"/>
              </a:rPr>
              <a:t> </a:t>
            </a:r>
            <a:r>
              <a:rPr lang="cs-CZ" sz="1400" dirty="0" err="1">
                <a:latin typeface="Tw Cen MT" panose="020B0602020104020603" pitchFamily="34" charset="-18"/>
              </a:rPr>
              <a:t>Prospects</a:t>
            </a:r>
            <a:r>
              <a:rPr lang="cs-CZ" sz="1400" dirty="0">
                <a:latin typeface="Tw Cen MT" panose="020B0602020104020603" pitchFamily="34" charset="-18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20919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C341CABF-55FA-49F6-AAE1-23C1F7087FB2}"/>
              </a:ext>
            </a:extLst>
          </p:cNvPr>
          <p:cNvSpPr/>
          <p:nvPr/>
        </p:nvSpPr>
        <p:spPr>
          <a:xfrm>
            <a:off x="9502241" y="254645"/>
            <a:ext cx="25205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Vývoj a predikce hrubé míry úmrtnosti ve světě (1950–2050)</a:t>
            </a:r>
          </a:p>
          <a:p>
            <a:r>
              <a:rPr lang="cs-CZ" sz="1600" dirty="0">
                <a:latin typeface="Tw Cen MT" panose="020B0602020104020603" pitchFamily="34" charset="-18"/>
              </a:rPr>
              <a:t>Pozn.: střední varianta prognózy</a:t>
            </a: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r>
              <a:rPr lang="cs-CZ" sz="1400" dirty="0">
                <a:latin typeface="Tw Cen MT" panose="020B0602020104020603" pitchFamily="34" charset="-18"/>
              </a:rPr>
              <a:t>Zdroj: United </a:t>
            </a:r>
            <a:r>
              <a:rPr lang="cs-CZ" sz="1400" dirty="0" err="1">
                <a:latin typeface="Tw Cen MT" panose="020B0602020104020603" pitchFamily="34" charset="-18"/>
              </a:rPr>
              <a:t>Nations</a:t>
            </a:r>
            <a:r>
              <a:rPr lang="cs-CZ" sz="1400" dirty="0">
                <a:latin typeface="Tw Cen MT" panose="020B0602020104020603" pitchFamily="34" charset="-18"/>
              </a:rPr>
              <a:t> (2017), Kunc a kol. (2019)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0676649-52AD-449B-9830-0E6214E5F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0" y="11132"/>
            <a:ext cx="961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8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723B0C86-4175-40D6-9304-4E50D65FE5B9}"/>
              </a:ext>
            </a:extLst>
          </p:cNvPr>
          <p:cNvSpPr/>
          <p:nvPr/>
        </p:nvSpPr>
        <p:spPr>
          <a:xfrm>
            <a:off x="320041" y="6143381"/>
            <a:ext cx="6867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Svět – hrubá míra úmrtnosti v jednotlivých státech v roce 2023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PRB (2024)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7B2E8F8-0798-448B-B308-131431885581}"/>
              </a:ext>
            </a:extLst>
          </p:cNvPr>
          <p:cNvSpPr/>
          <p:nvPr/>
        </p:nvSpPr>
        <p:spPr>
          <a:xfrm>
            <a:off x="8394191" y="6380226"/>
            <a:ext cx="3300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Rok 2023 		Zdroj: PRB (2024)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0BFE69-2E55-42CA-92A8-82146CF4B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706"/>
            <a:ext cx="8257113" cy="45805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18CB1BF-11BA-4EE9-81CB-712D54325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64" y="647892"/>
            <a:ext cx="4013805" cy="55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72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Variabilita specifické úmrtnosti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8811"/>
            <a:ext cx="4417612" cy="132556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charakteristický tvar křivky specifických mortalit (U-tvar)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mužská </a:t>
            </a:r>
            <a:r>
              <a:rPr lang="cs-CZ" sz="2400" dirty="0" err="1">
                <a:latin typeface="Tw Cen MT" panose="020B0602020104020603" pitchFamily="34" charset="-18"/>
              </a:rPr>
              <a:t>nadúmrtnost</a:t>
            </a:r>
            <a:r>
              <a:rPr lang="cs-CZ" sz="2400" dirty="0">
                <a:latin typeface="Tw Cen MT" panose="020B0602020104020603" pitchFamily="34" charset="-18"/>
              </a:rPr>
              <a:t> (jen zřídka ženská </a:t>
            </a:r>
            <a:r>
              <a:rPr lang="cs-CZ" sz="2400" dirty="0" err="1">
                <a:latin typeface="Tw Cen MT" panose="020B0602020104020603" pitchFamily="34" charset="-18"/>
              </a:rPr>
              <a:t>nadúmrtnost</a:t>
            </a:r>
            <a:r>
              <a:rPr lang="cs-CZ" sz="2400" dirty="0">
                <a:latin typeface="Tw Cen MT" panose="020B0602020104020603" pitchFamily="34" charset="-18"/>
              </a:rPr>
              <a:t>)</a:t>
            </a:r>
            <a:r>
              <a:rPr lang="cs-CZ" dirty="0">
                <a:latin typeface="Tw Cen MT" panose="020B0602020104020603" pitchFamily="34" charset="-18"/>
              </a:rPr>
              <a:t>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D1274B-9699-4220-9B98-CA3F1442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11" y="3531112"/>
            <a:ext cx="6956585" cy="32115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0499DD4-7286-4426-9A86-633F91D149E6}"/>
              </a:ext>
            </a:extLst>
          </p:cNvPr>
          <p:cNvSpPr txBox="1"/>
          <p:nvPr/>
        </p:nvSpPr>
        <p:spPr>
          <a:xfrm>
            <a:off x="838200" y="3244334"/>
            <a:ext cx="45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muži				ženy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A0A6AB4-7BC6-4EEE-8E78-0E841ACEB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209" y="415141"/>
            <a:ext cx="4397215" cy="421101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BDC643BC-E706-4D7B-A77E-F9299668857E}"/>
              </a:ext>
            </a:extLst>
          </p:cNvPr>
          <p:cNvSpPr/>
          <p:nvPr/>
        </p:nvSpPr>
        <p:spPr>
          <a:xfrm>
            <a:off x="7672864" y="6434930"/>
            <a:ext cx="2383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cs-CZ" sz="1400" dirty="0" err="1">
                <a:latin typeface="Tw Cen MT" panose="020B0602020104020603" pitchFamily="34" charset="-18"/>
              </a:rPr>
              <a:t>AbouZahr</a:t>
            </a:r>
            <a:r>
              <a:rPr lang="cs-CZ" sz="1400" dirty="0">
                <a:latin typeface="Tw Cen MT" panose="020B0602020104020603" pitchFamily="34" charset="-18"/>
              </a:rPr>
              <a:t> et al. (2010)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8DE5556B-921A-451D-8725-B9513D5EF71A}"/>
              </a:ext>
            </a:extLst>
          </p:cNvPr>
          <p:cNvSpPr/>
          <p:nvPr/>
        </p:nvSpPr>
        <p:spPr>
          <a:xfrm rot="19367299">
            <a:off x="5148893" y="5278710"/>
            <a:ext cx="173043" cy="524775"/>
          </a:xfrm>
          <a:prstGeom prst="downArrow">
            <a:avLst/>
          </a:prstGeom>
          <a:solidFill>
            <a:srgbClr val="50B4C8"/>
          </a:solidFill>
          <a:ln>
            <a:solidFill>
              <a:srgbClr val="50B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53AAB072-BD27-4364-908B-03BD79D41A51}"/>
              </a:ext>
            </a:extLst>
          </p:cNvPr>
          <p:cNvSpPr/>
          <p:nvPr/>
        </p:nvSpPr>
        <p:spPr>
          <a:xfrm rot="3289172">
            <a:off x="1277933" y="5239311"/>
            <a:ext cx="173043" cy="524775"/>
          </a:xfrm>
          <a:prstGeom prst="downArrow">
            <a:avLst/>
          </a:prstGeom>
          <a:solidFill>
            <a:srgbClr val="50B4C8"/>
          </a:solidFill>
          <a:ln>
            <a:solidFill>
              <a:srgbClr val="50B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97617257-465E-46F3-B69B-A23DB48D0EB6}"/>
              </a:ext>
            </a:extLst>
          </p:cNvPr>
          <p:cNvSpPr/>
          <p:nvPr/>
        </p:nvSpPr>
        <p:spPr>
          <a:xfrm rot="8380791">
            <a:off x="9600021" y="3488781"/>
            <a:ext cx="173043" cy="524775"/>
          </a:xfrm>
          <a:prstGeom prst="downArrow">
            <a:avLst/>
          </a:prstGeom>
          <a:solidFill>
            <a:srgbClr val="50B4C8"/>
          </a:solidFill>
          <a:ln>
            <a:solidFill>
              <a:srgbClr val="50B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8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72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Variabilita specifické úmrtnosti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DC643BC-E706-4D7B-A77E-F9299668857E}"/>
              </a:ext>
            </a:extLst>
          </p:cNvPr>
          <p:cNvSpPr/>
          <p:nvPr/>
        </p:nvSpPr>
        <p:spPr>
          <a:xfrm>
            <a:off x="8118136" y="6059451"/>
            <a:ext cx="2989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cs-CZ" sz="1400" dirty="0" err="1">
                <a:latin typeface="Tw Cen MT" panose="020B0602020104020603" pitchFamily="34" charset="-18"/>
              </a:rPr>
              <a:t>World</a:t>
            </a:r>
            <a:r>
              <a:rPr lang="cs-CZ" sz="1400" dirty="0">
                <a:latin typeface="Tw Cen MT" panose="020B0602020104020603" pitchFamily="34" charset="-18"/>
              </a:rPr>
              <a:t> </a:t>
            </a:r>
            <a:r>
              <a:rPr lang="cs-CZ" sz="1400" dirty="0" err="1">
                <a:latin typeface="Tw Cen MT" panose="020B0602020104020603" pitchFamily="34" charset="-18"/>
              </a:rPr>
              <a:t>Population</a:t>
            </a:r>
            <a:r>
              <a:rPr lang="cs-CZ" sz="1400" dirty="0">
                <a:latin typeface="Tw Cen MT" panose="020B0602020104020603" pitchFamily="34" charset="-18"/>
              </a:rPr>
              <a:t> Profile: 1998</a:t>
            </a:r>
          </a:p>
        </p:txBody>
      </p:sp>
      <p:pic>
        <p:nvPicPr>
          <p:cNvPr id="11" name="Picture 5" descr="sejmout0012">
            <a:extLst>
              <a:ext uri="{FF2B5EF4-FFF2-40B4-BE49-F238E27FC236}">
                <a16:creationId xmlns:a16="http://schemas.microsoft.com/office/drawing/2014/main" id="{23AC694A-814A-4848-9904-8DAE8D2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5403"/>
            <a:ext cx="7056437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obousměrná vodorovná 3">
            <a:extLst>
              <a:ext uri="{FF2B5EF4-FFF2-40B4-BE49-F238E27FC236}">
                <a16:creationId xmlns:a16="http://schemas.microsoft.com/office/drawing/2014/main" id="{8FACF35D-5471-4BAC-84A3-816C6BDF0466}"/>
              </a:ext>
            </a:extLst>
          </p:cNvPr>
          <p:cNvSpPr/>
          <p:nvPr/>
        </p:nvSpPr>
        <p:spPr>
          <a:xfrm rot="2842835">
            <a:off x="3662410" y="3688264"/>
            <a:ext cx="453225" cy="214686"/>
          </a:xfrm>
          <a:prstGeom prst="leftRightArrow">
            <a:avLst/>
          </a:prstGeom>
          <a:solidFill>
            <a:srgbClr val="50B4C8"/>
          </a:solidFill>
          <a:ln>
            <a:solidFill>
              <a:srgbClr val="50B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385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8972</TotalTime>
  <Words>1542</Words>
  <Application>Microsoft Office PowerPoint</Application>
  <PresentationFormat>Širokoúhlá obrazovka</PresentationFormat>
  <Paragraphs>228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Tw Cen MT</vt:lpstr>
      <vt:lpstr>Wingdings</vt:lpstr>
      <vt:lpstr>Motiv Office</vt:lpstr>
      <vt:lpstr>dynamika obyvatelstva / úmrtnost</vt:lpstr>
      <vt:lpstr>Osnova</vt:lpstr>
      <vt:lpstr>ÚMRTNOST (mortalita)</vt:lpstr>
      <vt:lpstr>Specifická úmrtnost</vt:lpstr>
      <vt:lpstr>SVĚT - trendy vývoje úmrtnosti</vt:lpstr>
      <vt:lpstr>Prezentace aplikace PowerPoint</vt:lpstr>
      <vt:lpstr>Prezentace aplikace PowerPoint</vt:lpstr>
      <vt:lpstr>Variabilita specifické úmrtnosti</vt:lpstr>
      <vt:lpstr>Variabilita specifické úmrtnosti</vt:lpstr>
      <vt:lpstr>Úmrtnost nejmladších skupin obyvatelstva</vt:lpstr>
      <vt:lpstr>SVĚT - trendy vývoje kojenecké úmrtnosti </vt:lpstr>
      <vt:lpstr>Prezentace aplikace PowerPoint</vt:lpstr>
      <vt:lpstr>Prezentace aplikace PowerPoint</vt:lpstr>
      <vt:lpstr>naděje dožití</vt:lpstr>
      <vt:lpstr>Úmrtnostní tabulky</vt:lpstr>
      <vt:lpstr>Vývoj naděje dožití </vt:lpstr>
      <vt:lpstr>Prezentace aplikace PowerPoint</vt:lpstr>
      <vt:lpstr>SVĚT – diferenciace naděje dožití </vt:lpstr>
      <vt:lpstr>STÁTY – srovnání naděje dožití 2006/2023</vt:lpstr>
      <vt:lpstr>ČR – vývoj úmrtnosti</vt:lpstr>
      <vt:lpstr>Prezentace aplikace PowerPoint</vt:lpstr>
      <vt:lpstr>ČR – specifické míry úmrtnosti</vt:lpstr>
      <vt:lpstr>ČR – regionální diferenciace úmrtnosti</vt:lpstr>
      <vt:lpstr>ČR – příčiny úmrtí</vt:lpstr>
      <vt:lpstr>Prezentace aplikace PowerPoint</vt:lpstr>
      <vt:lpstr>ČR – kontext a budoucnost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Každodenní mobilita ve volném čase</dc:title>
  <dc:creator>Jiří Malý</dc:creator>
  <cp:lastModifiedBy>Jiří Malý</cp:lastModifiedBy>
  <cp:revision>322</cp:revision>
  <dcterms:created xsi:type="dcterms:W3CDTF">2022-02-23T13:33:32Z</dcterms:created>
  <dcterms:modified xsi:type="dcterms:W3CDTF">2024-11-08T10:57:16Z</dcterms:modified>
</cp:coreProperties>
</file>