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2" r:id="rId1"/>
  </p:sldMasterIdLst>
  <p:notesMasterIdLst>
    <p:notesMasterId r:id="rId58"/>
  </p:notesMasterIdLst>
  <p:sldIdLst>
    <p:sldId id="256" r:id="rId2"/>
    <p:sldId id="257" r:id="rId3"/>
    <p:sldId id="260" r:id="rId4"/>
    <p:sldId id="302" r:id="rId5"/>
    <p:sldId id="258" r:id="rId6"/>
    <p:sldId id="259" r:id="rId7"/>
    <p:sldId id="261" r:id="rId8"/>
    <p:sldId id="300" r:id="rId9"/>
    <p:sldId id="301" r:id="rId10"/>
    <p:sldId id="315" r:id="rId11"/>
    <p:sldId id="316" r:id="rId12"/>
    <p:sldId id="317" r:id="rId13"/>
    <p:sldId id="262" r:id="rId14"/>
    <p:sldId id="264" r:id="rId15"/>
    <p:sldId id="303" r:id="rId16"/>
    <p:sldId id="272" r:id="rId17"/>
    <p:sldId id="273" r:id="rId18"/>
    <p:sldId id="274" r:id="rId19"/>
    <p:sldId id="304" r:id="rId20"/>
    <p:sldId id="263" r:id="rId21"/>
    <p:sldId id="266" r:id="rId22"/>
    <p:sldId id="265" r:id="rId23"/>
    <p:sldId id="267" r:id="rId24"/>
    <p:sldId id="268" r:id="rId25"/>
    <p:sldId id="271" r:id="rId26"/>
    <p:sldId id="286" r:id="rId27"/>
    <p:sldId id="276" r:id="rId28"/>
    <p:sldId id="277" r:id="rId29"/>
    <p:sldId id="284" r:id="rId30"/>
    <p:sldId id="305" r:id="rId31"/>
    <p:sldId id="279" r:id="rId32"/>
    <p:sldId id="280" r:id="rId33"/>
    <p:sldId id="282" r:id="rId34"/>
    <p:sldId id="281" r:id="rId35"/>
    <p:sldId id="285" r:id="rId36"/>
    <p:sldId id="306" r:id="rId37"/>
    <p:sldId id="278" r:id="rId38"/>
    <p:sldId id="287" r:id="rId39"/>
    <p:sldId id="288" r:id="rId40"/>
    <p:sldId id="290" r:id="rId41"/>
    <p:sldId id="307" r:id="rId42"/>
    <p:sldId id="313" r:id="rId43"/>
    <p:sldId id="291" r:id="rId44"/>
    <p:sldId id="293" r:id="rId45"/>
    <p:sldId id="308" r:id="rId46"/>
    <p:sldId id="314" r:id="rId47"/>
    <p:sldId id="294" r:id="rId48"/>
    <p:sldId id="309" r:id="rId49"/>
    <p:sldId id="295" r:id="rId50"/>
    <p:sldId id="296" r:id="rId51"/>
    <p:sldId id="310" r:id="rId52"/>
    <p:sldId id="297" r:id="rId53"/>
    <p:sldId id="298" r:id="rId54"/>
    <p:sldId id="311" r:id="rId55"/>
    <p:sldId id="299" r:id="rId56"/>
    <p:sldId id="312" r:id="rId5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30" autoAdjust="0"/>
    <p:restoredTop sz="94660"/>
  </p:normalViewPr>
  <p:slideViewPr>
    <p:cSldViewPr>
      <p:cViewPr varScale="1">
        <p:scale>
          <a:sx n="74" d="100"/>
          <a:sy n="74" d="100"/>
        </p:scale>
        <p:origin x="102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tin\Desktop\Nov&#253;%20List%20aplikace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in\Desktop\Nov&#253;%20List%20aplikace%20Microsoft%20Office%20Excel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ba\Downloads\FAOSTAT_data_11-11-2018.csv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ba\Downloads\FAOSTAT_data_11-11-2018.csv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ba\Downloads\FAOSTAT_data_11-11-2018.csv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600" b="1" dirty="0"/>
              <a:t>Vývoj světové produkce obilovin 1961</a:t>
            </a:r>
            <a:r>
              <a:rPr lang="cs-CZ" sz="1600" b="1" baseline="0" dirty="0"/>
              <a:t> - 2016 ( v milionech tun</a:t>
            </a:r>
            <a:r>
              <a:rPr lang="cs-CZ" baseline="0" dirty="0"/>
              <a:t>)</a:t>
            </a:r>
            <a:endParaRPr lang="cs-CZ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4.8117801039497421E-2"/>
          <c:y val="0.17122717146112218"/>
          <c:w val="0.92770133009338895"/>
          <c:h val="0.70470468246267326"/>
        </c:manualLayout>
      </c:layout>
      <c:barChart>
        <c:barDir val="col"/>
        <c:grouping val="clustered"/>
        <c:varyColors val="0"/>
        <c:ser>
          <c:idx val="0"/>
          <c:order val="0"/>
          <c:tx>
            <c:v>Produkce obilovin (miliony tun)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List5!$I$2:$I$57</c:f>
              <c:numCache>
                <c:formatCode>General</c:formatCode>
                <c:ptCount val="56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</c:numCache>
            </c:numRef>
          </c:cat>
          <c:val>
            <c:numRef>
              <c:f>List5!$O$2:$O$57</c:f>
              <c:numCache>
                <c:formatCode>General</c:formatCode>
                <c:ptCount val="56"/>
                <c:pt idx="0">
                  <c:v>876.87488599999995</c:v>
                </c:pt>
                <c:pt idx="1">
                  <c:v>933.37327500000004</c:v>
                </c:pt>
                <c:pt idx="2">
                  <c:v>949.34611399999915</c:v>
                </c:pt>
                <c:pt idx="3">
                  <c:v>1001.214296</c:v>
                </c:pt>
                <c:pt idx="4">
                  <c:v>998.59315700000002</c:v>
                </c:pt>
                <c:pt idx="5">
                  <c:v>1078.340254</c:v>
                </c:pt>
                <c:pt idx="6">
                  <c:v>1124.0814139999998</c:v>
                </c:pt>
                <c:pt idx="7">
                  <c:v>1160.6798999999999</c:v>
                </c:pt>
                <c:pt idx="8">
                  <c:v>1170.9996740000001</c:v>
                </c:pt>
                <c:pt idx="9">
                  <c:v>1192.5086660000011</c:v>
                </c:pt>
                <c:pt idx="10">
                  <c:v>1299.6687569999999</c:v>
                </c:pt>
                <c:pt idx="11">
                  <c:v>1258.479748</c:v>
                </c:pt>
                <c:pt idx="12">
                  <c:v>1357.016286</c:v>
                </c:pt>
                <c:pt idx="13">
                  <c:v>1326.5506109999999</c:v>
                </c:pt>
                <c:pt idx="14">
                  <c:v>1359.8051949999999</c:v>
                </c:pt>
                <c:pt idx="15">
                  <c:v>1463.712448999999</c:v>
                </c:pt>
                <c:pt idx="16">
                  <c:v>1456.3455700000011</c:v>
                </c:pt>
                <c:pt idx="17">
                  <c:v>1582.0211859999999</c:v>
                </c:pt>
                <c:pt idx="18">
                  <c:v>1537.503183</c:v>
                </c:pt>
                <c:pt idx="19">
                  <c:v>1549.9138479999999</c:v>
                </c:pt>
                <c:pt idx="20">
                  <c:v>1632.3838209999988</c:v>
                </c:pt>
                <c:pt idx="21">
                  <c:v>1692.5416729999999</c:v>
                </c:pt>
                <c:pt idx="22">
                  <c:v>1626.948118</c:v>
                </c:pt>
                <c:pt idx="23">
                  <c:v>1786.7974409999988</c:v>
                </c:pt>
                <c:pt idx="24">
                  <c:v>1821.242843</c:v>
                </c:pt>
                <c:pt idx="25">
                  <c:v>1834.0245159999999</c:v>
                </c:pt>
                <c:pt idx="26">
                  <c:v>1771.531205</c:v>
                </c:pt>
                <c:pt idx="27">
                  <c:v>1727.629727</c:v>
                </c:pt>
                <c:pt idx="28">
                  <c:v>1871.3578869999999</c:v>
                </c:pt>
                <c:pt idx="29">
                  <c:v>1951.7264849999999</c:v>
                </c:pt>
                <c:pt idx="30">
                  <c:v>1890.3123659999999</c:v>
                </c:pt>
                <c:pt idx="31">
                  <c:v>1973.4617670000011</c:v>
                </c:pt>
                <c:pt idx="32">
                  <c:v>1904.042418999999</c:v>
                </c:pt>
                <c:pt idx="33">
                  <c:v>1953.7944839999998</c:v>
                </c:pt>
                <c:pt idx="34">
                  <c:v>1899.2838549999999</c:v>
                </c:pt>
                <c:pt idx="35">
                  <c:v>2061.2928429999997</c:v>
                </c:pt>
                <c:pt idx="36">
                  <c:v>2095.6424429999997</c:v>
                </c:pt>
                <c:pt idx="37">
                  <c:v>2085.3398940000002</c:v>
                </c:pt>
                <c:pt idx="38">
                  <c:v>2082.4835090000001</c:v>
                </c:pt>
                <c:pt idx="39">
                  <c:v>2058.6319730000023</c:v>
                </c:pt>
                <c:pt idx="40">
                  <c:v>2104.8118060000024</c:v>
                </c:pt>
                <c:pt idx="41">
                  <c:v>2053.5034770000002</c:v>
                </c:pt>
                <c:pt idx="42">
                  <c:v>2073.7170259999998</c:v>
                </c:pt>
                <c:pt idx="43">
                  <c:v>2286.0463030000001</c:v>
                </c:pt>
                <c:pt idx="44">
                  <c:v>2266.2020209999987</c:v>
                </c:pt>
                <c:pt idx="45">
                  <c:v>2255.5822159999998</c:v>
                </c:pt>
                <c:pt idx="46">
                  <c:v>2348.1059719999998</c:v>
                </c:pt>
                <c:pt idx="47">
                  <c:v>2521.654497</c:v>
                </c:pt>
                <c:pt idx="48">
                  <c:v>2492.2848369999997</c:v>
                </c:pt>
                <c:pt idx="49">
                  <c:v>2466.5012400000001</c:v>
                </c:pt>
                <c:pt idx="50">
                  <c:v>2588.1147780000001</c:v>
                </c:pt>
                <c:pt idx="51">
                  <c:v>2562.0464089999987</c:v>
                </c:pt>
                <c:pt idx="52">
                  <c:v>2768.0233499999999</c:v>
                </c:pt>
                <c:pt idx="53">
                  <c:v>2823.7328849999976</c:v>
                </c:pt>
                <c:pt idx="54">
                  <c:v>2795.5471459999999</c:v>
                </c:pt>
                <c:pt idx="55">
                  <c:v>2848.6619140000012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D2-469C-8C72-E20D6F907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5050752"/>
        <c:axId val="107692800"/>
      </c:barChart>
      <c:catAx>
        <c:axId val="9505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7692800"/>
        <c:crosses val="autoZero"/>
        <c:auto val="0"/>
        <c:lblAlgn val="ctr"/>
        <c:lblOffset val="100"/>
        <c:tickLblSkip val="1"/>
        <c:noMultiLvlLbl val="0"/>
      </c:catAx>
      <c:valAx>
        <c:axId val="10769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9505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Podíl</a:t>
            </a:r>
            <a:r>
              <a:rPr lang="cs-CZ" b="1" baseline="0" dirty="0"/>
              <a:t> kukuřice, pšenice a rýže na celkové produkci obilovin v letech 1961 - 2016</a:t>
            </a:r>
            <a:endParaRPr lang="cs-CZ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List12!$F$1</c:f>
              <c:strCache>
                <c:ptCount val="1"/>
                <c:pt idx="0">
                  <c:v>Kukuřice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List12!$A$2:$A$57</c:f>
              <c:numCache>
                <c:formatCode>General</c:formatCode>
                <c:ptCount val="56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</c:numCache>
            </c:numRef>
          </c:cat>
          <c:val>
            <c:numRef>
              <c:f>List12!$F$2:$F$57</c:f>
              <c:numCache>
                <c:formatCode>General</c:formatCode>
                <c:ptCount val="56"/>
                <c:pt idx="0">
                  <c:v>23.38162333913618</c:v>
                </c:pt>
                <c:pt idx="1">
                  <c:v>21.95016104355463</c:v>
                </c:pt>
                <c:pt idx="2">
                  <c:v>23.197896926346935</c:v>
                </c:pt>
                <c:pt idx="3">
                  <c:v>21.491166063014347</c:v>
                </c:pt>
                <c:pt idx="4">
                  <c:v>22.68634172104586</c:v>
                </c:pt>
                <c:pt idx="5">
                  <c:v>22.775664646568949</c:v>
                </c:pt>
                <c:pt idx="6">
                  <c:v>24.246328567087222</c:v>
                </c:pt>
                <c:pt idx="7">
                  <c:v>22.027653877697027</c:v>
                </c:pt>
                <c:pt idx="8">
                  <c:v>23.01504210324827</c:v>
                </c:pt>
                <c:pt idx="9">
                  <c:v>22.291757920021688</c:v>
                </c:pt>
                <c:pt idx="10">
                  <c:v>24.130965702670995</c:v>
                </c:pt>
                <c:pt idx="11">
                  <c:v>24.53963128852827</c:v>
                </c:pt>
                <c:pt idx="12">
                  <c:v>23.455169424547329</c:v>
                </c:pt>
                <c:pt idx="13">
                  <c:v>23.099559448320193</c:v>
                </c:pt>
                <c:pt idx="14">
                  <c:v>25.132421339219846</c:v>
                </c:pt>
                <c:pt idx="15">
                  <c:v>24.07548465142553</c:v>
                </c:pt>
                <c:pt idx="16">
                  <c:v>25.515465742104055</c:v>
                </c:pt>
                <c:pt idx="17">
                  <c:v>24.879571429456227</c:v>
                </c:pt>
                <c:pt idx="18">
                  <c:v>27.227455372363913</c:v>
                </c:pt>
                <c:pt idx="19">
                  <c:v>25.590028020705827</c:v>
                </c:pt>
                <c:pt idx="20">
                  <c:v>27.369330132560759</c:v>
                </c:pt>
                <c:pt idx="21">
                  <c:v>26.524149281611198</c:v>
                </c:pt>
                <c:pt idx="22">
                  <c:v>21.333319124316439</c:v>
                </c:pt>
                <c:pt idx="23">
                  <c:v>25.209908054709373</c:v>
                </c:pt>
                <c:pt idx="24">
                  <c:v>26.659119230921771</c:v>
                </c:pt>
                <c:pt idx="25">
                  <c:v>26.072531628034127</c:v>
                </c:pt>
                <c:pt idx="26">
                  <c:v>25.577635478343137</c:v>
                </c:pt>
                <c:pt idx="27">
                  <c:v>23.329665361795431</c:v>
                </c:pt>
                <c:pt idx="28">
                  <c:v>25.482806165125574</c:v>
                </c:pt>
                <c:pt idx="29">
                  <c:v>24.779123904751426</c:v>
                </c:pt>
                <c:pt idx="30">
                  <c:v>26.154038289775439</c:v>
                </c:pt>
                <c:pt idx="31">
                  <c:v>27.047643229056792</c:v>
                </c:pt>
                <c:pt idx="32">
                  <c:v>25.0628603773769</c:v>
                </c:pt>
                <c:pt idx="33">
                  <c:v>29.104930158048308</c:v>
                </c:pt>
                <c:pt idx="34">
                  <c:v>27.235889445287793</c:v>
                </c:pt>
                <c:pt idx="35">
                  <c:v>28.435301999445212</c:v>
                </c:pt>
                <c:pt idx="36">
                  <c:v>27.886524676576208</c:v>
                </c:pt>
                <c:pt idx="37">
                  <c:v>29.495086425464986</c:v>
                </c:pt>
                <c:pt idx="38">
                  <c:v>29.168358422760505</c:v>
                </c:pt>
                <c:pt idx="39">
                  <c:v>28.758450989044267</c:v>
                </c:pt>
                <c:pt idx="40">
                  <c:v>29.225583458172586</c:v>
                </c:pt>
                <c:pt idx="41">
                  <c:v>29.390942151299797</c:v>
                </c:pt>
                <c:pt idx="42">
                  <c:v>31.105891638659884</c:v>
                </c:pt>
                <c:pt idx="43">
                  <c:v>31.911505381262611</c:v>
                </c:pt>
                <c:pt idx="44">
                  <c:v>31.514656918576634</c:v>
                </c:pt>
                <c:pt idx="45">
                  <c:v>31.385798840683872</c:v>
                </c:pt>
                <c:pt idx="46">
                  <c:v>33.774263702609396</c:v>
                </c:pt>
                <c:pt idx="47">
                  <c:v>32.884630150028045</c:v>
                </c:pt>
                <c:pt idx="48">
                  <c:v>32.904340379774979</c:v>
                </c:pt>
                <c:pt idx="49">
                  <c:v>34.516460571493468</c:v>
                </c:pt>
                <c:pt idx="50">
                  <c:v>34.233685056451542</c:v>
                </c:pt>
                <c:pt idx="51">
                  <c:v>34.122742934279231</c:v>
                </c:pt>
                <c:pt idx="52">
                  <c:v>36.68323267576482</c:v>
                </c:pt>
                <c:pt idx="53">
                  <c:v>36.771560812842246</c:v>
                </c:pt>
                <c:pt idx="54">
                  <c:v>36.150685902258076</c:v>
                </c:pt>
                <c:pt idx="55">
                  <c:v>37.214225555865603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D-45E5-9E8E-31E8EE8A05D2}"/>
            </c:ext>
          </c:extLst>
        </c:ser>
        <c:ser>
          <c:idx val="1"/>
          <c:order val="1"/>
          <c:tx>
            <c:strRef>
              <c:f>List12!$G$1</c:f>
              <c:strCache>
                <c:ptCount val="1"/>
                <c:pt idx="0">
                  <c:v>Pšenice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List12!$A$2:$A$57</c:f>
              <c:numCache>
                <c:formatCode>General</c:formatCode>
                <c:ptCount val="56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</c:numCache>
            </c:numRef>
          </c:cat>
          <c:val>
            <c:numRef>
              <c:f>List12!$G$2:$G$57</c:f>
              <c:numCache>
                <c:formatCode>General</c:formatCode>
                <c:ptCount val="56"/>
                <c:pt idx="0">
                  <c:v>24.592634187951855</c:v>
                </c:pt>
                <c:pt idx="1">
                  <c:v>24.262136389109671</c:v>
                </c:pt>
                <c:pt idx="2">
                  <c:v>26.030465322998115</c:v>
                </c:pt>
                <c:pt idx="3">
                  <c:v>26.261006964287287</c:v>
                </c:pt>
                <c:pt idx="4">
                  <c:v>25.441758960501272</c:v>
                </c:pt>
                <c:pt idx="5">
                  <c:v>24.220672188687487</c:v>
                </c:pt>
                <c:pt idx="6">
                  <c:v>24.676714652983293</c:v>
                </c:pt>
                <c:pt idx="7">
                  <c:v>24.866830897993488</c:v>
                </c:pt>
                <c:pt idx="8">
                  <c:v>25.242055788992491</c:v>
                </c:pt>
                <c:pt idx="9">
                  <c:v>26.527748771932174</c:v>
                </c:pt>
                <c:pt idx="10">
                  <c:v>24.445646191678019</c:v>
                </c:pt>
                <c:pt idx="11">
                  <c:v>24.41755121513485</c:v>
                </c:pt>
                <c:pt idx="12">
                  <c:v>24.681268858404845</c:v>
                </c:pt>
                <c:pt idx="13">
                  <c:v>25.025099777365334</c:v>
                </c:pt>
                <c:pt idx="14">
                  <c:v>26.251046202246627</c:v>
                </c:pt>
                <c:pt idx="15">
                  <c:v>23.753740855147942</c:v>
                </c:pt>
                <c:pt idx="16">
                  <c:v>25.370431346181093</c:v>
                </c:pt>
                <c:pt idx="17">
                  <c:v>24.349152110533112</c:v>
                </c:pt>
                <c:pt idx="18">
                  <c:v>24.406567878955713</c:v>
                </c:pt>
                <c:pt idx="19">
                  <c:v>25.606023877528433</c:v>
                </c:pt>
                <c:pt idx="20">
                  <c:v>25.12125063508579</c:v>
                </c:pt>
                <c:pt idx="21">
                  <c:v>24.929906053781377</c:v>
                </c:pt>
                <c:pt idx="22">
                  <c:v>27.537220765880647</c:v>
                </c:pt>
                <c:pt idx="23">
                  <c:v>26.043405218868326</c:v>
                </c:pt>
                <c:pt idx="24">
                  <c:v>25.705774153040828</c:v>
                </c:pt>
                <c:pt idx="25">
                  <c:v>25.554469850936279</c:v>
                </c:pt>
                <c:pt idx="26">
                  <c:v>26.047517915440839</c:v>
                </c:pt>
                <c:pt idx="27">
                  <c:v>28.21541528151765</c:v>
                </c:pt>
                <c:pt idx="28">
                  <c:v>27.4892175127803</c:v>
                </c:pt>
                <c:pt idx="29">
                  <c:v>26.56974002174282</c:v>
                </c:pt>
                <c:pt idx="30">
                  <c:v>27.430133100023301</c:v>
                </c:pt>
                <c:pt idx="31">
                  <c:v>26.748945727105127</c:v>
                </c:pt>
                <c:pt idx="32">
                  <c:v>27.814477855915875</c:v>
                </c:pt>
                <c:pt idx="33">
                  <c:v>27.566474949675413</c:v>
                </c:pt>
                <c:pt idx="34">
                  <c:v>28.808853850863699</c:v>
                </c:pt>
                <c:pt idx="35">
                  <c:v>27.587506158143682</c:v>
                </c:pt>
                <c:pt idx="36">
                  <c:v>27.539851319951548</c:v>
                </c:pt>
                <c:pt idx="37">
                  <c:v>27.756331265966736</c:v>
                </c:pt>
                <c:pt idx="38">
                  <c:v>29.348486043641447</c:v>
                </c:pt>
                <c:pt idx="39">
                  <c:v>29.08091008261049</c:v>
                </c:pt>
                <c:pt idx="40">
                  <c:v>28.517839565937887</c:v>
                </c:pt>
                <c:pt idx="41">
                  <c:v>27.808641153812857</c:v>
                </c:pt>
                <c:pt idx="42">
                  <c:v>28.303357142808178</c:v>
                </c:pt>
                <c:pt idx="43">
                  <c:v>26.567648529383245</c:v>
                </c:pt>
                <c:pt idx="44">
                  <c:v>27.986282693373294</c:v>
                </c:pt>
                <c:pt idx="45">
                  <c:v>28.405334882282098</c:v>
                </c:pt>
                <c:pt idx="46">
                  <c:v>27.961100684087846</c:v>
                </c:pt>
                <c:pt idx="47">
                  <c:v>27.246023308005913</c:v>
                </c:pt>
                <c:pt idx="48">
                  <c:v>27.51117054603338</c:v>
                </c:pt>
                <c:pt idx="49">
                  <c:v>28.425227752976905</c:v>
                </c:pt>
                <c:pt idx="50">
                  <c:v>28.065822821092826</c:v>
                </c:pt>
                <c:pt idx="51">
                  <c:v>28.73723014593525</c:v>
                </c:pt>
                <c:pt idx="52">
                  <c:v>26.805658051981389</c:v>
                </c:pt>
                <c:pt idx="53">
                  <c:v>26.292345283218935</c:v>
                </c:pt>
                <c:pt idx="54">
                  <c:v>26.47369753927947</c:v>
                </c:pt>
                <c:pt idx="55">
                  <c:v>26.010859391859746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6D-45E5-9E8E-31E8EE8A05D2}"/>
            </c:ext>
          </c:extLst>
        </c:ser>
        <c:ser>
          <c:idx val="2"/>
          <c:order val="2"/>
          <c:tx>
            <c:strRef>
              <c:f>List12!$H$1</c:f>
              <c:strCache>
                <c:ptCount val="1"/>
                <c:pt idx="0">
                  <c:v>Rýže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List12!$A$2:$A$57</c:f>
              <c:numCache>
                <c:formatCode>General</c:formatCode>
                <c:ptCount val="56"/>
                <c:pt idx="0">
                  <c:v>1961</c:v>
                </c:pt>
                <c:pt idx="1">
                  <c:v>1962</c:v>
                </c:pt>
                <c:pt idx="2">
                  <c:v>1963</c:v>
                </c:pt>
                <c:pt idx="3">
                  <c:v>1964</c:v>
                </c:pt>
                <c:pt idx="4">
                  <c:v>1965</c:v>
                </c:pt>
                <c:pt idx="5">
                  <c:v>1966</c:v>
                </c:pt>
                <c:pt idx="6">
                  <c:v>1967</c:v>
                </c:pt>
                <c:pt idx="7">
                  <c:v>1968</c:v>
                </c:pt>
                <c:pt idx="8">
                  <c:v>1969</c:v>
                </c:pt>
                <c:pt idx="9">
                  <c:v>1970</c:v>
                </c:pt>
                <c:pt idx="10">
                  <c:v>1971</c:v>
                </c:pt>
                <c:pt idx="11">
                  <c:v>1972</c:v>
                </c:pt>
                <c:pt idx="12">
                  <c:v>1973</c:v>
                </c:pt>
                <c:pt idx="13">
                  <c:v>1974</c:v>
                </c:pt>
                <c:pt idx="14">
                  <c:v>1975</c:v>
                </c:pt>
                <c:pt idx="15">
                  <c:v>1976</c:v>
                </c:pt>
                <c:pt idx="16">
                  <c:v>1977</c:v>
                </c:pt>
                <c:pt idx="17">
                  <c:v>1978</c:v>
                </c:pt>
                <c:pt idx="18">
                  <c:v>1979</c:v>
                </c:pt>
                <c:pt idx="19">
                  <c:v>1980</c:v>
                </c:pt>
                <c:pt idx="20">
                  <c:v>1981</c:v>
                </c:pt>
                <c:pt idx="21">
                  <c:v>1982</c:v>
                </c:pt>
                <c:pt idx="22">
                  <c:v>1983</c:v>
                </c:pt>
                <c:pt idx="23">
                  <c:v>1984</c:v>
                </c:pt>
                <c:pt idx="24">
                  <c:v>1985</c:v>
                </c:pt>
                <c:pt idx="25">
                  <c:v>1986</c:v>
                </c:pt>
                <c:pt idx="26">
                  <c:v>1987</c:v>
                </c:pt>
                <c:pt idx="27">
                  <c:v>1988</c:v>
                </c:pt>
                <c:pt idx="28">
                  <c:v>1989</c:v>
                </c:pt>
                <c:pt idx="29">
                  <c:v>1990</c:v>
                </c:pt>
                <c:pt idx="30">
                  <c:v>1991</c:v>
                </c:pt>
                <c:pt idx="31">
                  <c:v>1992</c:v>
                </c:pt>
                <c:pt idx="32">
                  <c:v>1993</c:v>
                </c:pt>
                <c:pt idx="33">
                  <c:v>1994</c:v>
                </c:pt>
                <c:pt idx="34">
                  <c:v>1995</c:v>
                </c:pt>
                <c:pt idx="35">
                  <c:v>1996</c:v>
                </c:pt>
                <c:pt idx="36">
                  <c:v>1997</c:v>
                </c:pt>
                <c:pt idx="37">
                  <c:v>1998</c:v>
                </c:pt>
                <c:pt idx="38">
                  <c:v>1999</c:v>
                </c:pt>
                <c:pt idx="39">
                  <c:v>2000</c:v>
                </c:pt>
                <c:pt idx="40">
                  <c:v>2001</c:v>
                </c:pt>
                <c:pt idx="41">
                  <c:v>2002</c:v>
                </c:pt>
                <c:pt idx="42">
                  <c:v>2003</c:v>
                </c:pt>
                <c:pt idx="43">
                  <c:v>2004</c:v>
                </c:pt>
                <c:pt idx="44">
                  <c:v>2005</c:v>
                </c:pt>
                <c:pt idx="45">
                  <c:v>2006</c:v>
                </c:pt>
                <c:pt idx="46">
                  <c:v>2007</c:v>
                </c:pt>
                <c:pt idx="47">
                  <c:v>2008</c:v>
                </c:pt>
                <c:pt idx="48">
                  <c:v>2009</c:v>
                </c:pt>
                <c:pt idx="49">
                  <c:v>2010</c:v>
                </c:pt>
                <c:pt idx="50">
                  <c:v>2011</c:v>
                </c:pt>
                <c:pt idx="51">
                  <c:v>2012</c:v>
                </c:pt>
                <c:pt idx="52">
                  <c:v>2013</c:v>
                </c:pt>
                <c:pt idx="53">
                  <c:v>2014</c:v>
                </c:pt>
                <c:pt idx="54">
                  <c:v>2015</c:v>
                </c:pt>
                <c:pt idx="55">
                  <c:v>2016</c:v>
                </c:pt>
              </c:numCache>
            </c:numRef>
          </c:cat>
          <c:val>
            <c:numRef>
              <c:f>List12!$H$2:$H$57</c:f>
              <c:numCache>
                <c:formatCode>General</c:formatCode>
                <c:ptCount val="56"/>
                <c:pt idx="0">
                  <c:v>25.357919875470124</c:v>
                </c:pt>
                <c:pt idx="1">
                  <c:v>26.818760800709644</c:v>
                </c:pt>
                <c:pt idx="2">
                  <c:v>24.578967518689396</c:v>
                </c:pt>
                <c:pt idx="3">
                  <c:v>26.846566022265428</c:v>
                </c:pt>
                <c:pt idx="4">
                  <c:v>26.401739402265871</c:v>
                </c:pt>
                <c:pt idx="5">
                  <c:v>28.171577465752311</c:v>
                </c:pt>
                <c:pt idx="6">
                  <c:v>26.181010764403595</c:v>
                </c:pt>
                <c:pt idx="7">
                  <c:v>28.15969682941871</c:v>
                </c:pt>
                <c:pt idx="8">
                  <c:v>26.356991368385305</c:v>
                </c:pt>
                <c:pt idx="9">
                  <c:v>26.057752271294603</c:v>
                </c:pt>
                <c:pt idx="10">
                  <c:v>26.739550299122872</c:v>
                </c:pt>
                <c:pt idx="11">
                  <c:v>27.255220399462477</c:v>
                </c:pt>
                <c:pt idx="12">
                  <c:v>27.216631798035767</c:v>
                </c:pt>
                <c:pt idx="13">
                  <c:v>27.049510137385909</c:v>
                </c:pt>
                <c:pt idx="14">
                  <c:v>26.165964603481314</c:v>
                </c:pt>
                <c:pt idx="15">
                  <c:v>28.685144495891333</c:v>
                </c:pt>
                <c:pt idx="16">
                  <c:v>26.24903627783889</c:v>
                </c:pt>
                <c:pt idx="17">
                  <c:v>28.05555854294354</c:v>
                </c:pt>
                <c:pt idx="18">
                  <c:v>27.51209270179443</c:v>
                </c:pt>
                <c:pt idx="19">
                  <c:v>28.400797990676427</c:v>
                </c:pt>
                <c:pt idx="20">
                  <c:v>27.544624016461626</c:v>
                </c:pt>
                <c:pt idx="21">
                  <c:v>28.168795876968613</c:v>
                </c:pt>
                <c:pt idx="22">
                  <c:v>30.09040519385513</c:v>
                </c:pt>
                <c:pt idx="23">
                  <c:v>28.673100444629533</c:v>
                </c:pt>
                <c:pt idx="24">
                  <c:v>27.427830062308725</c:v>
                </c:pt>
                <c:pt idx="25">
                  <c:v>28.826507900399289</c:v>
                </c:pt>
                <c:pt idx="26">
                  <c:v>28.510694340267069</c:v>
                </c:pt>
                <c:pt idx="27">
                  <c:v>28.979388938240927</c:v>
                </c:pt>
                <c:pt idx="28">
                  <c:v>28.760191609463089</c:v>
                </c:pt>
                <c:pt idx="29">
                  <c:v>30.29779610742947</c:v>
                </c:pt>
                <c:pt idx="30">
                  <c:v>28.980434972195468</c:v>
                </c:pt>
                <c:pt idx="31">
                  <c:v>28.635566923552158</c:v>
                </c:pt>
                <c:pt idx="32">
                  <c:v>29.660045614771569</c:v>
                </c:pt>
                <c:pt idx="33">
                  <c:v>26.893080224296526</c:v>
                </c:pt>
                <c:pt idx="34">
                  <c:v>28.66120935882962</c:v>
                </c:pt>
                <c:pt idx="35">
                  <c:v>28.070561830403626</c:v>
                </c:pt>
                <c:pt idx="36">
                  <c:v>29.329958937083827</c:v>
                </c:pt>
                <c:pt idx="37">
                  <c:v>28.5889043659182</c:v>
                </c:pt>
                <c:pt idx="38">
                  <c:v>28.08009304624942</c:v>
                </c:pt>
                <c:pt idx="39">
                  <c:v>28.416891152598492</c:v>
                </c:pt>
                <c:pt idx="40">
                  <c:v>27.947568154223852</c:v>
                </c:pt>
                <c:pt idx="41">
                  <c:v>28.82786061140915</c:v>
                </c:pt>
                <c:pt idx="42">
                  <c:v>26.524993000660256</c:v>
                </c:pt>
                <c:pt idx="43">
                  <c:v>27.77166451820553</c:v>
                </c:pt>
                <c:pt idx="44">
                  <c:v>27.664925597557747</c:v>
                </c:pt>
                <c:pt idx="45">
                  <c:v>27.245216008565976</c:v>
                </c:pt>
                <c:pt idx="46">
                  <c:v>25.837040032876327</c:v>
                </c:pt>
                <c:pt idx="47">
                  <c:v>27.006676363086228</c:v>
                </c:pt>
                <c:pt idx="48">
                  <c:v>27.452408442350123</c:v>
                </c:pt>
                <c:pt idx="49">
                  <c:v>25.960949243228413</c:v>
                </c:pt>
                <c:pt idx="50">
                  <c:v>26.957756314778088</c:v>
                </c:pt>
                <c:pt idx="51">
                  <c:v>26.257293725704731</c:v>
                </c:pt>
                <c:pt idx="52">
                  <c:v>25.684641785987822</c:v>
                </c:pt>
                <c:pt idx="53">
                  <c:v>25.977472334462686</c:v>
                </c:pt>
                <c:pt idx="54">
                  <c:v>26.362814809062069</c:v>
                </c:pt>
                <c:pt idx="55">
                  <c:v>26.309197076589257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6D-45E5-9E8E-31E8EE8A0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526784"/>
        <c:axId val="81528320"/>
      </c:areaChart>
      <c:catAx>
        <c:axId val="8152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528320"/>
        <c:crosses val="autoZero"/>
        <c:auto val="1"/>
        <c:lblAlgn val="ctr"/>
        <c:lblOffset val="100"/>
        <c:noMultiLvlLbl val="0"/>
      </c:catAx>
      <c:valAx>
        <c:axId val="8152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Podíl produkce (%)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1526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cs-CZ" dirty="0"/>
              <a:t>Světová produkce</a:t>
            </a:r>
            <a:r>
              <a:rPr lang="cs-CZ" baseline="0" dirty="0"/>
              <a:t> pšenice dle regionů</a:t>
            </a:r>
          </a:p>
          <a:p>
            <a:pPr algn="l">
              <a:defRPr/>
            </a:pPr>
            <a:r>
              <a:rPr lang="cs-CZ" baseline="0" dirty="0"/>
              <a:t>2014</a:t>
            </a:r>
            <a:endParaRPr lang="cs-CZ" dirty="0"/>
          </a:p>
        </c:rich>
      </c:tx>
      <c:layout>
        <c:manualLayout>
          <c:xMode val="edge"/>
          <c:yMode val="edge"/>
          <c:x val="1.6001761815536492E-2"/>
          <c:y val="3.0828516377649346E-2"/>
        </c:manualLayout>
      </c:layout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dirty="0"/>
              <a:t>Největší producenti pšenice v roce</a:t>
            </a:r>
            <a:r>
              <a:rPr lang="cs-CZ" baseline="0" dirty="0"/>
              <a:t> 2016 (v tunách)</a:t>
            </a:r>
            <a:endParaRPr lang="cs-CZ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139259456974657"/>
          <c:y val="0.17917370781231443"/>
          <c:w val="0.8695015495944366"/>
          <c:h val="0.520371454231712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81588608"/>
        <c:axId val="109721856"/>
      </c:barChart>
      <c:catAx>
        <c:axId val="815886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 b="1"/>
            </a:pPr>
            <a:endParaRPr lang="cs-CZ"/>
          </a:p>
        </c:txPr>
        <c:crossAx val="109721856"/>
        <c:crosses val="autoZero"/>
        <c:auto val="1"/>
        <c:lblAlgn val="ctr"/>
        <c:lblOffset val="100"/>
        <c:noMultiLvlLbl val="0"/>
      </c:catAx>
      <c:valAx>
        <c:axId val="109721856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crossAx val="81588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Největší producenti pšenice 2016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23624000348554"/>
          <c:y val="9.130571249215319E-2"/>
          <c:w val="0.87237333741982936"/>
          <c:h val="0.704493329576740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List1!$D$37:$D$670</c:f>
              <c:strCache>
                <c:ptCount val="10"/>
                <c:pt idx="0">
                  <c:v>China</c:v>
                </c:pt>
                <c:pt idx="1">
                  <c:v>China, mainland</c:v>
                </c:pt>
                <c:pt idx="2">
                  <c:v>India</c:v>
                </c:pt>
                <c:pt idx="3">
                  <c:v>Russian Federation</c:v>
                </c:pt>
                <c:pt idx="4">
                  <c:v>United States of America</c:v>
                </c:pt>
                <c:pt idx="5">
                  <c:v>Canada</c:v>
                </c:pt>
                <c:pt idx="6">
                  <c:v>France</c:v>
                </c:pt>
                <c:pt idx="7">
                  <c:v>Ukraine</c:v>
                </c:pt>
                <c:pt idx="8">
                  <c:v>Pakistan</c:v>
                </c:pt>
                <c:pt idx="9">
                  <c:v>Germany</c:v>
                </c:pt>
              </c:strCache>
            </c:strRef>
          </c:cat>
          <c:val>
            <c:numRef>
              <c:f>List1!$L$37:$L$562</c:f>
              <c:numCache>
                <c:formatCode>General</c:formatCode>
                <c:ptCount val="9"/>
                <c:pt idx="0">
                  <c:v>131696392</c:v>
                </c:pt>
                <c:pt idx="1">
                  <c:v>131689035</c:v>
                </c:pt>
                <c:pt idx="2">
                  <c:v>93500000</c:v>
                </c:pt>
                <c:pt idx="3">
                  <c:v>73294568</c:v>
                </c:pt>
                <c:pt idx="4">
                  <c:v>62859050</c:v>
                </c:pt>
                <c:pt idx="5">
                  <c:v>30486700</c:v>
                </c:pt>
                <c:pt idx="6">
                  <c:v>29504454</c:v>
                </c:pt>
                <c:pt idx="7">
                  <c:v>26098830</c:v>
                </c:pt>
                <c:pt idx="8">
                  <c:v>26005213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3D-4A56-AD8F-D4FC10D1B7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757952"/>
        <c:axId val="1097594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List1!$D$37:$D$670</c15:sqref>
                        </c15:formulaRef>
                      </c:ext>
                    </c:extLst>
                    <c:strCache>
                      <c:ptCount val="10"/>
                      <c:pt idx="0">
                        <c:v>China</c:v>
                      </c:pt>
                      <c:pt idx="1">
                        <c:v>China, mainland</c:v>
                      </c:pt>
                      <c:pt idx="2">
                        <c:v>India</c:v>
                      </c:pt>
                      <c:pt idx="3">
                        <c:v>Russian Federation</c:v>
                      </c:pt>
                      <c:pt idx="4">
                        <c:v>United States of America</c:v>
                      </c:pt>
                      <c:pt idx="5">
                        <c:v>Canada</c:v>
                      </c:pt>
                      <c:pt idx="6">
                        <c:v>France</c:v>
                      </c:pt>
                      <c:pt idx="7">
                        <c:v>Ukraine</c:v>
                      </c:pt>
                      <c:pt idx="8">
                        <c:v>Pakistan</c:v>
                      </c:pt>
                      <c:pt idx="9">
                        <c:v>Germany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List1!$D$37:$D$670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263D-4A56-AD8F-D4FC10D1B7F0}"/>
                  </c:ext>
                </c:extLst>
              </c15:ser>
            </c15:filteredBarSeries>
          </c:ext>
        </c:extLst>
      </c:barChart>
      <c:catAx>
        <c:axId val="10975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759488"/>
        <c:crosses val="autoZero"/>
        <c:auto val="1"/>
        <c:lblAlgn val="ctr"/>
        <c:lblOffset val="100"/>
        <c:noMultiLvlLbl val="0"/>
      </c:catAx>
      <c:valAx>
        <c:axId val="10975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757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 dirty="0"/>
              <a:t>Největší producenti kukuřice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23624000348554"/>
          <c:y val="9.130571249215319E-2"/>
          <c:w val="0.87237333741982936"/>
          <c:h val="0.704493329576740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List1!$D$6:$D$614</c:f>
              <c:strCache>
                <c:ptCount val="9"/>
                <c:pt idx="0">
                  <c:v>China</c:v>
                </c:pt>
                <c:pt idx="1">
                  <c:v>China, mainland</c:v>
                </c:pt>
                <c:pt idx="2">
                  <c:v>India</c:v>
                </c:pt>
                <c:pt idx="3">
                  <c:v>Russian Federation</c:v>
                </c:pt>
                <c:pt idx="4">
                  <c:v>United States of America</c:v>
                </c:pt>
                <c:pt idx="5">
                  <c:v>Canada</c:v>
                </c:pt>
                <c:pt idx="6">
                  <c:v>France</c:v>
                </c:pt>
                <c:pt idx="7">
                  <c:v>Ukraine</c:v>
                </c:pt>
                <c:pt idx="8">
                  <c:v>Pakistan</c:v>
                </c:pt>
              </c:strCache>
            </c:strRef>
          </c:cat>
          <c:val>
            <c:numRef>
              <c:f>List1!$L$6:$L$437</c:f>
              <c:numCache>
                <c:formatCode>General</c:formatCode>
                <c:ptCount val="7"/>
                <c:pt idx="0">
                  <c:v>131696392</c:v>
                </c:pt>
                <c:pt idx="1">
                  <c:v>131689035</c:v>
                </c:pt>
                <c:pt idx="2">
                  <c:v>93500000</c:v>
                </c:pt>
                <c:pt idx="3">
                  <c:v>73294568</c:v>
                </c:pt>
                <c:pt idx="4">
                  <c:v>62859050</c:v>
                </c:pt>
                <c:pt idx="5">
                  <c:v>30486700</c:v>
                </c:pt>
                <c:pt idx="6">
                  <c:v>29504454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00-43BA-B0D9-D1937BE6E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695360"/>
        <c:axId val="10969689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List1!$D$6:$D$614</c15:sqref>
                        </c15:formulaRef>
                      </c:ext>
                    </c:extLst>
                    <c:strCache>
                      <c:ptCount val="9"/>
                      <c:pt idx="0">
                        <c:v>China</c:v>
                      </c:pt>
                      <c:pt idx="1">
                        <c:v>China, mainland</c:v>
                      </c:pt>
                      <c:pt idx="2">
                        <c:v>India</c:v>
                      </c:pt>
                      <c:pt idx="3">
                        <c:v>Russian Federation</c:v>
                      </c:pt>
                      <c:pt idx="4">
                        <c:v>United States of America</c:v>
                      </c:pt>
                      <c:pt idx="5">
                        <c:v>Canada</c:v>
                      </c:pt>
                      <c:pt idx="6">
                        <c:v>France</c:v>
                      </c:pt>
                      <c:pt idx="7">
                        <c:v>Ukraine</c:v>
                      </c:pt>
                      <c:pt idx="8">
                        <c:v>Pakistan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List1!$D$37:$D$670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900-43BA-B0D9-D1937BE6EB69}"/>
                  </c:ext>
                </c:extLst>
              </c15:ser>
            </c15:filteredBarSeries>
          </c:ext>
        </c:extLst>
      </c:barChart>
      <c:catAx>
        <c:axId val="10969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696896"/>
        <c:crosses val="autoZero"/>
        <c:auto val="1"/>
        <c:lblAlgn val="ctr"/>
        <c:lblOffset val="100"/>
        <c:noMultiLvlLbl val="0"/>
      </c:catAx>
      <c:valAx>
        <c:axId val="10969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69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b="1"/>
              <a:t>Největší producenti ječmene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0.1123624000348554"/>
          <c:y val="9.130571249215319E-2"/>
          <c:w val="0.87237333741982936"/>
          <c:h val="0.704493329576740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List1!$D$6:$D$614</c:f>
              <c:strCache>
                <c:ptCount val="9"/>
                <c:pt idx="0">
                  <c:v>China</c:v>
                </c:pt>
                <c:pt idx="1">
                  <c:v>China, mainland</c:v>
                </c:pt>
                <c:pt idx="2">
                  <c:v>India</c:v>
                </c:pt>
                <c:pt idx="3">
                  <c:v>Russian Federation</c:v>
                </c:pt>
                <c:pt idx="4">
                  <c:v>United States of America</c:v>
                </c:pt>
                <c:pt idx="5">
                  <c:v>Canada</c:v>
                </c:pt>
                <c:pt idx="6">
                  <c:v>France</c:v>
                </c:pt>
                <c:pt idx="7">
                  <c:v>Ukraine</c:v>
                </c:pt>
                <c:pt idx="8">
                  <c:v>Pakistan</c:v>
                </c:pt>
              </c:strCache>
            </c:strRef>
          </c:cat>
          <c:val>
            <c:numRef>
              <c:f>List1!$L$6:$L$437</c:f>
              <c:numCache>
                <c:formatCode>General</c:formatCode>
                <c:ptCount val="7"/>
                <c:pt idx="0">
                  <c:v>131696392</c:v>
                </c:pt>
                <c:pt idx="1">
                  <c:v>131689035</c:v>
                </c:pt>
                <c:pt idx="2">
                  <c:v>93500000</c:v>
                </c:pt>
                <c:pt idx="3">
                  <c:v>73294568</c:v>
                </c:pt>
                <c:pt idx="4">
                  <c:v>62859050</c:v>
                </c:pt>
                <c:pt idx="5">
                  <c:v>30486700</c:v>
                </c:pt>
                <c:pt idx="6">
                  <c:v>29504454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AD-4C4C-8086-8C5DE2217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815680"/>
        <c:axId val="109817216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List1!$D$6:$D$614</c15:sqref>
                        </c15:formulaRef>
                      </c:ext>
                    </c:extLst>
                    <c:strCache>
                      <c:ptCount val="9"/>
                      <c:pt idx="0">
                        <c:v>China</c:v>
                      </c:pt>
                      <c:pt idx="1">
                        <c:v>China, mainland</c:v>
                      </c:pt>
                      <c:pt idx="2">
                        <c:v>India</c:v>
                      </c:pt>
                      <c:pt idx="3">
                        <c:v>Russian Federation</c:v>
                      </c:pt>
                      <c:pt idx="4">
                        <c:v>United States of America</c:v>
                      </c:pt>
                      <c:pt idx="5">
                        <c:v>Canada</c:v>
                      </c:pt>
                      <c:pt idx="6">
                        <c:v>France</c:v>
                      </c:pt>
                      <c:pt idx="7">
                        <c:v>Ukraine</c:v>
                      </c:pt>
                      <c:pt idx="8">
                        <c:v>Pakistan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List1!$D$37:$D$670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AAD-4C4C-8086-8C5DE221737C}"/>
                  </c:ext>
                </c:extLst>
              </c15:ser>
            </c15:filteredBarSeries>
          </c:ext>
        </c:extLst>
      </c:barChart>
      <c:catAx>
        <c:axId val="10981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817216"/>
        <c:crosses val="autoZero"/>
        <c:auto val="1"/>
        <c:lblAlgn val="ctr"/>
        <c:lblOffset val="100"/>
        <c:noMultiLvlLbl val="0"/>
      </c:catAx>
      <c:valAx>
        <c:axId val="10981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9815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0.83769</cdr:x>
      <cdr:y>0.92937</cdr:y>
    </cdr:from>
    <cdr:to>
      <cdr:x>1</cdr:x>
      <cdr:y>0.99358</cdr:y>
    </cdr:to>
    <cdr:sp macro="" textlink="">
      <cdr:nvSpPr>
        <cdr:cNvPr id="2" name="TextovéPole 1"/>
        <cdr:cNvSpPr txBox="1"/>
      </cdr:nvSpPr>
      <cdr:spPr>
        <a:xfrm xmlns:a="http://schemas.openxmlformats.org/drawingml/2006/main">
          <a:off x="6248400" y="5514976"/>
          <a:ext cx="112395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cs-CZ" sz="1100" dirty="0"/>
            <a:t>zdroj: FAO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24155-8B98-455A-AACD-C9C561A144C0}" type="datetimeFigureOut">
              <a:rPr lang="cs-CZ" smtClean="0"/>
              <a:pPr/>
              <a:t>08.11.2022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1DBA6-2B34-4516-8ABB-5F4A3F6D4D1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1DBA6-2B34-4516-8ABB-5F4A3F6D4D19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1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EF78A35-5F3A-4E2C-ACB5-C553363CFA11}" type="slidenum">
              <a:rPr lang="cs-CZ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FF1F7-929B-4466-89C3-2ED8B0E5FEE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728903DC-871C-4C6A-86E1-024FED96E339}" type="slidenum">
              <a:rPr lang="cs-CZ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9DAE0B7-70CC-4F72-A5A6-D14B7B82805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C8C29-942D-411D-97C8-265E26D4777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7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B5155FE9-8918-4E50-A336-F14FB80DB6E1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F7B2E6B-2F86-438B-B9C2-95BF0667450E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zápatí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číslo snímku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770D739-81C5-499F-96CB-A21405AFCB5D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9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446A3-4F10-4CE4-B48A-6D286A4B765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CCE6F0-0734-4ACB-93EE-BAEADA3E8560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90862-3011-4F30-84EB-1D2593D1B19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10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4086D109-8A90-4222-BDB9-833041AF3619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11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bdélní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fld id="{91169EF0-BCD3-432F-8F8B-38D0315269B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3" r:id="rId2"/>
    <p:sldLayoutId id="2147484038" r:id="rId3"/>
    <p:sldLayoutId id="2147484039" r:id="rId4"/>
    <p:sldLayoutId id="2147484040" r:id="rId5"/>
    <p:sldLayoutId id="2147484034" r:id="rId6"/>
    <p:sldLayoutId id="2147484041" r:id="rId7"/>
    <p:sldLayoutId id="2147484035" r:id="rId8"/>
    <p:sldLayoutId id="2147484042" r:id="rId9"/>
    <p:sldLayoutId id="2147484036" r:id="rId10"/>
    <p:sldLayoutId id="2147484043" r:id="rId11"/>
    <p:sldLayoutId id="214748404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-227013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13" indent="-227013" algn="l" rtl="0" fontAlgn="base">
        <a:spcBef>
          <a:spcPts val="400"/>
        </a:spcBef>
        <a:spcAft>
          <a:spcPct val="0"/>
        </a:spcAft>
        <a:buClr>
          <a:srgbClr val="8D89A4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13" indent="-227013" algn="l" rtl="0" fontAlgn="base">
        <a:spcBef>
          <a:spcPts val="400"/>
        </a:spcBef>
        <a:spcAft>
          <a:spcPct val="0"/>
        </a:spcAft>
        <a:buClr>
          <a:srgbClr val="748560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hart" Target="../charts/chart3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0"/>
            <a:ext cx="7772400" cy="14700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Geografie zemědělství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47813" y="1125538"/>
            <a:ext cx="6400800" cy="1752600"/>
          </a:xfrm>
        </p:spPr>
        <p:txBody>
          <a:bodyPr/>
          <a:lstStyle/>
          <a:p>
            <a:pPr algn="ctr" defTabSz="912813"/>
            <a:r>
              <a:rPr lang="cs-CZ"/>
              <a:t>Rostlinná výroba světa 1</a:t>
            </a:r>
          </a:p>
          <a:p>
            <a:pPr algn="ctr" defTabSz="912813"/>
            <a:r>
              <a:rPr lang="cs-CZ"/>
              <a:t>Obiloviny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411413" y="6021388"/>
            <a:ext cx="6732587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600"/>
              <a:t>Z0047 Geografie zemědělství a průmyslu</a:t>
            </a:r>
          </a:p>
          <a:p>
            <a:pPr defTabSz="912813">
              <a:spcBef>
                <a:spcPct val="50000"/>
              </a:spcBef>
            </a:pPr>
            <a:r>
              <a:rPr lang="cs-CZ"/>
              <a:t>doc. RNDr Antonín Věžník, CSc.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2492375"/>
            <a:ext cx="49403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797425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85113" y="4724400"/>
            <a:ext cx="8953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165850"/>
            <a:ext cx="2268538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Světové obilnice</a:t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r>
              <a:rPr lang="cs-CZ" sz="2000" dirty="0" smtClean="0"/>
              <a:t>Významné pro současný rozsah pěstování obilovin na Zemi (areál rozšíření) je jejich poměrně značná přizpůsobivost a poddajnost ve šlechtění.</a:t>
            </a:r>
          </a:p>
          <a:p>
            <a:r>
              <a:rPr lang="cs-CZ" sz="2000" dirty="0" smtClean="0"/>
              <a:t>To umožnilo, že z mnohých obilovin se staly kultury širokých areálů, které postupně zásobují světový trh, prakticky v průběhu celého roku.</a:t>
            </a:r>
          </a:p>
          <a:p>
            <a:r>
              <a:rPr lang="cs-CZ" sz="2000" dirty="0" smtClean="0"/>
              <a:t>Přes velké rozšíření obilovin na Zemi existují určité oblasti charakteristické svojí velkou produkcí obilovin – označované jako </a:t>
            </a:r>
            <a:r>
              <a:rPr lang="cs-CZ" sz="2000" dirty="0" err="1" smtClean="0"/>
              <a:t>tzv</a:t>
            </a:r>
            <a:r>
              <a:rPr lang="cs-CZ" sz="2000" dirty="0" smtClean="0"/>
              <a:t>, světové obilnice (zdůrazňovány jsou zejména oblasti s přebytky produkce).</a:t>
            </a:r>
          </a:p>
          <a:p>
            <a:r>
              <a:rPr lang="cs-CZ" sz="2000" dirty="0" smtClean="0"/>
              <a:t>1. Oblast JV Evropy,(pontická), západní Sibiře a </a:t>
            </a:r>
            <a:r>
              <a:rPr lang="cs-CZ" sz="2000" dirty="0" err="1" smtClean="0"/>
              <a:t>sev</a:t>
            </a:r>
            <a:r>
              <a:rPr lang="cs-CZ" sz="2000" dirty="0" smtClean="0"/>
              <a:t>. Kazachstánu, tato oblast v EU zahrnuje především Podunají a Ukrajinu, jež v ostrůvcích zasahuje do střední Evropy a až do Francie. Patří mezi nejvýznamnější obilnice, hlavně v produkci </a:t>
            </a:r>
            <a:r>
              <a:rPr lang="cs-CZ" sz="2000" dirty="0" smtClean="0">
                <a:solidFill>
                  <a:srgbClr val="FF0000"/>
                </a:solidFill>
              </a:rPr>
              <a:t>pšenice,</a:t>
            </a:r>
            <a:r>
              <a:rPr lang="cs-CZ" sz="2000" dirty="0" smtClean="0"/>
              <a:t> která se pěstuje v teplejších oblastech jako ozimá , na východě a v chladnějších oblastech jako jarní.</a:t>
            </a:r>
          </a:p>
          <a:p>
            <a:r>
              <a:rPr lang="cs-CZ" sz="2000" dirty="0" smtClean="0"/>
              <a:t>Na </a:t>
            </a:r>
            <a:r>
              <a:rPr lang="cs-CZ" sz="2000" dirty="0" err="1" smtClean="0"/>
              <a:t>sev</a:t>
            </a:r>
            <a:r>
              <a:rPr lang="cs-CZ" sz="2000" dirty="0" smtClean="0"/>
              <a:t>. obvodu této oblasti se pak nachází hlavní produkční oblast </a:t>
            </a:r>
            <a:r>
              <a:rPr lang="cs-CZ" sz="2000" dirty="0" smtClean="0">
                <a:solidFill>
                  <a:srgbClr val="FF0000"/>
                </a:solidFill>
              </a:rPr>
              <a:t>žita</a:t>
            </a:r>
            <a:r>
              <a:rPr lang="cs-CZ" sz="2000" dirty="0" smtClean="0"/>
              <a:t> ve světě. Pro nejteplejší území je pak typická i produkce </a:t>
            </a:r>
            <a:r>
              <a:rPr lang="cs-CZ" sz="2000" dirty="0" smtClean="0">
                <a:solidFill>
                  <a:srgbClr val="FF0000"/>
                </a:solidFill>
              </a:rPr>
              <a:t>kukuřice.</a:t>
            </a:r>
            <a:endParaRPr lang="cs-CZ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428604"/>
            <a:ext cx="8153400" cy="5667396"/>
          </a:xfrm>
        </p:spPr>
        <p:txBody>
          <a:bodyPr/>
          <a:lstStyle/>
          <a:p>
            <a:r>
              <a:rPr lang="cs-CZ" sz="2000" dirty="0" smtClean="0"/>
              <a:t>2. Oblast Severoamerická</a:t>
            </a:r>
          </a:p>
          <a:p>
            <a:r>
              <a:rPr lang="cs-CZ" sz="2000" dirty="0" smtClean="0"/>
              <a:t>Do této oblasti patří především území kolem Velkých jezer a pás kolem hranice kanady a USA, který především v centrální části USA zasahuje hluboko na jih. Podstatná část této oblasti leží ve stepním pásu (prérie). V </a:t>
            </a:r>
            <a:r>
              <a:rPr lang="cs-CZ" sz="2000" dirty="0" err="1" smtClean="0"/>
              <a:t>sev</a:t>
            </a:r>
            <a:r>
              <a:rPr lang="cs-CZ" sz="2000" dirty="0" smtClean="0"/>
              <a:t>. polovině oblasti se pěstuje především pšenice (</a:t>
            </a:r>
            <a:r>
              <a:rPr lang="cs-CZ" sz="2000" dirty="0" err="1" smtClean="0"/>
              <a:t>wheat</a:t>
            </a:r>
            <a:r>
              <a:rPr lang="cs-CZ" sz="2000" dirty="0" smtClean="0"/>
              <a:t> </a:t>
            </a:r>
            <a:r>
              <a:rPr lang="cs-CZ" sz="2000" dirty="0" err="1" smtClean="0"/>
              <a:t>belt</a:t>
            </a:r>
            <a:r>
              <a:rPr lang="cs-CZ" sz="2000" dirty="0" smtClean="0"/>
              <a:t>), v jižních sušších zónách  pak kukuřice ( </a:t>
            </a:r>
            <a:r>
              <a:rPr lang="cs-CZ" sz="2000" dirty="0" err="1" smtClean="0"/>
              <a:t>corn</a:t>
            </a:r>
            <a:r>
              <a:rPr lang="cs-CZ" sz="2000" dirty="0" smtClean="0"/>
              <a:t> </a:t>
            </a:r>
            <a:r>
              <a:rPr lang="cs-CZ" sz="2000" dirty="0" err="1" smtClean="0"/>
              <a:t>belt</a:t>
            </a:r>
            <a:r>
              <a:rPr lang="cs-CZ" sz="2000" dirty="0" smtClean="0"/>
              <a:t>).</a:t>
            </a:r>
          </a:p>
          <a:p>
            <a:r>
              <a:rPr lang="cs-CZ" sz="2000" dirty="0" smtClean="0"/>
              <a:t>Na západě na ní navazuje oblast významného pěstování ovsa</a:t>
            </a:r>
          </a:p>
          <a:p>
            <a:r>
              <a:rPr lang="cs-CZ" sz="2000" dirty="0" smtClean="0"/>
              <a:t>Celá tato oblast, především vlivem příznivých klimatických podmínek, představuje významnou přebytkovou oblast – export.</a:t>
            </a:r>
          </a:p>
          <a:p>
            <a:r>
              <a:rPr lang="cs-CZ" sz="2000" dirty="0" smtClean="0"/>
              <a:t>3. Oblast Jihoamerická – ( Laplatská obilnice)</a:t>
            </a:r>
          </a:p>
          <a:p>
            <a:r>
              <a:rPr lang="cs-CZ" sz="2000" dirty="0" smtClean="0"/>
              <a:t> jádro této oblasti leží především v povodí řeky La Platy, na území Argentiny a </a:t>
            </a:r>
            <a:r>
              <a:rPr lang="cs-CZ" sz="2000" dirty="0" err="1" smtClean="0"/>
              <a:t>Uruguaye</a:t>
            </a:r>
            <a:r>
              <a:rPr lang="cs-CZ" sz="2000" dirty="0" smtClean="0"/>
              <a:t>. Oblast je nepříliš velká, má však relativně nejvyšší přebytky a její poloha na jižní polokouli ( sklizeň - leden únor), umocňuje její význam pro mezinárodní zem. Trh. Oblast produkuje hlavně pšenici a také kukuřici. </a:t>
            </a:r>
          </a:p>
          <a:p>
            <a:r>
              <a:rPr lang="cs-CZ" sz="2000" dirty="0" smtClean="0"/>
              <a:t>4. Oblast Asijská –</a:t>
            </a:r>
          </a:p>
          <a:p>
            <a:r>
              <a:rPr lang="cs-CZ" sz="2000" dirty="0" smtClean="0"/>
              <a:t>Tato oblast zasahuje především na území JV Asie, přičemž jejím centrem je </a:t>
            </a:r>
            <a:endParaRPr 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2648" y="357166"/>
            <a:ext cx="8153400" cy="5738834"/>
          </a:xfrm>
        </p:spPr>
        <p:txBody>
          <a:bodyPr/>
          <a:lstStyle/>
          <a:p>
            <a:r>
              <a:rPr lang="cs-CZ" sz="2000" dirty="0" smtClean="0"/>
              <a:t>Území Zadní Indie a jižní Číny</a:t>
            </a:r>
          </a:p>
          <a:p>
            <a:r>
              <a:rPr lang="cs-CZ" sz="2000" dirty="0" smtClean="0"/>
              <a:t>Oblast se specializuje převážně na </a:t>
            </a:r>
            <a:r>
              <a:rPr lang="cs-CZ" sz="2000" dirty="0" smtClean="0">
                <a:solidFill>
                  <a:srgbClr val="FF0000"/>
                </a:solidFill>
              </a:rPr>
              <a:t>produkci rýže</a:t>
            </a:r>
            <a:r>
              <a:rPr lang="cs-CZ" sz="2000" dirty="0" smtClean="0"/>
              <a:t>. V sušších a chladnějších oblastech se pěstuje především pšenice ( S a SZ Indie, S a SV Čína), v nejsušších oblastech pak různé druhy prosa. </a:t>
            </a:r>
          </a:p>
          <a:p>
            <a:r>
              <a:rPr lang="cs-CZ" sz="2000" dirty="0" smtClean="0"/>
              <a:t>Jako celek je tato obilnice nedostatková, především k velké hustotě zalidnění, i když některé země vykazují určité přebytky – např. Thajsko, Myanmar, Vietnam , patří mezi významné exportéry.</a:t>
            </a:r>
          </a:p>
          <a:p>
            <a:r>
              <a:rPr lang="cs-CZ" sz="2000" dirty="0" smtClean="0"/>
              <a:t>5. Oblast Australská –</a:t>
            </a:r>
          </a:p>
          <a:p>
            <a:r>
              <a:rPr lang="cs-CZ" sz="2000" dirty="0" smtClean="0"/>
              <a:t>Zahrnuje především území JV AUS ( státy Victoria a Nový jižní Wales) a JZ AUS, okolí města Perth. </a:t>
            </a:r>
          </a:p>
          <a:p>
            <a:r>
              <a:rPr lang="cs-CZ" sz="2000" dirty="0" smtClean="0"/>
              <a:t>Tato oblast je výhradně zaměřena na pěstování pšenice a rovně jako oblast jihoamerická má významné postavení v </a:t>
            </a:r>
            <a:r>
              <a:rPr lang="cs-CZ" sz="2000" dirty="0" err="1" smtClean="0"/>
              <a:t>mezinár</a:t>
            </a:r>
            <a:r>
              <a:rPr lang="cs-CZ" sz="2000" dirty="0" smtClean="0"/>
              <a:t>. </a:t>
            </a:r>
            <a:r>
              <a:rPr lang="cs-CZ" sz="2000" smtClean="0"/>
              <a:t>obchodě </a:t>
            </a:r>
            <a:r>
              <a:rPr lang="cs-CZ" sz="2000" dirty="0" smtClean="0"/>
              <a:t>(poloha na J </a:t>
            </a:r>
            <a:r>
              <a:rPr lang="cs-CZ" sz="2000" smtClean="0"/>
              <a:t>polokouli).</a:t>
            </a:r>
            <a:endParaRPr lang="cs-CZ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Světová produkce obilovin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21088"/>
          </a:xfrm>
        </p:spPr>
        <p:txBody>
          <a:bodyPr/>
          <a:lstStyle/>
          <a:p>
            <a:pPr defTabSz="912813">
              <a:lnSpc>
                <a:spcPct val="90000"/>
              </a:lnSpc>
            </a:pPr>
            <a:r>
              <a:rPr lang="cs-CZ" sz="2800" dirty="0"/>
              <a:t>největší podíl na růstu sklizně – rýže, kukuřice, pšenice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cca 90% produkce obilovin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1990: 1. pšenice, 2. rýže, 3. kukuřice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2010: 1. kukuřice, 2. rýže, 3. pšenice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2014: 1. kukuřice, 2. rýže, 3. pšenice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2016: 1.kukuřice, 2. pšenice, 3. rýže</a:t>
            </a:r>
          </a:p>
          <a:p>
            <a:pPr defTabSz="912813">
              <a:lnSpc>
                <a:spcPct val="90000"/>
              </a:lnSpc>
            </a:pPr>
            <a:r>
              <a:rPr lang="cs-CZ" sz="2800" dirty="0"/>
              <a:t>růst: </a:t>
            </a:r>
            <a:r>
              <a:rPr lang="cs-CZ" sz="2800" dirty="0" err="1"/>
              <a:t>žitovec</a:t>
            </a:r>
            <a:r>
              <a:rPr lang="cs-CZ" sz="2800" dirty="0"/>
              <a:t> (</a:t>
            </a:r>
            <a:r>
              <a:rPr lang="cs-CZ" sz="2800" dirty="0" err="1"/>
              <a:t>tritikále</a:t>
            </a:r>
            <a:r>
              <a:rPr lang="cs-CZ" sz="2800" dirty="0"/>
              <a:t>)</a:t>
            </a:r>
          </a:p>
          <a:p>
            <a:pPr defTabSz="912813">
              <a:lnSpc>
                <a:spcPct val="90000"/>
              </a:lnSpc>
            </a:pPr>
            <a:r>
              <a:rPr lang="cs-CZ" sz="2800" dirty="0"/>
              <a:t>stagnace: čirok, proso</a:t>
            </a:r>
          </a:p>
          <a:p>
            <a:pPr defTabSz="912813">
              <a:lnSpc>
                <a:spcPct val="90000"/>
              </a:lnSpc>
            </a:pPr>
            <a:r>
              <a:rPr lang="cs-CZ" sz="2800" dirty="0"/>
              <a:t>pokles: ječmen, žito, oves</a:t>
            </a:r>
          </a:p>
          <a:p>
            <a:pPr lvl="1" defTabSz="912813">
              <a:lnSpc>
                <a:spcPct val="90000"/>
              </a:lnSpc>
            </a:pPr>
            <a:endParaRPr lang="cs-CZ" dirty="0"/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4552950"/>
            <a:ext cx="20685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Světová produkce obilovin (2010)</a:t>
            </a: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1557338"/>
            <a:ext cx="6985000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ovéPole 9"/>
          <p:cNvSpPr txBox="1">
            <a:spLocks noChangeArrowheads="1"/>
          </p:cNvSpPr>
          <p:nvPr/>
        </p:nvSpPr>
        <p:spPr bwMode="auto">
          <a:xfrm>
            <a:off x="1116013" y="5732463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 FAO</a:t>
            </a:r>
          </a:p>
        </p:txBody>
      </p:sp>
      <p:sp>
        <p:nvSpPr>
          <p:cNvPr id="174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Světová produkce obilovin (2014)</a:t>
            </a:r>
          </a:p>
        </p:txBody>
      </p:sp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TextovéPole 9"/>
          <p:cNvSpPr txBox="1">
            <a:spLocks noChangeArrowheads="1"/>
          </p:cNvSpPr>
          <p:nvPr/>
        </p:nvSpPr>
        <p:spPr bwMode="auto">
          <a:xfrm>
            <a:off x="3000364" y="6072206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 FAO</a:t>
            </a:r>
          </a:p>
        </p:txBody>
      </p:sp>
      <p:sp>
        <p:nvSpPr>
          <p:cNvPr id="174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786578" y="4572008"/>
            <a:ext cx="19288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err="1"/>
              <a:t>of</a:t>
            </a:r>
            <a:r>
              <a:rPr lang="cs-CZ" sz="1050" dirty="0"/>
              <a:t> </a:t>
            </a:r>
            <a:r>
              <a:rPr lang="cs-CZ" sz="1050" dirty="0" err="1"/>
              <a:t>tons</a:t>
            </a:r>
            <a:endParaRPr lang="cs-CZ" sz="1050" dirty="0"/>
          </a:p>
        </p:txBody>
      </p:sp>
      <p:pic>
        <p:nvPicPr>
          <p:cNvPr id="12" name="Obrázek 11" descr="201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0166" y="1571612"/>
            <a:ext cx="6163536" cy="43630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Světová produkce obilovin</a:t>
            </a:r>
            <a:br>
              <a:rPr lang="cs-CZ" sz="4000" dirty="0"/>
            </a:br>
            <a:r>
              <a:rPr lang="cs-CZ" sz="2700" dirty="0"/>
              <a:t>vývoj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>
              <a:lnSpc>
                <a:spcPct val="90000"/>
              </a:lnSpc>
            </a:pPr>
            <a:r>
              <a:rPr lang="cs-CZ" sz="2800" dirty="0"/>
              <a:t>vzestupná tendence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od r. 1945 se produkce zvýšila cca 4x</a:t>
            </a:r>
          </a:p>
          <a:p>
            <a:pPr defTabSz="912813">
              <a:lnSpc>
                <a:spcPct val="90000"/>
              </a:lnSpc>
            </a:pPr>
            <a:r>
              <a:rPr lang="cs-CZ" sz="2800" dirty="0"/>
              <a:t>Průměrná produkce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1948 – 1952: 700 mil. t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1963 – 1967: 1 030 mil. t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1973 – 1977: 1 393 mil. t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1983 – 1987: 1 768 mil. t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1993 – 1997: 1 985 mil. t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2003 – 2007: 2 247 mil. t 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2008 – 2014: 2 603 mil. t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2014 – 2016: 2 848 mil. t</a:t>
            </a:r>
          </a:p>
          <a:p>
            <a:pPr defTabSz="912813">
              <a:lnSpc>
                <a:spcPct val="90000"/>
              </a:lnSpc>
            </a:pPr>
            <a:endParaRPr lang="cs-CZ" dirty="0"/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3213100"/>
            <a:ext cx="2667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ovéPole 11"/>
          <p:cNvSpPr txBox="1">
            <a:spLocks noChangeArrowheads="1"/>
          </p:cNvSpPr>
          <p:nvPr/>
        </p:nvSpPr>
        <p:spPr bwMode="auto">
          <a:xfrm>
            <a:off x="827088" y="5732463"/>
            <a:ext cx="10810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B2447929-1067-4DF1-A53A-6A325FB57C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502556"/>
              </p:ext>
            </p:extLst>
          </p:nvPr>
        </p:nvGraphicFramePr>
        <p:xfrm>
          <a:off x="0" y="706202"/>
          <a:ext cx="8928546" cy="544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Světová produkce obilovin</a:t>
            </a:r>
            <a:br>
              <a:rPr lang="cs-CZ" sz="4000" dirty="0"/>
            </a:br>
            <a:r>
              <a:rPr lang="cs-CZ" sz="2700" dirty="0"/>
              <a:t> vývoj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/>
            <a:r>
              <a:rPr lang="cs-CZ" sz="2800"/>
              <a:t>spotřeba obilí na 1 obyv. </a:t>
            </a:r>
          </a:p>
          <a:p>
            <a:pPr lvl="1" defTabSz="912813"/>
            <a:r>
              <a:rPr lang="cs-CZ" sz="2400"/>
              <a:t>HVZ pokles, HMVZ vzestup</a:t>
            </a:r>
          </a:p>
          <a:p>
            <a:pPr defTabSz="912813"/>
            <a:r>
              <a:rPr lang="cs-CZ" sz="2800"/>
              <a:t>Poměr přímá spotřeba / krmivo závisí na vyspělosti státu </a:t>
            </a:r>
          </a:p>
          <a:p>
            <a:pPr lvl="1" defTabSz="912813"/>
            <a:r>
              <a:rPr lang="cs-CZ" sz="2400"/>
              <a:t>V HVZ se již zkrmuje 65 – 80 %  produkce obilí.  </a:t>
            </a:r>
          </a:p>
          <a:p>
            <a:pPr defTabSz="912813"/>
            <a:r>
              <a:rPr lang="cs-CZ" sz="2800"/>
              <a:t>Pšenice je na podmínky nejnáročnější obilovinou mírných zeměpisných šířek </a:t>
            </a:r>
          </a:p>
          <a:p>
            <a:pPr lvl="1" defTabSz="912813"/>
            <a:r>
              <a:rPr lang="cs-CZ" sz="2400"/>
              <a:t>hlavně stepní oblasti severní polokoule (500 mm srážek za rok)</a:t>
            </a:r>
          </a:p>
          <a:p>
            <a:pPr defTabSz="912813"/>
            <a:endParaRPr lang="cs-CZ" sz="2800"/>
          </a:p>
        </p:txBody>
      </p:sp>
      <p:pic>
        <p:nvPicPr>
          <p:cNvPr id="2048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ovéPole 11"/>
          <p:cNvSpPr txBox="1">
            <a:spLocks noChangeArrowheads="1"/>
          </p:cNvSpPr>
          <p:nvPr/>
        </p:nvSpPr>
        <p:spPr bwMode="auto">
          <a:xfrm>
            <a:off x="323850" y="5805488"/>
            <a:ext cx="1079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endParaRPr lang="cs-CZ" sz="1200" dirty="0"/>
          </a:p>
          <a:p>
            <a:pPr defTabSz="912813"/>
            <a:r>
              <a:rPr lang="cs-CZ" sz="1200" dirty="0" err="1"/>
              <a:t>Zdroj:FAO</a:t>
            </a:r>
            <a:endParaRPr lang="cs-CZ" sz="1200" dirty="0"/>
          </a:p>
        </p:txBody>
      </p:sp>
      <p:sp>
        <p:nvSpPr>
          <p:cNvPr id="2151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CA5F489-CA39-42B8-BDF2-0CB8C0F4F6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3336745"/>
              </p:ext>
            </p:extLst>
          </p:nvPr>
        </p:nvGraphicFramePr>
        <p:xfrm>
          <a:off x="-108520" y="1208088"/>
          <a:ext cx="8580642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Úvod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>
              <a:lnSpc>
                <a:spcPct val="90000"/>
              </a:lnSpc>
            </a:pPr>
            <a:r>
              <a:rPr lang="cs-CZ" dirty="0"/>
              <a:t>RV = základ světového zemědělství</a:t>
            </a:r>
          </a:p>
          <a:p>
            <a:pPr defTabSz="912813">
              <a:lnSpc>
                <a:spcPct val="90000"/>
              </a:lnSpc>
            </a:pPr>
            <a:r>
              <a:rPr lang="cs-CZ" dirty="0"/>
              <a:t>2/3 hrubé světové produkce zemědělství</a:t>
            </a:r>
          </a:p>
          <a:p>
            <a:pPr lvl="1" defTabSz="912813">
              <a:lnSpc>
                <a:spcPct val="90000"/>
              </a:lnSpc>
            </a:pPr>
            <a:r>
              <a:rPr lang="cs-CZ" dirty="0"/>
              <a:t>70,2 </a:t>
            </a:r>
            <a:r>
              <a:rPr lang="en-GB" dirty="0"/>
              <a:t>%</a:t>
            </a:r>
            <a:r>
              <a:rPr lang="cs-CZ" dirty="0"/>
              <a:t> (FAO, 2014) 65,6 % (FAO, 2010), 62,9 % (FAO, 2000)</a:t>
            </a:r>
          </a:p>
          <a:p>
            <a:pPr defTabSz="912813">
              <a:lnSpc>
                <a:spcPct val="90000"/>
              </a:lnSpc>
            </a:pPr>
            <a:r>
              <a:rPr lang="cs-CZ" dirty="0"/>
              <a:t>HVZ – &lt;60% produkce zemědělství (2014)</a:t>
            </a:r>
          </a:p>
          <a:p>
            <a:pPr lvl="1" defTabSz="912813">
              <a:lnSpc>
                <a:spcPct val="90000"/>
              </a:lnSpc>
            </a:pPr>
            <a:r>
              <a:rPr lang="cs-CZ" dirty="0"/>
              <a:t>Evropa (64,3 %), S Evropa (55,1 %) EU (53,1 %) X J Evropa (59,5 %)</a:t>
            </a:r>
          </a:p>
          <a:p>
            <a:pPr defTabSz="912813">
              <a:lnSpc>
                <a:spcPct val="90000"/>
              </a:lnSpc>
            </a:pPr>
            <a:r>
              <a:rPr lang="cs-CZ" dirty="0"/>
              <a:t>HMVZ – většina produkce zemědělství</a:t>
            </a:r>
          </a:p>
          <a:p>
            <a:pPr lvl="1" defTabSz="912813">
              <a:lnSpc>
                <a:spcPct val="90000"/>
              </a:lnSpc>
            </a:pPr>
            <a:r>
              <a:rPr lang="cs-CZ" dirty="0"/>
              <a:t>Z Afrika (86,4 %), </a:t>
            </a:r>
            <a:r>
              <a:rPr lang="cs-CZ" dirty="0" err="1"/>
              <a:t>stř</a:t>
            </a:r>
            <a:r>
              <a:rPr lang="cs-CZ" dirty="0"/>
              <a:t>. Afrika (81,7%) X J Afrika (69,1 %)</a:t>
            </a:r>
          </a:p>
          <a:p>
            <a:pPr defTabSz="912813">
              <a:lnSpc>
                <a:spcPct val="90000"/>
              </a:lnSpc>
            </a:pPr>
            <a:endParaRPr lang="cs-CZ" dirty="0"/>
          </a:p>
          <a:p>
            <a:pPr defTabSz="912813">
              <a:lnSpc>
                <a:spcPct val="90000"/>
              </a:lnSpc>
            </a:pPr>
            <a:endParaRPr lang="cs-CZ" dirty="0"/>
          </a:p>
        </p:txBody>
      </p:sp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Světová produkce obilovin </a:t>
            </a:r>
            <a:br>
              <a:rPr lang="cs-CZ" sz="4000" dirty="0"/>
            </a:br>
            <a:r>
              <a:rPr lang="cs-CZ" sz="2700" dirty="0"/>
              <a:t>regionální diferenciace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/>
            <a:r>
              <a:rPr lang="cs-CZ" dirty="0"/>
              <a:t>pšenice – hlavní konzumní pšenice v HVZ</a:t>
            </a:r>
          </a:p>
          <a:p>
            <a:pPr defTabSz="912813"/>
            <a:r>
              <a:rPr lang="cs-CZ" dirty="0"/>
              <a:t>Afrika – nejvýznamnější kukuřice (39%) </a:t>
            </a:r>
          </a:p>
          <a:p>
            <a:pPr lvl="1" defTabSz="912813"/>
            <a:r>
              <a:rPr lang="cs-CZ" dirty="0"/>
              <a:t>střední – větší význam také čiroku (20%)</a:t>
            </a:r>
          </a:p>
          <a:p>
            <a:pPr lvl="1" defTabSz="912813"/>
            <a:r>
              <a:rPr lang="cs-CZ" dirty="0"/>
              <a:t>severní – 45% pšenice, 20% kukuřice</a:t>
            </a:r>
          </a:p>
          <a:p>
            <a:pPr lvl="1" defTabSz="912813"/>
            <a:r>
              <a:rPr lang="cs-CZ" dirty="0"/>
              <a:t>jižní – 85% kukuřice</a:t>
            </a:r>
          </a:p>
          <a:p>
            <a:pPr lvl="1" defTabSz="912813"/>
            <a:r>
              <a:rPr lang="cs-CZ" dirty="0"/>
              <a:t>západní – 30% kukuřice, 25% proso, 25% rýže, 20% čirok</a:t>
            </a:r>
            <a:endParaRPr lang="cs-CZ" sz="2400" dirty="0"/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4652963"/>
            <a:ext cx="30956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4000" dirty="0"/>
              <a:t>Světová produkce obilovin </a:t>
            </a:r>
            <a:br>
              <a:rPr lang="cs-CZ" sz="4000" dirty="0"/>
            </a:br>
            <a:r>
              <a:rPr lang="cs-CZ" sz="2700" dirty="0"/>
              <a:t>regionální diferenciace</a:t>
            </a:r>
            <a:endParaRPr lang="cs-CZ" sz="4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/>
            <a:r>
              <a:rPr lang="cs-CZ" sz="3600"/>
              <a:t>Amerika – dominantní kukuřice (60-75%)</a:t>
            </a:r>
          </a:p>
          <a:p>
            <a:pPr lvl="1" defTabSz="912813"/>
            <a:r>
              <a:rPr lang="cs-CZ" sz="3200"/>
              <a:t>severní - + 20% pšenice</a:t>
            </a:r>
          </a:p>
          <a:p>
            <a:pPr lvl="1" defTabSz="912813"/>
            <a:r>
              <a:rPr lang="cs-CZ" sz="3200"/>
              <a:t>střední - + 20% čiroku</a:t>
            </a:r>
          </a:p>
          <a:p>
            <a:pPr lvl="1" defTabSz="912813"/>
            <a:r>
              <a:rPr lang="cs-CZ" sz="3200"/>
              <a:t>jižní - + 20% pšenice, 15% rýže</a:t>
            </a:r>
          </a:p>
          <a:p>
            <a:pPr lvl="1" defTabSz="912813"/>
            <a:r>
              <a:rPr lang="cs-CZ" sz="3200"/>
              <a:t>Karibik – výjimka (60% rýže, 30% kukuřice)</a:t>
            </a:r>
          </a:p>
          <a:p>
            <a:pPr defTabSz="912813"/>
            <a:endParaRPr lang="cs-CZ" sz="3600"/>
          </a:p>
          <a:p>
            <a:pPr lvl="1" defTabSz="912813"/>
            <a:endParaRPr lang="cs-CZ"/>
          </a:p>
        </p:txBody>
      </p:sp>
      <p:pic>
        <p:nvPicPr>
          <p:cNvPr id="235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2120" y="4572000"/>
            <a:ext cx="3000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defTabSz="912813"/>
            <a:r>
              <a:rPr lang="cs-CZ" sz="4000"/>
              <a:t>Světová produkce obilovin </a:t>
            </a:r>
            <a:br>
              <a:rPr lang="cs-CZ" sz="4000"/>
            </a:br>
            <a:r>
              <a:rPr lang="cs-CZ" sz="2700"/>
              <a:t>regionální diferenciace</a:t>
            </a:r>
            <a:endParaRPr lang="cs-CZ" sz="4000"/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defTabSz="912813"/>
            <a:r>
              <a:rPr lang="cs-CZ"/>
              <a:t>Asie – nejvýznamnější rýže (asi ½ produkce), význam pšenice a kukuřice</a:t>
            </a:r>
          </a:p>
          <a:p>
            <a:pPr lvl="1" defTabSz="912813"/>
            <a:r>
              <a:rPr lang="cs-CZ"/>
              <a:t>střední – 85% pšenice</a:t>
            </a:r>
          </a:p>
          <a:p>
            <a:pPr lvl="1" defTabSz="912813"/>
            <a:r>
              <a:rPr lang="cs-CZ"/>
              <a:t>východní – 40% rýže, 35% kukuřice, 25% pšenice</a:t>
            </a:r>
          </a:p>
          <a:p>
            <a:pPr lvl="1" defTabSz="912813"/>
            <a:r>
              <a:rPr lang="cs-CZ"/>
              <a:t>západní – 60% pšenice, 20% ječmen </a:t>
            </a:r>
          </a:p>
          <a:p>
            <a:pPr lvl="1" defTabSz="912813"/>
            <a:r>
              <a:rPr lang="cs-CZ"/>
              <a:t>jižní – 55% rýže, 35% pšenice</a:t>
            </a:r>
          </a:p>
          <a:p>
            <a:pPr lvl="1" defTabSz="912813"/>
            <a:r>
              <a:rPr lang="cs-CZ"/>
              <a:t>JV – 85% rýže, 15% kukuřice</a:t>
            </a:r>
          </a:p>
          <a:p>
            <a:pPr defTabSz="912813"/>
            <a:endParaRPr lang="cs-CZ"/>
          </a:p>
          <a:p>
            <a:pPr lvl="1" defTabSz="912813"/>
            <a:endParaRPr lang="cs-CZ" sz="2400"/>
          </a:p>
        </p:txBody>
      </p:sp>
      <p:pic>
        <p:nvPicPr>
          <p:cNvPr id="2458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46529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143000"/>
          </a:xfrm>
        </p:spPr>
        <p:txBody>
          <a:bodyPr/>
          <a:lstStyle/>
          <a:p>
            <a:pPr defTabSz="912813"/>
            <a:r>
              <a:rPr lang="cs-CZ" sz="4000"/>
              <a:t>Světová produkce obilovin </a:t>
            </a:r>
            <a:br>
              <a:rPr lang="cs-CZ" sz="4000"/>
            </a:br>
            <a:r>
              <a:rPr lang="cs-CZ" sz="2700"/>
              <a:t>regionální diferenciace</a:t>
            </a:r>
            <a:endParaRPr lang="cs-CZ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/>
            <a:endParaRPr lang="cs-CZ"/>
          </a:p>
          <a:p>
            <a:pPr defTabSz="912813"/>
            <a:r>
              <a:rPr lang="cs-CZ"/>
              <a:t>Evropa – nejvýznamnější pšenice (asi ½ produkce), význam ječmene a kukuřice</a:t>
            </a:r>
          </a:p>
          <a:p>
            <a:pPr lvl="1" defTabSz="912813"/>
            <a:r>
              <a:rPr lang="cs-CZ"/>
              <a:t>východní – 50% pšenice, 20% kukuřice,</a:t>
            </a:r>
          </a:p>
          <a:p>
            <a:pPr lvl="1" defTabSz="912813"/>
            <a:r>
              <a:rPr lang="cs-CZ"/>
              <a:t>severní – 60% pšenice, 30% ječmen</a:t>
            </a:r>
          </a:p>
          <a:p>
            <a:pPr lvl="1" defTabSz="912813"/>
            <a:r>
              <a:rPr lang="cs-CZ"/>
              <a:t>jižní – 45% kukuřice, 30% pšenice</a:t>
            </a:r>
          </a:p>
          <a:p>
            <a:pPr lvl="1" defTabSz="912813"/>
            <a:r>
              <a:rPr lang="cs-CZ"/>
              <a:t>západní – 55% pšenice, 20% ječmen</a:t>
            </a:r>
          </a:p>
          <a:p>
            <a:pPr defTabSz="912813"/>
            <a:r>
              <a:rPr lang="cs-CZ"/>
              <a:t>Oceánie – 65% pšenice, 20% ječmen</a:t>
            </a:r>
          </a:p>
          <a:p>
            <a:pPr defTabSz="912813"/>
            <a:endParaRPr lang="cs-CZ"/>
          </a:p>
          <a:p>
            <a:pPr lvl="1" defTabSz="912813"/>
            <a:endParaRPr lang="cs-CZ" sz="240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ovéPole 11"/>
          <p:cNvSpPr txBox="1">
            <a:spLocks noChangeArrowheads="1"/>
          </p:cNvSpPr>
          <p:nvPr/>
        </p:nvSpPr>
        <p:spPr bwMode="auto">
          <a:xfrm>
            <a:off x="971550" y="5732463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543228" y="6225981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76DDD93-83CC-40BC-B9CE-042DAC3E54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12" y="30803"/>
            <a:ext cx="9144000" cy="620650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Pšenice </a:t>
            </a:r>
            <a:br>
              <a:rPr lang="cs-CZ" dirty="0"/>
            </a:br>
            <a:r>
              <a:rPr lang="cs-CZ" sz="2200" dirty="0"/>
              <a:t>produkce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484313"/>
            <a:ext cx="8229600" cy="4525962"/>
          </a:xfrm>
        </p:spPr>
        <p:txBody>
          <a:bodyPr/>
          <a:lstStyle/>
          <a:p>
            <a:pPr defTabSz="912813">
              <a:lnSpc>
                <a:spcPct val="90000"/>
              </a:lnSpc>
            </a:pPr>
            <a:r>
              <a:rPr lang="cs-CZ" sz="2400" dirty="0"/>
              <a:t>významné postavení ve světovém obchodě</a:t>
            </a:r>
          </a:p>
          <a:p>
            <a:pPr defTabSz="912813">
              <a:lnSpc>
                <a:spcPct val="90000"/>
              </a:lnSpc>
            </a:pPr>
            <a:r>
              <a:rPr lang="cs-CZ" sz="2400" dirty="0"/>
              <a:t>přes 30% osevních ploch obilovin</a:t>
            </a:r>
          </a:p>
          <a:p>
            <a:pPr defTabSz="912813">
              <a:lnSpc>
                <a:spcPct val="90000"/>
              </a:lnSpc>
            </a:pPr>
            <a:r>
              <a:rPr lang="cs-CZ" sz="2400" dirty="0"/>
              <a:t>průměrná produkce v letech 1948 – 1952: 171 mil. t</a:t>
            </a:r>
          </a:p>
          <a:p>
            <a:pPr defTabSz="912813">
              <a:lnSpc>
                <a:spcPct val="90000"/>
              </a:lnSpc>
            </a:pPr>
            <a:r>
              <a:rPr lang="cs-CZ" sz="2400" dirty="0"/>
              <a:t>produkce v roce 2010: 654 mil. tun</a:t>
            </a:r>
          </a:p>
          <a:p>
            <a:pPr defTabSz="912813">
              <a:lnSpc>
                <a:spcPct val="90000"/>
              </a:lnSpc>
            </a:pPr>
            <a:r>
              <a:rPr lang="cs-CZ" sz="2400" dirty="0"/>
              <a:t>produkce v roce 2016: 749 mil. </a:t>
            </a:r>
            <a:r>
              <a:rPr lang="cs-CZ" sz="2400" smtClean="0"/>
              <a:t>Tun, 2020-760,9</a:t>
            </a:r>
            <a:endParaRPr lang="cs-CZ" sz="2400" dirty="0"/>
          </a:p>
          <a:p>
            <a:pPr defTabSz="912813">
              <a:lnSpc>
                <a:spcPct val="90000"/>
              </a:lnSpc>
            </a:pPr>
            <a:r>
              <a:rPr lang="cs-CZ" sz="2400" dirty="0"/>
              <a:t>největší produkční oblasti.</a:t>
            </a:r>
          </a:p>
          <a:p>
            <a:pPr lvl="2" defTabSz="912813">
              <a:lnSpc>
                <a:spcPct val="90000"/>
              </a:lnSpc>
            </a:pPr>
            <a:r>
              <a:rPr lang="cs-CZ" sz="1800" dirty="0"/>
              <a:t>Dálný východ (hlavně v Severočínské nížině), </a:t>
            </a:r>
          </a:p>
          <a:p>
            <a:pPr lvl="2" defTabSz="912813">
              <a:lnSpc>
                <a:spcPct val="90000"/>
              </a:lnSpc>
            </a:pPr>
            <a:r>
              <a:rPr lang="cs-CZ" sz="1800" dirty="0"/>
              <a:t>Jižní Asie (hlavně severozápadní Indie a přilehlé oblasti Pákistánu)</a:t>
            </a:r>
          </a:p>
          <a:p>
            <a:pPr lvl="2" defTabSz="912813">
              <a:lnSpc>
                <a:spcPct val="90000"/>
              </a:lnSpc>
            </a:pPr>
            <a:r>
              <a:rPr lang="cs-CZ" sz="1800" dirty="0"/>
              <a:t>Evropa (Východoevropská pšeničná oblast)</a:t>
            </a:r>
          </a:p>
          <a:p>
            <a:pPr lvl="2" defTabSz="912813">
              <a:lnSpc>
                <a:spcPct val="90000"/>
              </a:lnSpc>
            </a:pPr>
            <a:r>
              <a:rPr lang="cs-CZ" sz="1800" dirty="0"/>
              <a:t>Severní Amerika (prérie kolem Mississippi a v Kanadě)</a:t>
            </a:r>
          </a:p>
          <a:p>
            <a:pPr lvl="2" defTabSz="912813">
              <a:lnSpc>
                <a:spcPct val="90000"/>
              </a:lnSpc>
            </a:pPr>
            <a:r>
              <a:rPr lang="cs-CZ" sz="1800" dirty="0"/>
              <a:t>Austrálie (JV část)  </a:t>
            </a:r>
          </a:p>
          <a:p>
            <a:pPr lvl="2" defTabSz="912813">
              <a:lnSpc>
                <a:spcPct val="90000"/>
              </a:lnSpc>
            </a:pPr>
            <a:r>
              <a:rPr lang="cs-CZ" sz="1800" dirty="0"/>
              <a:t>Jižní Amerika (Argentina – La Plata)</a:t>
            </a: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7475" y="0"/>
            <a:ext cx="26765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doc. RNDr Antonín Věžník, CSc.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Pšenice </a:t>
            </a:r>
            <a:br>
              <a:rPr lang="cs-CZ" dirty="0"/>
            </a:br>
            <a:r>
              <a:rPr lang="cs-CZ" sz="2200" dirty="0"/>
              <a:t>produkce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0825" y="1484313"/>
            <a:ext cx="8229600" cy="4525962"/>
          </a:xfrm>
        </p:spPr>
        <p:txBody>
          <a:bodyPr/>
          <a:lstStyle/>
          <a:p>
            <a:pPr defTabSz="912813"/>
            <a:r>
              <a:rPr lang="cs-CZ" sz="2100" dirty="0"/>
              <a:t>Pěstování pšenice v HVZ se vyznačuje:</a:t>
            </a:r>
          </a:p>
          <a:p>
            <a:pPr lvl="2" defTabSz="912813"/>
            <a:r>
              <a:rPr lang="cs-CZ" sz="1800" dirty="0"/>
              <a:t>vysokou mechanizací</a:t>
            </a:r>
          </a:p>
          <a:p>
            <a:pPr lvl="2" defTabSz="912813"/>
            <a:r>
              <a:rPr lang="cs-CZ" sz="1800" dirty="0"/>
              <a:t>Vysokou produktivitou práce, </a:t>
            </a:r>
          </a:p>
          <a:p>
            <a:pPr lvl="2" defTabSz="912813"/>
            <a:r>
              <a:rPr lang="cs-CZ" sz="1800" dirty="0"/>
              <a:t>vysokou rentabilitou, </a:t>
            </a:r>
          </a:p>
          <a:p>
            <a:pPr lvl="2" defTabSz="912813"/>
            <a:r>
              <a:rPr lang="cs-CZ" sz="1800" dirty="0"/>
              <a:t>rozdílnou intenzitou. </a:t>
            </a:r>
          </a:p>
          <a:p>
            <a:pPr defTabSz="912813"/>
            <a:r>
              <a:rPr lang="cs-CZ" sz="2100" dirty="0"/>
              <a:t>celosvětový průměrný hektarový výnos = cca 3,4 t/ha,</a:t>
            </a:r>
          </a:p>
          <a:p>
            <a:pPr lvl="2" defTabSz="912813"/>
            <a:r>
              <a:rPr lang="cs-CZ" sz="1800" dirty="0" err="1"/>
              <a:t>záp</a:t>
            </a:r>
            <a:r>
              <a:rPr lang="cs-CZ" sz="1800" dirty="0"/>
              <a:t>. Evropa (7,0 t/ha), </a:t>
            </a:r>
            <a:r>
              <a:rPr lang="cs-CZ" sz="1800" dirty="0" err="1"/>
              <a:t>sev</a:t>
            </a:r>
            <a:r>
              <a:rPr lang="cs-CZ" sz="1800" dirty="0"/>
              <a:t>. Evropa (6,1 t/ha), </a:t>
            </a:r>
            <a:r>
              <a:rPr lang="cs-CZ" sz="1800" dirty="0" err="1"/>
              <a:t>stř</a:t>
            </a:r>
            <a:r>
              <a:rPr lang="cs-CZ" sz="1800" dirty="0"/>
              <a:t>. Amerika (5,2 t/ha)</a:t>
            </a:r>
          </a:p>
          <a:p>
            <a:pPr marL="1600200" lvl="3" indent="-228600" defTabSz="912813"/>
            <a:r>
              <a:rPr lang="cs-CZ" sz="1600" dirty="0"/>
              <a:t>Nizozemsko (8,9 t/ha), Belgie (8,8 t/ha), Irsko (8,6 t/ha) </a:t>
            </a:r>
          </a:p>
          <a:p>
            <a:pPr lvl="2" defTabSz="912813"/>
            <a:r>
              <a:rPr lang="cs-CZ" sz="1800" dirty="0" err="1"/>
              <a:t>stř</a:t>
            </a:r>
            <a:r>
              <a:rPr lang="cs-CZ" sz="1800" dirty="0"/>
              <a:t>. Asie (1,3 </a:t>
            </a:r>
            <a:r>
              <a:rPr lang="cs-CZ" sz="1800" dirty="0" smtClean="0"/>
              <a:t>t/ha</a:t>
            </a:r>
            <a:r>
              <a:rPr lang="cs-CZ" sz="1800" dirty="0"/>
              <a:t>), </a:t>
            </a:r>
            <a:r>
              <a:rPr lang="cs-CZ" sz="1800" dirty="0" err="1"/>
              <a:t>záp</a:t>
            </a:r>
            <a:r>
              <a:rPr lang="cs-CZ" sz="1800" dirty="0"/>
              <a:t>. a </a:t>
            </a:r>
            <a:r>
              <a:rPr lang="cs-CZ" sz="1800" dirty="0" err="1"/>
              <a:t>stř</a:t>
            </a:r>
            <a:r>
              <a:rPr lang="cs-CZ" sz="1800" dirty="0"/>
              <a:t>. Afrika (1,6 t/ha)</a:t>
            </a:r>
          </a:p>
          <a:p>
            <a:pPr lvl="2" defTabSz="912813"/>
            <a:r>
              <a:rPr lang="cs-CZ" sz="1800" dirty="0"/>
              <a:t>do roku 1989 byl největším světovým producentem SSSR (až 92,0 mil.tun), </a:t>
            </a:r>
          </a:p>
          <a:p>
            <a:pPr lvl="2" defTabSz="912813"/>
            <a:r>
              <a:rPr lang="cs-CZ" sz="1800" dirty="0"/>
              <a:t>V roce 2016 je největším producentem Čína (131,7 mil.tun</a:t>
            </a:r>
            <a:r>
              <a:rPr lang="cs-CZ" sz="1800" dirty="0" smtClean="0"/>
              <a:t>.) </a:t>
            </a:r>
            <a:r>
              <a:rPr lang="cs-CZ" sz="1800" dirty="0" smtClean="0">
                <a:solidFill>
                  <a:srgbClr val="FF0000"/>
                </a:solidFill>
              </a:rPr>
              <a:t>134,2 -2020</a:t>
            </a:r>
          </a:p>
          <a:p>
            <a:pPr lvl="2" defTabSz="912813"/>
            <a:r>
              <a:rPr lang="cs-CZ" sz="1800" dirty="0" smtClean="0">
                <a:solidFill>
                  <a:srgbClr val="FF0000"/>
                </a:solidFill>
              </a:rPr>
              <a:t>Indie – 107,6, Rusko – 85.9, USA – 49,7, Kanada – 35,2, Francie – 30,1 , </a:t>
            </a:r>
          </a:p>
          <a:p>
            <a:pPr lvl="2" defTabSz="912813"/>
            <a:r>
              <a:rPr lang="cs-CZ" sz="1800" dirty="0" err="1" smtClean="0">
                <a:solidFill>
                  <a:srgbClr val="FF0000"/>
                </a:solidFill>
              </a:rPr>
              <a:t>Pakistán</a:t>
            </a:r>
            <a:r>
              <a:rPr lang="cs-CZ" sz="1800" dirty="0" smtClean="0">
                <a:solidFill>
                  <a:srgbClr val="FF0000"/>
                </a:solidFill>
              </a:rPr>
              <a:t> – 25,2, Ukrajina – 24,9, Turecko – 20,5  </a:t>
            </a:r>
            <a:endParaRPr lang="cs-CZ" sz="1800" dirty="0"/>
          </a:p>
        </p:txBody>
      </p:sp>
      <p:pic>
        <p:nvPicPr>
          <p:cNvPr id="2867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Picture 11" descr="227422-top_foto1-pmxd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0"/>
            <a:ext cx="4284662" cy="2413000"/>
          </a:xfrm>
          <a:prstGeom prst="rect">
            <a:avLst/>
          </a:prstGeom>
          <a:noFill/>
        </p:spPr>
      </p:pic>
      <p:sp>
        <p:nvSpPr>
          <p:cNvPr id="2868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 doc. 	RNDr Antonín Věžník, CSc.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2893976812"/>
              </p:ext>
            </p:extLst>
          </p:nvPr>
        </p:nvGraphicFramePr>
        <p:xfrm>
          <a:off x="1000100" y="285728"/>
          <a:ext cx="6924675" cy="5934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C338C1B3-77B2-4946-837D-1D11FC21C7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3388"/>
            <a:ext cx="8748464" cy="58294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 dirty="0">
                <a:solidFill>
                  <a:schemeClr val="bg2"/>
                </a:solidFill>
              </a:rPr>
              <a:t>Z0047 Geografie zemědělství a průmyslu				doc. </a:t>
            </a:r>
            <a:r>
              <a:rPr lang="cs-CZ" sz="1200" dirty="0" err="1">
                <a:solidFill>
                  <a:schemeClr val="bg2"/>
                </a:solidFill>
              </a:rPr>
              <a:t>RNDr</a:t>
            </a:r>
            <a:r>
              <a:rPr lang="cs-CZ" sz="1200" dirty="0">
                <a:solidFill>
                  <a:schemeClr val="bg2"/>
                </a:solidFill>
              </a:rPr>
              <a:t> Antonín </a:t>
            </a:r>
            <a:r>
              <a:rPr lang="cs-CZ" sz="1200" dirty="0" err="1">
                <a:solidFill>
                  <a:schemeClr val="bg2"/>
                </a:solidFill>
              </a:rPr>
              <a:t>Věžník</a:t>
            </a:r>
            <a:r>
              <a:rPr lang="cs-CZ" sz="1200" dirty="0">
                <a:solidFill>
                  <a:schemeClr val="bg2"/>
                </a:solidFill>
              </a:rPr>
              <a:t>, CSc.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C80D8FA-EBDF-4B0D-876D-4922BEF838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254244"/>
            <a:ext cx="9019417" cy="4290251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A740863-9775-4C94-8BC4-4FC8FEBCDDEF}"/>
              </a:ext>
            </a:extLst>
          </p:cNvPr>
          <p:cNvSpPr txBox="1"/>
          <p:nvPr/>
        </p:nvSpPr>
        <p:spPr>
          <a:xfrm>
            <a:off x="6543228" y="6237312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Světová produkce pšenice (2010)</a:t>
            </a:r>
          </a:p>
        </p:txBody>
      </p:sp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8888" y="1557338"/>
            <a:ext cx="7145337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ovéPole 9"/>
          <p:cNvSpPr txBox="1">
            <a:spLocks noChangeArrowheads="1"/>
          </p:cNvSpPr>
          <p:nvPr/>
        </p:nvSpPr>
        <p:spPr bwMode="auto">
          <a:xfrm>
            <a:off x="1116013" y="5732463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 FAO</a:t>
            </a:r>
          </a:p>
        </p:txBody>
      </p:sp>
      <p:sp>
        <p:nvSpPr>
          <p:cNvPr id="317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cs-CZ" sz="3600"/>
              <a:t>Hrubá světová produkce v roce 2010</a:t>
            </a:r>
          </a:p>
        </p:txBody>
      </p:sp>
      <p:graphicFrame>
        <p:nvGraphicFramePr>
          <p:cNvPr id="6363" name="Group 219"/>
          <p:cNvGraphicFramePr>
            <a:graphicFrameLocks noGrp="1"/>
          </p:cNvGraphicFramePr>
          <p:nvPr>
            <p:ph type="tbl" idx="1"/>
          </p:nvPr>
        </p:nvGraphicFramePr>
        <p:xfrm>
          <a:off x="395288" y="1628775"/>
          <a:ext cx="4392489" cy="4104451"/>
        </p:xfrm>
        <a:graphic>
          <a:graphicData uri="http://schemas.openxmlformats.org/drawingml/2006/table">
            <a:tbl>
              <a:tblPr/>
              <a:tblGrid>
                <a:gridCol w="1280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26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Region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RV (%)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Region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RV (%)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Svět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65,6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Asie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71,3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Afrika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74,4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52,4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východní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75,5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východní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69,9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84,9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jižní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72,5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severní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59,4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jihovýchodní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78,8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jižní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47,3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západní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67,8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západní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87,2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Evropa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52,4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Amerika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59,5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východní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52,2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severní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59,1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severní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33,6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střední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55,1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jižní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66,5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Karibik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58,3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západní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47,2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72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jižní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61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Oceánie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46,5</a:t>
                      </a:r>
                      <a:endParaRPr kumimoji="0" 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2358" name="Text Box 211"/>
          <p:cNvSpPr txBox="1">
            <a:spLocks noChangeArrowheads="1"/>
          </p:cNvSpPr>
          <p:nvPr/>
        </p:nvSpPr>
        <p:spPr bwMode="auto">
          <a:xfrm>
            <a:off x="468313" y="5732463"/>
            <a:ext cx="7272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/>
              <a:t>Zdroj: FAO</a:t>
            </a:r>
          </a:p>
        </p:txBody>
      </p:sp>
      <p:pic>
        <p:nvPicPr>
          <p:cNvPr id="12359" name="Picture 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773238"/>
            <a:ext cx="30368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6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Světová produkce pšenice (2016)</a:t>
            </a:r>
          </a:p>
        </p:txBody>
      </p:sp>
      <p:pic>
        <p:nvPicPr>
          <p:cNvPr id="3174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ovéPole 9"/>
          <p:cNvSpPr txBox="1">
            <a:spLocks noChangeArrowheads="1"/>
          </p:cNvSpPr>
          <p:nvPr/>
        </p:nvSpPr>
        <p:spPr bwMode="auto">
          <a:xfrm>
            <a:off x="1116013" y="5732463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 FAO</a:t>
            </a:r>
          </a:p>
        </p:txBody>
      </p:sp>
      <p:sp>
        <p:nvSpPr>
          <p:cNvPr id="3175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487FC32-9528-4BCB-A1B5-BBC50D0FE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941" y="1052736"/>
            <a:ext cx="6799161" cy="591045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ovéPole 11"/>
          <p:cNvSpPr txBox="1">
            <a:spLocks noChangeArrowheads="1"/>
          </p:cNvSpPr>
          <p:nvPr/>
        </p:nvSpPr>
        <p:spPr bwMode="auto">
          <a:xfrm>
            <a:off x="684213" y="5661025"/>
            <a:ext cx="10795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 dirty="0">
                <a:solidFill>
                  <a:schemeClr val="bg2"/>
                </a:solidFill>
              </a:rPr>
              <a:t>Z0047 Geografie zemědělství a průmyslu				doc. </a:t>
            </a:r>
            <a:r>
              <a:rPr lang="cs-CZ" sz="1200" dirty="0" err="1">
                <a:solidFill>
                  <a:schemeClr val="bg2"/>
                </a:solidFill>
              </a:rPr>
              <a:t>RNDr</a:t>
            </a:r>
            <a:r>
              <a:rPr lang="cs-CZ" sz="1200" dirty="0">
                <a:solidFill>
                  <a:schemeClr val="bg2"/>
                </a:solidFill>
              </a:rPr>
              <a:t> Antonín </a:t>
            </a:r>
            <a:r>
              <a:rPr lang="cs-CZ" sz="1200" dirty="0" err="1">
                <a:solidFill>
                  <a:schemeClr val="bg2"/>
                </a:solidFill>
              </a:rPr>
              <a:t>Věžník</a:t>
            </a:r>
            <a:r>
              <a:rPr lang="cs-CZ" sz="1200" dirty="0">
                <a:solidFill>
                  <a:schemeClr val="bg2"/>
                </a:solidFill>
              </a:rPr>
              <a:t>, CSc.</a:t>
            </a: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154075562"/>
              </p:ext>
            </p:extLst>
          </p:nvPr>
        </p:nvGraphicFramePr>
        <p:xfrm>
          <a:off x="357187" y="714356"/>
          <a:ext cx="8429625" cy="515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80CE8ACD-14B5-46AA-B56C-32AACEBBBB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092374"/>
              </p:ext>
            </p:extLst>
          </p:nvPr>
        </p:nvGraphicFramePr>
        <p:xfrm>
          <a:off x="179512" y="1505901"/>
          <a:ext cx="7848872" cy="4799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Rýže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Nejdůležitější obilovina vlhkých subtropů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Při vysokých a stálých teplotách a dostatku vláhy 2-3 sklizně ročně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400" dirty="0"/>
              <a:t>Umožňuje největší koncentraci zemědělské populace s hustotou osídlení 300-500 osob na km2 (JV Čína, Jáva aj.)</a:t>
            </a:r>
            <a:endParaRPr lang="cs-CZ" sz="2100" dirty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Po r. 1945 se produkce značně zvýšila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 err="1"/>
              <a:t>prům</a:t>
            </a:r>
            <a:r>
              <a:rPr lang="cs-CZ" sz="2400" dirty="0"/>
              <a:t>. produkce v letech 1948 – 1952: 167 mil. t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produkce v roce 2010: 696 mil. tun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produkce v roce 2016: 741 </a:t>
            </a:r>
            <a:r>
              <a:rPr lang="cs-CZ" sz="2400" dirty="0" smtClean="0"/>
              <a:t>mil.t, </a:t>
            </a:r>
            <a:r>
              <a:rPr lang="cs-CZ" sz="2400" dirty="0" smtClean="0">
                <a:solidFill>
                  <a:srgbClr val="FF0000"/>
                </a:solidFill>
              </a:rPr>
              <a:t>756,7 - 2020</a:t>
            </a:r>
            <a:endParaRPr lang="cs-CZ" sz="2400" dirty="0">
              <a:solidFill>
                <a:srgbClr val="FF0000"/>
              </a:solidFill>
            </a:endParaRP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800" dirty="0"/>
              <a:t>areál pěstování velmi široký: </a:t>
            </a:r>
          </a:p>
          <a:p>
            <a:pPr marL="914400" lvl="2" indent="-228600" fontAlgn="auto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2000" dirty="0"/>
              <a:t>severní polokoule až po 46° s.z.</a:t>
            </a:r>
            <a:r>
              <a:rPr lang="cs-CZ" sz="2000" dirty="0" err="1"/>
              <a:t>š</a:t>
            </a:r>
            <a:r>
              <a:rPr lang="cs-CZ" sz="2000" dirty="0"/>
              <a:t>. (Francie, Itálie, Rumunsko), </a:t>
            </a:r>
          </a:p>
          <a:p>
            <a:pPr marL="914400" lvl="2" indent="-228600" fontAlgn="auto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2000" dirty="0"/>
              <a:t>jižní polokoule do 40° </a:t>
            </a:r>
            <a:r>
              <a:rPr lang="cs-CZ" sz="2000" dirty="0" err="1"/>
              <a:t>j.z.š</a:t>
            </a:r>
            <a:r>
              <a:rPr lang="cs-CZ" sz="2000" dirty="0"/>
              <a:t>. </a:t>
            </a:r>
          </a:p>
          <a:p>
            <a:pPr marL="914400" lvl="2" indent="-228600" fontAlgn="auto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2000" dirty="0"/>
              <a:t>převážná část její produkce je však rozložena ve velkých nížinách s dostatkem vody nutné pro </a:t>
            </a:r>
            <a:r>
              <a:rPr lang="cs-CZ" sz="2000" dirty="0" smtClean="0"/>
              <a:t>závlahy</a:t>
            </a:r>
          </a:p>
          <a:p>
            <a:pPr marL="914400" lvl="2" indent="-228600" fontAlgn="auto">
              <a:lnSpc>
                <a:spcPct val="9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2000" dirty="0" smtClean="0">
                <a:solidFill>
                  <a:srgbClr val="FF0000"/>
                </a:solidFill>
              </a:rPr>
              <a:t>Čína – 213,6, Indie – 178,3, </a:t>
            </a:r>
            <a:r>
              <a:rPr lang="cs-CZ" sz="2000" dirty="0" err="1" smtClean="0">
                <a:solidFill>
                  <a:srgbClr val="FF0000"/>
                </a:solidFill>
              </a:rPr>
              <a:t>Bangladéž</a:t>
            </a:r>
            <a:r>
              <a:rPr lang="cs-CZ" sz="2000" dirty="0" smtClean="0">
                <a:solidFill>
                  <a:srgbClr val="FF0000"/>
                </a:solidFill>
              </a:rPr>
              <a:t> – 54,9, Indonésie – 54,6, Vietnam – 42,8, Thajsko – 30,2, Myanmar – 25,1, Filipíny </a:t>
            </a:r>
            <a:r>
              <a:rPr lang="cs-CZ" sz="2000" smtClean="0">
                <a:solidFill>
                  <a:srgbClr val="FF0000"/>
                </a:solidFill>
              </a:rPr>
              <a:t>– 19,3, Brazílie – 11,1, USA – 10,3,</a:t>
            </a:r>
            <a:r>
              <a:rPr lang="cs-CZ" sz="2000" smtClean="0"/>
              <a:t> </a:t>
            </a:r>
            <a:endParaRPr lang="cs-CZ" sz="2000" dirty="0"/>
          </a:p>
        </p:txBody>
      </p:sp>
      <p:pic>
        <p:nvPicPr>
          <p:cNvPr id="3379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7025" y="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doc. RNDr Antonín Věžník, CSc.</a:t>
            </a:r>
          </a:p>
        </p:txBody>
      </p:sp>
      <p:pic>
        <p:nvPicPr>
          <p:cNvPr id="33803" name="Picture 11" descr="pestovani_ryz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6266" y="3071810"/>
            <a:ext cx="2217734" cy="1474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ovéPole 12"/>
          <p:cNvSpPr txBox="1">
            <a:spLocks noChangeArrowheads="1"/>
          </p:cNvSpPr>
          <p:nvPr/>
        </p:nvSpPr>
        <p:spPr bwMode="auto">
          <a:xfrm>
            <a:off x="971550" y="5732463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002BCF9-F841-4A29-9961-70DD13BA91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8" y="584921"/>
            <a:ext cx="9128662" cy="5337559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D2E1888-9EE2-4A11-A844-84E3371AEB32}"/>
              </a:ext>
            </a:extLst>
          </p:cNvPr>
          <p:cNvSpPr txBox="1"/>
          <p:nvPr/>
        </p:nvSpPr>
        <p:spPr>
          <a:xfrm>
            <a:off x="6543228" y="6225981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ovéPole 12"/>
          <p:cNvSpPr txBox="1">
            <a:spLocks noChangeArrowheads="1"/>
          </p:cNvSpPr>
          <p:nvPr/>
        </p:nvSpPr>
        <p:spPr bwMode="auto">
          <a:xfrm>
            <a:off x="1476375" y="5805488"/>
            <a:ext cx="1079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BC0EEDA-E44E-4C82-AF19-A8425BDA82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77866"/>
            <a:ext cx="9144000" cy="701373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83BC6C1-2057-4171-836C-55539986CEE7}"/>
              </a:ext>
            </a:extLst>
          </p:cNvPr>
          <p:cNvSpPr txBox="1"/>
          <p:nvPr/>
        </p:nvSpPr>
        <p:spPr>
          <a:xfrm>
            <a:off x="6543228" y="6225981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Světová produkce rýže (2010)</a:t>
            </a:r>
          </a:p>
        </p:txBody>
      </p:sp>
      <p:pic>
        <p:nvPicPr>
          <p:cNvPr id="3686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1557338"/>
            <a:ext cx="7129462" cy="461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ovéPole 9"/>
          <p:cNvSpPr txBox="1">
            <a:spLocks noChangeArrowheads="1"/>
          </p:cNvSpPr>
          <p:nvPr/>
        </p:nvSpPr>
        <p:spPr bwMode="auto">
          <a:xfrm>
            <a:off x="1116013" y="5732463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 FAO</a:t>
            </a:r>
          </a:p>
        </p:txBody>
      </p:sp>
      <p:sp>
        <p:nvSpPr>
          <p:cNvPr id="368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 dirty="0"/>
              <a:t>Světová produkce rýže (2016)</a:t>
            </a:r>
          </a:p>
        </p:txBody>
      </p:sp>
      <p:pic>
        <p:nvPicPr>
          <p:cNvPr id="3686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1" name="TextovéPole 9"/>
          <p:cNvSpPr txBox="1">
            <a:spLocks noChangeArrowheads="1"/>
          </p:cNvSpPr>
          <p:nvPr/>
        </p:nvSpPr>
        <p:spPr bwMode="auto">
          <a:xfrm>
            <a:off x="5857884" y="6143644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 FAO</a:t>
            </a:r>
          </a:p>
        </p:txBody>
      </p:sp>
      <p:sp>
        <p:nvSpPr>
          <p:cNvPr id="3687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pic>
        <p:nvPicPr>
          <p:cNvPr id="9" name="Obrázek 8" descr="rýže_svě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833339"/>
            <a:ext cx="6586907" cy="4301392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Kukuřice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>
            <a:normAutofit fontScale="85000" lnSpcReduction="20000"/>
          </a:bodyPr>
          <a:lstStyle/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Objemem produkce nejvýznamnější plodina</a:t>
            </a:r>
          </a:p>
          <a:p>
            <a:pPr marL="914400" lvl="2" indent="-228600" fontAlgn="auto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Dynamický nárůst produkce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celosvětový průměrný hektarový výnos = cca 5,2 t/ha</a:t>
            </a:r>
          </a:p>
          <a:p>
            <a:pPr marL="914400" lvl="2" indent="-228600" fontAlgn="auto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S Amerika (9,6 t/ha), Z Evropa (9,2 t/ha), J Evropa (7,3 t/ha)</a:t>
            </a:r>
          </a:p>
          <a:p>
            <a:pPr marL="1371600" lvl="3" indent="-22860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/>
              <a:buChar char=""/>
              <a:defRPr/>
            </a:pPr>
            <a:r>
              <a:rPr lang="cs-CZ" sz="1600" dirty="0"/>
              <a:t>Izrael (28,4 t/ha), Jordánsko (19,4 t/ha), Katar (18,6 t/ha)</a:t>
            </a:r>
          </a:p>
          <a:p>
            <a:pPr marL="914400" lvl="2" indent="-228600" fontAlgn="auto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Střední Afrika (1,0 t/ha), Karibik (1,1 t/ha), východní Afrika (1,6 t/ha)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produkce v roce 2010: 840 mil. t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produkce v roce 2016: 1060 mil. t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Velmi přizpůsobivá 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množství vyšlechtěných odrůd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Nejhodnotnější jadrné krmivo 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většina slouží ke krmení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Průmyslová plodina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škrob, </a:t>
            </a:r>
            <a:r>
              <a:rPr lang="cs-CZ" sz="2100" dirty="0" err="1"/>
              <a:t>bioetanol</a:t>
            </a:r>
            <a:r>
              <a:rPr lang="cs-CZ" sz="2100" dirty="0"/>
              <a:t> atd.</a:t>
            </a:r>
          </a:p>
          <a:p>
            <a:pPr marL="320040" indent="-320040" fontAlgn="auto">
              <a:lnSpc>
                <a:spcPct val="9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velký význam v Latinské Americe</a:t>
            </a:r>
          </a:p>
          <a:p>
            <a:pPr marL="640080" lvl="1" indent="-274320" fontAlgn="auto">
              <a:lnSpc>
                <a:spcPct val="9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2100" dirty="0"/>
              <a:t>Mouka, </a:t>
            </a:r>
            <a:r>
              <a:rPr lang="cs-CZ" sz="2100" dirty="0" err="1"/>
              <a:t>tortillas</a:t>
            </a:r>
            <a:endParaRPr lang="cs-CZ" sz="2100" dirty="0"/>
          </a:p>
        </p:txBody>
      </p:sp>
      <p:pic>
        <p:nvPicPr>
          <p:cNvPr id="3891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doc. RNDr Antonín Věžník, CSc.</a:t>
            </a:r>
          </a:p>
        </p:txBody>
      </p:sp>
      <p:pic>
        <p:nvPicPr>
          <p:cNvPr id="389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3429000"/>
            <a:ext cx="33639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5" name="Picture 13" descr="Kukurice-pro-pevne-nervy-vitalitu-a-kras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0"/>
            <a:ext cx="2266950" cy="150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ovéPole 12"/>
          <p:cNvSpPr txBox="1">
            <a:spLocks noChangeArrowheads="1"/>
          </p:cNvSpPr>
          <p:nvPr/>
        </p:nvSpPr>
        <p:spPr bwMode="auto">
          <a:xfrm>
            <a:off x="971600" y="5827858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 err="1"/>
              <a:t>Zdroj:FAO</a:t>
            </a:r>
            <a:endParaRPr lang="cs-CZ" sz="1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21D4C8A-21BE-40B2-96F6-60F320FA1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3591" y="764704"/>
            <a:ext cx="9176302" cy="508156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ovéPole 12"/>
          <p:cNvSpPr txBox="1">
            <a:spLocks noChangeArrowheads="1"/>
          </p:cNvSpPr>
          <p:nvPr/>
        </p:nvSpPr>
        <p:spPr bwMode="auto">
          <a:xfrm>
            <a:off x="971550" y="5732463"/>
            <a:ext cx="1079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Zdroj:FAO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B0C0E69-8150-4C96-9A01-12FD44BFD9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7" y="84931"/>
            <a:ext cx="8530423" cy="6688138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452039AD-148D-4558-BED4-41B969275FEA}"/>
              </a:ext>
            </a:extLst>
          </p:cNvPr>
          <p:cNvSpPr txBox="1"/>
          <p:nvPr/>
        </p:nvSpPr>
        <p:spPr>
          <a:xfrm>
            <a:off x="6543228" y="6225981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cs-CZ" sz="3600" dirty="0"/>
              <a:t>Hrubá světová produkce v roce 2014</a:t>
            </a:r>
          </a:p>
        </p:txBody>
      </p:sp>
      <p:sp>
        <p:nvSpPr>
          <p:cNvPr id="12358" name="Text Box 211"/>
          <p:cNvSpPr txBox="1">
            <a:spLocks noChangeArrowheads="1"/>
          </p:cNvSpPr>
          <p:nvPr/>
        </p:nvSpPr>
        <p:spPr bwMode="auto">
          <a:xfrm>
            <a:off x="468313" y="5732463"/>
            <a:ext cx="72723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/>
              <a:t>Zdroj: FAO</a:t>
            </a:r>
          </a:p>
        </p:txBody>
      </p:sp>
      <p:pic>
        <p:nvPicPr>
          <p:cNvPr id="12359" name="Picture 2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1773238"/>
            <a:ext cx="30368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6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6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graphicFrame>
        <p:nvGraphicFramePr>
          <p:cNvPr id="11" name="Zástupný symbol pro tabulku 10"/>
          <p:cNvGraphicFramePr>
            <a:graphicFrameLocks noGrp="1"/>
          </p:cNvGraphicFramePr>
          <p:nvPr>
            <p:ph type="tbl" idx="1"/>
          </p:nvPr>
        </p:nvGraphicFramePr>
        <p:xfrm>
          <a:off x="571472" y="2000240"/>
          <a:ext cx="4214842" cy="3357657"/>
        </p:xfrm>
        <a:graphic>
          <a:graphicData uri="http://schemas.openxmlformats.org/drawingml/2006/table">
            <a:tbl>
              <a:tblPr/>
              <a:tblGrid>
                <a:gridCol w="100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5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1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71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Podíl RV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Region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Podíl RV (%)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Svět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Asie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72,8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Afrika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střední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východní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70,6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východní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střední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jižní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severní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jihovýchodní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jižní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západní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západní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Evropa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Amerika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východní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severní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severní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55,1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střední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61,7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jižní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Karibik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západní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3771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jižní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Oceánie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51,0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Světová produkce kukuřice (2010)</a:t>
            </a:r>
          </a:p>
        </p:txBody>
      </p:sp>
      <p:pic>
        <p:nvPicPr>
          <p:cNvPr id="4198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pic>
        <p:nvPicPr>
          <p:cNvPr id="4199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1557338"/>
            <a:ext cx="7389813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ovéPole 9"/>
          <p:cNvSpPr txBox="1">
            <a:spLocks noChangeArrowheads="1"/>
          </p:cNvSpPr>
          <p:nvPr/>
        </p:nvSpPr>
        <p:spPr bwMode="auto">
          <a:xfrm>
            <a:off x="1116013" y="5732463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/>
              <a:t>Zdroj: FAO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Světová produkce kukuřice (2016)</a:t>
            </a:r>
          </a:p>
        </p:txBody>
      </p:sp>
      <p:pic>
        <p:nvPicPr>
          <p:cNvPr id="41987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  <p:sp>
        <p:nvSpPr>
          <p:cNvPr id="41992" name="TextovéPole 9"/>
          <p:cNvSpPr txBox="1">
            <a:spLocks noChangeArrowheads="1"/>
          </p:cNvSpPr>
          <p:nvPr/>
        </p:nvSpPr>
        <p:spPr bwMode="auto">
          <a:xfrm>
            <a:off x="6643702" y="6143644"/>
            <a:ext cx="11525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 FAO</a:t>
            </a:r>
          </a:p>
        </p:txBody>
      </p:sp>
      <p:pic>
        <p:nvPicPr>
          <p:cNvPr id="9" name="Obrázek 8" descr="kuku_svět_kar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1571612"/>
            <a:ext cx="6651447" cy="4555076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E10316-82DC-4CA0-86E5-02F207F13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2AA2DA-4423-4ED3-B2B8-D8224857F7D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80CE8ACD-14B5-46AA-B56C-32AACEBBBB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099493"/>
              </p:ext>
            </p:extLst>
          </p:nvPr>
        </p:nvGraphicFramePr>
        <p:xfrm>
          <a:off x="1547664" y="1700808"/>
          <a:ext cx="7720523" cy="5399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49723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Ječmen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637088"/>
          </a:xfrm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cs-CZ" sz="2000" dirty="0"/>
              <a:t>Důležitá krmná plodina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Zejména v oblastech, kde nedozrává kukuřice</a:t>
            </a:r>
          </a:p>
          <a:p>
            <a:pPr defTabSz="912813">
              <a:lnSpc>
                <a:spcPct val="90000"/>
              </a:lnSpc>
            </a:pPr>
            <a:r>
              <a:rPr lang="cs-CZ" sz="2000" dirty="0"/>
              <a:t>produkce v roce 2010: 123,5 mil. t</a:t>
            </a:r>
          </a:p>
          <a:p>
            <a:pPr defTabSz="912813">
              <a:lnSpc>
                <a:spcPct val="90000"/>
              </a:lnSpc>
            </a:pPr>
            <a:r>
              <a:rPr lang="cs-CZ" sz="2000" dirty="0"/>
              <a:t>produkce v roce 2016: 141,2 mil. t</a:t>
            </a:r>
          </a:p>
          <a:p>
            <a:pPr defTabSz="912813">
              <a:lnSpc>
                <a:spcPct val="90000"/>
              </a:lnSpc>
            </a:pPr>
            <a:r>
              <a:rPr lang="cs-CZ" sz="2000" dirty="0"/>
              <a:t>Snáší nižší teploty, kratší vegetační doba (&lt;100 dní)</a:t>
            </a:r>
          </a:p>
          <a:p>
            <a:pPr lvl="1" defTabSz="912813">
              <a:lnSpc>
                <a:spcPct val="90000"/>
              </a:lnSpc>
            </a:pPr>
            <a:r>
              <a:rPr lang="cs-CZ" sz="2000" dirty="0"/>
              <a:t>Extrémní polohy, často na okraji výskytu vegetace</a:t>
            </a:r>
          </a:p>
          <a:p>
            <a:pPr lvl="2" defTabSz="912813">
              <a:lnSpc>
                <a:spcPct val="90000"/>
              </a:lnSpc>
            </a:pPr>
            <a:r>
              <a:rPr lang="cs-CZ" sz="1600" dirty="0"/>
              <a:t>S polokoule - do 70° s.</a:t>
            </a:r>
            <a:r>
              <a:rPr lang="cs-CZ" sz="1600" dirty="0" err="1"/>
              <a:t>š</a:t>
            </a:r>
            <a:r>
              <a:rPr lang="cs-CZ" sz="1600" dirty="0"/>
              <a:t>.</a:t>
            </a:r>
          </a:p>
          <a:p>
            <a:pPr lvl="2" defTabSz="912813">
              <a:lnSpc>
                <a:spcPct val="90000"/>
              </a:lnSpc>
            </a:pPr>
            <a:r>
              <a:rPr lang="cs-CZ" sz="1600" dirty="0"/>
              <a:t>Tibet – do 3 700 m n. m.</a:t>
            </a:r>
          </a:p>
          <a:p>
            <a:pPr defTabSz="912813">
              <a:lnSpc>
                <a:spcPct val="90000"/>
              </a:lnSpc>
            </a:pPr>
            <a:r>
              <a:rPr lang="cs-CZ" sz="2000" dirty="0"/>
              <a:t>Oblast s kvalitními půdami, vyššími teplotami a dostatkem vláhy</a:t>
            </a:r>
          </a:p>
          <a:p>
            <a:pPr lvl="1" defTabSz="912813">
              <a:lnSpc>
                <a:spcPct val="90000"/>
              </a:lnSpc>
            </a:pPr>
            <a:r>
              <a:rPr lang="cs-CZ" sz="2000" dirty="0"/>
              <a:t>Část produkce na sladovnické odrůdy (výroba piva)</a:t>
            </a:r>
          </a:p>
          <a:p>
            <a:pPr defTabSz="912813">
              <a:lnSpc>
                <a:spcPct val="90000"/>
              </a:lnSpc>
            </a:pPr>
            <a:r>
              <a:rPr lang="cs-CZ" sz="2000" dirty="0"/>
              <a:t>Největší producenti (2016):</a:t>
            </a:r>
          </a:p>
          <a:p>
            <a:pPr lvl="1" defTabSz="912813">
              <a:lnSpc>
                <a:spcPct val="90000"/>
              </a:lnSpc>
            </a:pPr>
            <a:r>
              <a:rPr lang="cs-CZ" sz="1600" dirty="0"/>
              <a:t>Rusko (20,4 mil. t), Francie (11,7), Německo (11,5), Austrálie (9,1), Ukrajina (9,0)</a:t>
            </a:r>
          </a:p>
        </p:txBody>
      </p:sp>
      <p:pic>
        <p:nvPicPr>
          <p:cNvPr id="440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doc. RNDr Antonín Věžník, CSc.</a:t>
            </a:r>
          </a:p>
        </p:txBody>
      </p:sp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7025" y="0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ovéPole 12"/>
          <p:cNvSpPr txBox="1">
            <a:spLocks noChangeArrowheads="1"/>
          </p:cNvSpPr>
          <p:nvPr/>
        </p:nvSpPr>
        <p:spPr bwMode="auto">
          <a:xfrm>
            <a:off x="3000364" y="6429396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45066" name="Picture 10" descr="ANd9GcQ-kZSiqQ_niyVR_wvnnrD271AwBpWV11cBqSkBGyoX6kCytX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0"/>
            <a:ext cx="2555875" cy="1911350"/>
          </a:xfrm>
          <a:prstGeom prst="rect">
            <a:avLst/>
          </a:prstGeom>
          <a:noFill/>
        </p:spPr>
      </p:pic>
      <p:pic>
        <p:nvPicPr>
          <p:cNvPr id="45068" name="Picture 12" descr="jec%20boj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5728"/>
            <a:ext cx="2124075" cy="1592263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4A30C40-4F2E-434D-8F57-AB17480FAF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064" y="1911350"/>
            <a:ext cx="9056113" cy="4964756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07C5623-874E-4AEA-BA17-95411330DD4B}"/>
              </a:ext>
            </a:extLst>
          </p:cNvPr>
          <p:cNvSpPr txBox="1"/>
          <p:nvPr/>
        </p:nvSpPr>
        <p:spPr>
          <a:xfrm>
            <a:off x="0" y="1967938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ovéPole 12"/>
          <p:cNvSpPr txBox="1">
            <a:spLocks noChangeArrowheads="1"/>
          </p:cNvSpPr>
          <p:nvPr/>
        </p:nvSpPr>
        <p:spPr bwMode="auto">
          <a:xfrm>
            <a:off x="3000364" y="6429396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45066" name="Picture 10" descr="ANd9GcQ-kZSiqQ_niyVR_wvnnrD271AwBpWV11cBqSkBGyoX6kCytXn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0"/>
            <a:ext cx="2000232" cy="1495826"/>
          </a:xfrm>
          <a:prstGeom prst="rect">
            <a:avLst/>
          </a:prstGeom>
          <a:noFill/>
        </p:spPr>
      </p:pic>
      <p:pic>
        <p:nvPicPr>
          <p:cNvPr id="45068" name="Picture 12" descr="jec%20bojo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124075" cy="1592263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2F0F7AC-3016-4FBB-815F-03585C713F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6635" y="1014"/>
            <a:ext cx="7214602" cy="566124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079F056A-2AA0-42F5-9D3A-037EE77D894C}"/>
              </a:ext>
            </a:extLst>
          </p:cNvPr>
          <p:cNvSpPr txBox="1"/>
          <p:nvPr/>
        </p:nvSpPr>
        <p:spPr>
          <a:xfrm>
            <a:off x="6543228" y="5805264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515E5-0601-4677-83FE-C63A3BC4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C06B2F-E34A-47DE-B899-5AFFA504F3E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80CE8ACD-14B5-46AA-B56C-32AACEBBBB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4468065"/>
              </p:ext>
            </p:extLst>
          </p:nvPr>
        </p:nvGraphicFramePr>
        <p:xfrm>
          <a:off x="612648" y="1988840"/>
          <a:ext cx="7918704" cy="4669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87785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Žito a oves	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614882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tradiční obiloviny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stále více ztrácejí na významu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osevní plochy ustupují především pšenici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konzumní význam stále: Rusko, Bělorusko, Polsko, (Německo</a:t>
            </a:r>
            <a:r>
              <a:rPr lang="cs-CZ" sz="2100" dirty="0"/>
              <a:t>)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žito je nároky na půdu a teploty nejodolnější plodinou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pěstuje se především v chladnějších oblastech severní polokoule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endParaRPr lang="cs-CZ" sz="1700" dirty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světová produkce žita v roce 2010: 12,4 mil. t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světová produkce žita v roce 2016: 12,9 mil. t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1989: 34 mil. t</a:t>
            </a:r>
          </a:p>
          <a:p>
            <a:pPr marL="914400" lvl="2" indent="-228600" fontAlgn="auto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800" dirty="0"/>
              <a:t>největší producenti: Polsko (2,7 mil. t), Německo (3,8)</a:t>
            </a:r>
          </a:p>
          <a:p>
            <a:pPr marL="914400" lvl="2" indent="-228600" fontAlgn="auto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cs-CZ" sz="1800" dirty="0"/>
              <a:t>Rusko (3,2), Bělorusko (0,8), Dánsko (0,6)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cs-CZ" sz="2400" dirty="0"/>
              <a:t>oves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významná krmná obilovina (po ječmeni nejvýznamnější)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pokles produkce (mechanizace, úbytek koní)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světová produkce 2010: 19,6 mil. t</a:t>
            </a:r>
          </a:p>
          <a:p>
            <a:pPr marL="640080" lvl="1" indent="-274320" fontAlgn="auto">
              <a:lnSpc>
                <a:spcPct val="80000"/>
              </a:lnSpc>
              <a:spcAft>
                <a:spcPts val="0"/>
              </a:spcAft>
              <a:buFont typeface="Wingdings 2"/>
              <a:buChar char=""/>
              <a:defRPr/>
            </a:pPr>
            <a:r>
              <a:rPr lang="cs-CZ" sz="1700" dirty="0"/>
              <a:t>světová produkce 2016: 22,9 mil. t</a:t>
            </a:r>
          </a:p>
          <a:p>
            <a:pPr marL="914400" lvl="2" indent="-228600" fontAlgn="auto">
              <a:lnSpc>
                <a:spcPct val="80000"/>
              </a:lnSpc>
              <a:spcAft>
                <a:spcPts val="0"/>
              </a:spcAft>
              <a:buFont typeface="Wingdings"/>
              <a:buChar char=""/>
              <a:defRPr/>
            </a:pPr>
            <a:r>
              <a:rPr lang="cs-CZ" sz="1500" dirty="0"/>
              <a:t>největší producenti: Rusko (5,3 mil. t), Kanada (2,9), Austrálie (1,2), Polsko (1,4)</a:t>
            </a:r>
            <a:br>
              <a:rPr lang="cs-CZ" sz="1500" dirty="0"/>
            </a:br>
            <a:r>
              <a:rPr lang="cs-CZ" sz="1500" dirty="0"/>
              <a:t>Finsko (1,0)</a:t>
            </a:r>
          </a:p>
        </p:txBody>
      </p:sp>
      <p:pic>
        <p:nvPicPr>
          <p:cNvPr id="4608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doc. RNDr Antonín Věžník, CSc.</a:t>
            </a:r>
          </a:p>
        </p:txBody>
      </p:sp>
      <p:pic>
        <p:nvPicPr>
          <p:cNvPr id="4608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260350"/>
            <a:ext cx="25527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00" y="0"/>
            <a:ext cx="15240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AutoShape 10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7116" name="AutoShape 12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7118" name="AutoShape 14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7120" name="AutoShape 16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7126" name="AutoShape 22" descr="data:image/jpeg;base64,/9j/4AAQSkZJRgABAQAAAQABAAD/2wCEAAkGBhQSEBUUExQWFRUWGB4YGBcXGBgbGxobHhweHhkYGRkYHCYfGBkjGh4XHy8gIycpLSwsGB8xNTAqNSYrLCkBCQoKDgwOGg8PGiwkHyQsLCwsLCwsLCwsLCwsLCksLCwsLCwsLCksLCksLCwsLCwsLCkpKSwsLCksLCwpLCwpLP/AABEIAMIBAwMBIgACEQEDEQH/xAAbAAACAwEBAQAAAAAAAAAAAAAEBQADBgIBB//EAEYQAAECBAIIAwUGBAQFBAMAAAECEQADEiEEMQUiQVFhcYGREzKhBiNCscFSYnKC0fAUkqLhJDNTsjRDc7PxFcLE0hZjg//EABkBAAMBAQEAAAAAAAAAAAAAAAABAgMEBf/EACYRAAICAgIBBAEFAAAAAAAAAAABAhEhMRJBAyIyUWHBE0JxobH/2gAMAwEAAhEDEQA/APoCER3THYTHQTHsWcRW0e0x20etCsdlbR7THdMetBYrK2j2mO6YlMKwOGiUxZTEpgsCumJTFlMSmCxlbR7THdMe0wWBxTHoTHYTHtMKxnATCX2hUxl/jHzEPqYyvtlNZUkffHoQ/pGHml6GXDY/AZIVuz/Cc/oekEtHkiWyADuHyiYdLBvs26bPRo0TJZ60Ro7pj2mHYjhojQRJw5MGjR6WjOXlUdlqLYrCI7Egw5lYdIsBAWPnBEySLayyDyCSfm0Zfr/CLXj+QaRhSpTesMZOjgm7uYD9nsX4iZhOYmrSOQVb0hqpbBzGU/K2WopAGl51ElZFmST6W9Yz/svPMzEGYo38NPWwin2t0+llSxkxKm37EwLozG+DInzBY0oQj8RDdwzxi3mijb4HHJmglJcAkPxBvBUK/ZvDCXhpadoF+e31eGasoYHsSOUFwIkIDNhMSmLKY9pj1bOMrCY9piymJTCsKKwmPaYspiUwrCiumPaYsaI0FgV0xKYsaPGgsDimJTHQMdUwrA4pj0JjsCIILGVvduEd0wFgZlSpq9ldA5JAB9SYOmLABJyGcTdjo8aM5pHRgnzkX/y5tXMbR/SO0OtFYrxUJUzVBwOEJ8DNfEfnb+lX6xl5GrSLjizRNFD63O31H1ghRaAJuIAmlI3BQ53H0jWyKCMJOC01C4Ji6FXsut8Kk8VfMwZKxBVOoGxL94nlgdDJKxS0dYfEClRfa3aBJ6qJS5hsEJUT0Dws0OlQ0d4inelRHF9p6/KMpuOjSNj+XpNJTUFDMD994X6RSVYjDVHzV23WH0eMljNKlCZKQ5EseKvcSdWWCe57RrkvMnYWYLgJWC2WQGfN4wUlpGlCr2Z0mlGGmK2JxFJP4lhL+rw99otLCTIUr4jZI3nNoQTtFmRo/Ggj/mqUn8IUkpMJPaTS38SuWhBHlDuT5jmbXYACBuigLFSVeB4in97MYPtZnO+5MXS55ISjNNVR6N9Ya+2GETKl4eWAKZYKm33SM9jl4E0DLC1JSftlSlHOlKU26nPpESWiT6BoxFEhA4Dv/wCYvxivdLP3D8jCTB6YCpUsu5XMpHc37PD1RCgpPBvSKQwfQ00rw0pW+Wk+gePYRaI0/Ll4eUhamUlABDcIkNoA2mPaYuPKPCI7eRzUVBMSmLKYlMFio4piUx20e0wWFFbRylQJI3Rc0LpM1KHGQex31G3YhuTQrANaBNKYihAbzKUEjmT+jwdLuBCafNrxqJX+nVMPYU+pgcqGlbCdIYkSkp3OEx5iMeE1cAD3f9PWF/tDdEw/YmSvml/nC2di9VJN6iEdRML9g0ZT8jWEVGI//wDUBUlAz+LhaLcNjQQsv5c+z/Joyuj8QaJy31nfu4+oi1OIKJWITd6wDyCExC81psrgMcFiKcKq7FKaieJUb9S8W+0GJKZUuUm655CRyPmV6+sLvZ+R48lUpyPMTxZOoP5ik9I0+EwsqYMNOW1aJRo5qSHPMBJ7mBeTBXEVqxIklDeWhv5VAE/1HtC3Qk9Kp6lpBZUwG/H/AMxTiZviypSScyQRvSouvbueL9H41InrWGo8QqDWDCaG6MRGT8ltD4j1eNHiTiS0uWlKerEqPYiE2MmFOIw5LgqqlkfeDEHmQoGCJ+ICkGTtmzaid9Sioj8qQkdYq9tVBE/Dq++HG7YD1AT/ACw5ztAolnsyFStGTFr8zrUnkfL3uYM0Ri3xZpD5IPQsr6QJpa2j0BNns22wfqbesCTcZ/DTZyi5aoD8yKh9O0Q28FUMNIaTM7ATQPMuYJQ4laxlwCTDrT+HCMCtCckIA6Bh8oQ6GkH+FkqmWRLmJmAbwE2J/MauUGT9MifLxY+EAJRxdw/8yTFroYmxmET/AOnTl5rIlE8gU/qTGm0ZiKcPhxxvyAUT6tGI0wVIkmWrahBz2KpBPf5QyxuK8ITpYXUJaNU8Zigw6B+0St5Ear2hxKRg5xYFwUgbyWAj53o2WFKWq4plqKX2sH5/vbGg9oVqVg5ZTeuYAb5PLBHaMuCULmJYAoSEE76iQTxeqCXVAarScoY7FhKVaqUpSojLzEqA7HtFmOwMvDyZpQGJIlgvlUEKI9fSKNE6USJiChkpLKKdyEyrc7kwDpLSJm5KNK1mY1rOyUA/leHeAL9CT3xctLOkMRzIZ+gB7xotF4onEIL2mpmnstNP9LQj9mE+/XMINkKI27Lej9oc6KkEiSRnKmFKnzCSkpP9SUwoaATY/wBkp65sxSAAkrUw4OWiRu8Op0vxPzMSNebHZWvCAxWrBmCRLO+OmhKTRLiheqXHlMEhNiOJbrf6t0gPCTqisbUqb0B+saRnZm4lGInNMQn7T+jQXTAE5B/jEbvDUfWD5zgOBsNt52CK5E1gGx00JQS7NfoM/pGf09ivdpIy8zjgofqIdaZl1S18Ja+9v7iMljCaKvhYp6lLj1B7Rl5JtKhxRp9D44KSpJLlL9vh9PlHMjEITpGaSGdCEJtmbktvz9IVaN1QlT3mJSk8nz9Vdorn4xsRKmKu4K+VlBuyRBdpMtYY49p8MEoUoX8SYizfZSbcXpBjE6XJlgISXZ5jDMVIK/Qn0jVab0kapQfyFS1c0pSB8zGQxqyZypmxDAg7R5VehPSMpYHdjTRsv3PFZSnuUxfpItPxKFDVXNlK5inL97oGwqiMMljkoDprXHZnjrGziqaCrzapzdwAGc8n7xKdKigv2RnlOINjcgD5H0ftFoxiwhaU38BNY5pIdP8AKVjrBOEkolYqatrSpZmEO7qUCS27zFhCCZi1pKmt4i2JH3Sx6G3NjF+0krkTB4Ciq5ErVO5RLPzZorw8pSaXslWr/UlQ7hj0i2Y3h0DcGP0PJ4Z4uR/g0qABBTKJPxCkkE9lf1cIyiuV/Q2X6OV/ipZJdKCsm2TEP2t6x37QYbxsPi5ySTTNTTkQRLIBbqV5GBNDYhUtRKjrFQUAfszSkgdBaPcXjDKw03DlQcgU2HxkG44EkXzYcYuOE7GVaVnLZAPklqFTH7YDW5EDm8W4/wB5PWRarwyHuwIofi1+GcLtIIUazkNVT7DSGU3AGmOV6RIWlTkFLDoC3oT6mIusMRp5WMqkTZaUuESKU9XAfjqiEGGmlKpQHlUgIVxVLWSrvW8X4bErlzZksbbHd5QvuyjAej5xK73CQotuN3/fCLlJaBGi9ocMgYQrWArVQ2dqQEgFsw6jaM7MwyTLw8xR84WZnNFbc7lIhirGePhZhN0hUtCdxYpqbmtKg/CBcXLSufSoimSEqKRa6mUsfN4trFgMNCaQH8JMqYlKSEDbrIAJbkD6wpwOFSVqUouFSvFa/mlkqGeYcJ9YNlyAidOYslClOQ2VbJbosDpCpMlYnypRLEhUsncJqVKBz4i0TdAL8BPUEqF/8oX3OB+phsViqprJObbBYdz8oXD/ADFU2BlkJ5INAPdBg5SX1Ql63G5qUklR/MQ8R8gOvZrSdE9Mv7csZm4Isxf7pcbwHgzQmmR481AbMzidpJXYdE36iFCZbSkTlEVoCFJO2hyhUviNrcHgfDI8PEZuJiBNSoZUJlMtJ4vSW4jfGiVIZrx7QJTYXG8HfeJHy06cpKgAwqUQNwJJA7GJC5hZ9zTM1Qdu3uxjquF38Vcjr8o6w2kQsqA+H+/1BHSL4isk2esAq+ybJAzcZEk7FMXsGEAYCZM8ZRIDrQCtgoALTZQFXAp7GB8ZPUuZNAuAhIKSohFrk2S73ba423i/AlaWbbdjUAXva+qbm3KK4hY2kzAVXGsAQ/NrfI9ooXpYeP4PxFiPwlJueoPpvgOTpDXLpIGRu+sVMMsw1N+bwDpOaoYsKAemWWANxnn+9oiaCw7Fzqk4mw92inuhKifWMUrHgYVb7kEfzsP3xjT4nSIC1ql3Ey3NdKUoB2s5R/VujL+0QlhJSgEL8RYJHxJCiT+JiRyqETJMCT8WrxJSASGCOx/Q1QfpHCqStO1CkpSL5aibfPvxhNQpShMDElJCfxIAULcR840Gn5orlC7JQQBtJtbtSHhZUWxdi3HYtEycDcJmKCU8UqpTUOBKVduMJUzlVrSo5pCT1Afs0EYXHVplLYPLSPMwBKCHvs1lPAkqcCQWJJbVGaipIAA41KaE6ehF0+fRSlJsRUXezKIHNy7cu7qXIrxaUG4IAOzY5y3wkmYkOLJdMulwXDpWkKIJ4g9oMlY2hUya5cAhLDMuAm/P5GJVKQ7wOJ89Kpk2lVKVKCdtwEpCQ/FWq28tCP8Ai6lSictSr8zkdy3eK8fLJw8xNwaRrfeC6rdSBzgNOLEwINISpwSBkAFeYbhSSw2UmKuxaG0mY6l5sAq+07Xvlb5RThcSvwhLBzlaw5Wz2XB7RYnFVCYpTl0kPyQv/wA9YDwcz/CYdagnWQtb3c+ZDHZlWQOOx4iPuY+jQ46dLK1LBfwUSk2+1qg9QHHeFeLeZNnHYCkPsFLEg+gbeRAui5REtUu5UoVK3k0kk8qyfSC8NMPhTEq85JdmuaqiX+yySTytFPLAv0hOcAFwUyyCNjKCFhfUlIgRDrQHFnvuYr2DfxjhGklEKQbihKATnkCUvusCN7cY40dNKipIcOgpSNgNyLnaDbpE+R9oaLUu6pjqqquTa4qSw3sEgc3g5SgnxCBbWU/BSSR6N/aE+CxdSCHIEs08yCGzzIQp+sN1o9zUTYoKCW2gsOpDZ/2gS7CyrEz1S0FFgQEkJD7V1JfYlqg/LjFel5pmTvFGRRJHM0gfNT8hC9E8+GaiTUoEk5liNu+8UnEEMRcBlUu+QLDuQIpaFYXLxxKilyozCAwdgikMD96soHEhR2R5pfSIKp00ZhSltupuOwAjyXjxWFFQtLFhvEqgPszbk0V6QX7pyRrulQI2F35G8TJ0MB0QlRKArNSKX3E3Ztnm/bw30viDLTSlRBZTt8SRm/GojjeFmjsXq1EeWcpR5ISC3pDHFT0qlzCq9lhFvvgDuBD8cfSKxrpeU2DlzCwSk6xOYA8rcCqonpvhfiQDh0qBCVFKkudykoUoBviaUpPGrjFemNIgyUSmqHnWCeiQ26qkwumYlJkyalkBQIUALhQqCOQKhLD/AHou9DFulcAUzlhKkgAsxN8r+rxI9UUkkk34kA849g5R+APpn/5QZy1CWHk3BmPdRSxNIyZyE3zKhk8PNHyUStRSyqpJmCz7XN/iJJtvYm5eMenEypKAVshiEJs5SlPmS4d3IBJN8r5GPZmnUpmy1F0pSAxIU5TcKDjJJJBc2ak89XjAYH2McT3lrIE0hN7hwnPLZckPsELNK+0SUrClLZBISA48ock05uXAcluG0Zn2k0v75CZK9aUCKgSAoPYEFyMkhxcscxkDhJElK0rmLE1RAJ2pSosTqlwqm4u7loj9RaGkts1OivaCsvLC/DWRLSo5Ocli5ulAIJc3bLadKxILlKipa0iXscMsIDvZymnuW2RlpunPErNTgJCUnV+0pyAAKWsAB9ntfjsccpSQPLSVJLhtXP7NQSSNucHNMT+jQaNnAqUC5AIW+ZcEU5bk/Ixn9MDxMXNQC1UwtewClEOW4iq2+K049KJswPqlJRsc7CXYB/NduMLJyyp051I29HBbeSrvEOSaoQf/ABOuWPlIbjcG2/4ujiLP44hKTMDqQ6io5qDBQcnY2QyDm0L8Ql6Czkku3JTZbYpxa/EkTClw4NAOwWJG9wC0RydDZfpNP2QCmgggMRUtSFAJbY6SA2yKvGKiQWZFk8Lu/b6QNWaEIBdlAdAlkjpT6iOsVKpK/vZdAxPZ+0FkgCsQU4YnYCQ+0lTKLcHqvGmwyxTPBOxNAvmPDUTm1nXnvhBNSFSlA7RluzH/ALTDXEzqBMYXpF9oOqKc8sn5CJtLI0FYzEqorYAAFgXNVJckJfyu4OXlgOQKjUoNqBJD7WTrbg7k9TAqFkqKVK1WbjcFwN5Lu3ygzDyQykSw5OseJN2fgkNDchHeMxXhyfvkEAHaSG2czFE7xmwYDpQiUmkjJy1QbeSVO+xW6JiVVKkpIDlL8toaD8bMpRKSbEM3DWQNvEGM9oo7w2L8NSpqTfIDal1AZ8ny2JgaTpUpLlrpSDdn1m9bjrA2kiZcqYQPiV0uQnq5PaLJujDXUJa1oQ6VLAJCVHNzlZYAik2IoVOMqYpQJUFJDuCySacic8wRxhjo1AVMJBIzFjdmOze4z3wDiU1Ckv8ACCb50oPS/wAoJwC6QCRbY+/ykeotwipIaFuAq8Y0kELAUeJSzcnCk9hDUY5SpMpjqsokbbBBGfB/SFmjsOyyEvYhQ4glII47LcILky9UbjWBuHlBT3q7GJj7hdA8+c9IuwNJfYWJI43b13RxLxCUpVbJIHJ7/QmO5mNCncC6XqINT2cuMyxG/KBcTM1HFySoDZZr78rxXQMIkyDUNwfJ3820brDvE0jiCoNc5jqQfq3eL6nQ5YEjK/7zEDypFUsKGXiem/0frBVugOpKQUzFXD1Cl/tt62Ii3BTaJSCdYu54HVF33ZxwbBBSzKUT0SktzDqHePcRM92E7SoJvuUkk+gMV0IEn4grXNqsQyEDglTueb1dRFMmfX4pdkzCFJHELrsPxJI6QVpZQAqAucuyd3Fu0LZaHEsg3DJbZ+3fLfCrIy/FJClEkXts3ACJHspBUHALX2E5Fs4kPkgyGTtOzfFUpClJrDAg5mzDIve3SA1Y1SWCnKw+dyHId35AdTFQlUEBeqRrDfdyVDpT1I4wFNxArUS+foA2fQ9SY5OcmtlaDVY33tklikA8VEMTfqeEczcSQkgW+yH2lgDztAEhBKiL3YgO92Zhlw9YsCsxUCXANIdwHsNjZXjNSbYDXASipNKVXpAA+1TU6R97dvyzaPMdpQmlVSgVZC7BIubcVN09AJczw5aS/wAWYL7Nn3qshHWkMQ6xUc8ss2uOD5tG99CD/wCMJUbNlt3sPmSOsESVOEm/ls23WIAftCfDztZZbMeuTcxaHUqX4dKL6tnPEvfdctCjLNAkGKmapSkAKTbrS9+8KJUtQC6bioX3ON/JoJ0RjKkr2mgK6mW5B3ZRxiMSqZKl7DWQEjINcn+r0jplhCKUrpmqT9lY+TfW0clZUgrPxqJA/lYdm7mB04mqaCR5lC4ycmyS2Vr8Wg3TKCpKkix1qeBqTS3JhELKwB5OUGmNmAeG2YP1gnHp1lbgS7M9iA3KBMUT4k1NiGAyBzVd7bnME4pTzFpydR6gzEeufYwmrQAXj+8yDJUkMd+Y6k7eMOfZ7GlJ8Q5j1BsbcAqEM+WrxVAs9QVY8F5jP4dvCGuiVshBy1xlm7/K3rEX0NDHFywcWCzMD0As0D6SIOIIIeigXLZqBJ5OTnuEMvFHjzLXGZ2gHNxuez8YRaSUVTZhYuVIJP5kv6gfzc4paGxzpKiXNUCmo3N8qvECk22l1Eufs5QqwXtHNQQoqKnNK0qJpuEvYZBiAwgn2nnNiCQRmu/BKpcZyRMIlpcMa0kjPMJqO3a5h30I0OIUl0l2QTYF3bVz4gbY9xKjKkSU/aWKrbPMfX5QIlNRlbrk+n6GLtMThSOFQ6pZ/Um+2GnkRSZ1DvkxBPDUFrWvHoWJcuZc2FYf7xWA27Z2irHipBQ7WUCbZum/N4oC1K8fJTSUAEjb4lnH4RlwhadgBysWQog5WYnIWDpG9t36Q2wYSZRBGbBJa4elT9lHtCAoqmpG12L32XbdkBbZD3ArdS2ORNmfKlI9B6wQyBbjJtinKwza+VXHJo8wEzWCP/2Eegt3LQLpI0kVDWYrdzYUuzbTcRboaUy07fem7/hJ6f3hxfqBl0pfupD7az2Af1A7xZLkVKXZ2KSn+VQV1pJPeK1m2FG0uO9JV6kQXgkPYVBQCVOmkkFgAS58oLEgXYc4t9gLtITjqgF31W2eVyS9i1j0gTHzSgsKXtSygfKXuBw+RjjTGIpW5sAiuzZFVJd8wUkQIFuUEsXIAIsA2QI3lLkHbflEJ5GHDEKTZCylO599z6vEiiTJcapcbIkK0BPaxTYmUnfJSfVQcdhCmVSaiVO2sptt733PZyNsd+1OlKp0u9IEhL5/eLP+84q0RSJqSqWuYlYDJCtYuwKSwtn2zjDiOgwJQkKUmogANUQC9raue2/ygZExymkEbS1gwLHkwEMcWhJCUBIQlSnJUpy20Ftl7d4qnIlBC3mG4dkpZJIVUkB8wSQ4tcHcIyhsZbJYy6gLIWo3zJS92GZyPSAZqgSUFmOsdrP5Q+/Y8W4TEpCiSSl1qdATYNdKgSdus42DnFc1IWoWFmcEnZlltY35RcrRJ3o1BVMSgk5bee30hvPnuEqfyqRUNp2A22MFNxjmXhgUGYLWpc73BfLgS3HhFc8pAmjOopIYs4SLX2Al/WCLd2yqGOiZQM2alLAeHVcjIJSM8gwJvAsk0rYkFlgC72JTfrfpHGgsaUzyTkUKT0NvU/SB1zgqVLSE3luHG0OCgG3wgqD7m3Ru54RNFOHWBNTTZVSX+8kqAD8Qah/LDdU4TJKJjNUSW4mam3dxCnCyUhUvxC6ipDITmCGupWwWuLvwg9QITh0B2M9SSLMB4gKSXvmw/Yio4VAB4tahMxagbGYAOAKwg+kOMdIPiX/1Qnjdbvy2QmR7xM4pDVrSob28Rz8soeYzEqcsWeah8shc8sh2hOWBC7DaQUslCyTSVFILNcFzvJbaX2QbopbSkP5qgrj+/q0IdB4glJKhrMAnkpx3DekaXSNCEywgfZHVNiX47onQ0MsQplzGTcqDuS7EWyzue++M/Ix6l+LWgADVQSm6jWSVVDMizEvbnBMyeTjVU5CUl+ZWkN/eBEpUZDBRNF0gnJKpgBYbLKfpFN4VAMPaNbKmEjJU4PuHuj9X6QgExpIWm5K0m4+Eil91yCODjgYeaeJKZh3rn+iEd/L6xmMRiD4QCMwU2bfWWIy2GFLDA0mjSSlKzZpZUw2KAJbk5FoD0etRkoJF/eGkm/mTnwEEYPFthAdpCjxyP1SIqwwplyif9Oa5/OB9IpLFiOsRR70KJYkgtmH/ALp7RZIkhcqeJdReVquLkJopJANjcjvFOnVoSqYobaVMNh8MVepfrDLREtQSoBxqJAYOzrH6iD9wGU0coqxLghq7hxle7HZscb4bYBRloMxV0qISLs5cvfc7npC1GjpsuYVLlhBW5T5czmAx1QlzYNmN0XTphGHkp3rKzyrYO3BB7wqrYHqp0zFErCX86SUiwdKUpsN9hDDQk65Js0wkvs1UE8oz4RqBQUSkqWOKdQMLcn4+kOtC3lX+7fe6UuTvMPx7sA1c2tOHUmwBXfd5G/fCApo8SRNKdZ1sAAS4C0HbuG2ONGLbDpUXNNSiL5eGlQ+b9Y80asHCqZRQDVkdoVK+bseeUNypWCAtMS1GcqU5OqEhnsCQTluL9oEkuAlBqCk0g5kOLX3b+8M8RhlqxU0JQpa6rJa6gA4Z87s3pCXEYljZLkE82zz3vvjJN2MbSppAzA2kPtNzt3vHsJkzK9YBgbi5iRVxChlMxyZSEqCCmetICVKRLUkAKIyU5AYu7XYQu0OpcuZMFRqQQpQZjlrBwX49AWs0dpxKUywpVRWAaCC3xqJU+ebQLo/HkTCoMGSTba2/eW2/rEZyUN55UoEgE1XBz2ZO+Y+UCTZ6QkpAIVtcXsWBT90lwQY7TLUKg7AKJFT5bSW5DPfBWLmFaqSwY2f4nBcDqHz2iOdOgPZc8TGYMamYkOQ7Do4gXDoactRUk8Qb1C5INmfZHeHSETQk/EUgE8ybcbeojyYohQUk2JBVuqG4NYcIuWqQhpg1nwwgAm5Vc53pfnn84o0rLZSRYuJbciD82btHv8UTMURqslRDb7npc5RRpTEGatEwH7IvZylwbc3iU6G2E4LChSwBZpS1c2KiP9kUEKUl0j4qTwuwLb8hxgzAIadLBsDhZpJ5+Kw6QuKfCSBLzpd3F9ZTHcDw2OI3WEmSUYesLCyFAJDk32DLqYd4tbLlXsmctTb2oV6XMcK9myZCsQqa5SMjQxd0ilQVdIOds8sovwtJEsKS5dySSCPcocNtdy54DrXjdobVAmH1sMaQNVcsWt8TK9YZ6VQEeGDrFRUq1skL+gaKNHS3CxlVOTbcDWe8Ee0MxqS7MhWeT0CxO7Wh1SEIPZqQ7ilmKb8qtg3CNRMlpVLQVZJqU2QNLEjjYGE/s9JaakpelYd77iGPIwbNLyQkHWKiniApKg57HtEbQwfR08TJkxSfi8MAbk+IG5OIrOIBmTBdwEosp0sJqUpADWVv3vF+hMMUzpqfsmWNltcjPblA2hsNViZnFX/yEtZ87npGi6sQw0gkqlTRkfFxKRzKWz2f2hBiJZCXNIcIDFrKShtnF4daWmlImsL/AMTNUGfIod77KSYR47FIVKllLsVO5ven9XMTPLdANq/8ECxIU7n7NSVAltwt3iwpqkoIL+7mpLNkSDkNttkcS1BODmILljTbN0hIt1JgbR0ooWCm6Fg6u0WBblf5wsgE45K1qnrGrQFAAP5gDZJGwEQRo8lKZ1RuFSWucvFl/QxzNDBSHvNmLvYuCFlw/Xs22L5l5c4/clq/rRDjHiAn0LISlWIExSgkSqVEuohypyNpYPHekEAEJS7IlhPNjMGW+p98d4WU/nZlqQD95NCyee+KcY6ZPjktMmSyAm7pcrWpeedwEnY5OwRSdxTAV4aesS6Q9ILAbLhT9bfKDdH4ikNuQon8qC3qBCLAzGSRtCkqAO/WyPF40kuWnWUAyTKKm4lSA3OyhEQVSEG4ZQTJxKf9NAR1MoI+cK9Hy/cKHBh1XKJ9RBn8Snwcba5nAPvAWAOR/QRZg0JUsynNaEMrdmkq61JaNZZ/sBbp7HLTiJxStSddSXBLkAs3LLtCYLdYLuXfNznn9YL0vMSZs1yQDMcluJ2O8W4PRGGIq/iglZL6yWHLNxEZk8DZJATTlv8AnEimagJLGbLDbKnjyCkFMXTXIka28DlVs2NeCcMgB1p+FJqS2X3hvB9I4VhakpIslDvcPmnIbbm7ZQdiEpTUpIN1lOuaizXSWDEPULC2ReJbHWAgTULSPMVFTqVsvmGyyJgTSEkzJiSjzFzuAS5AvkN/URVgwyjrGgXHFxa29vlBCJamlkXDqYbCfhH73xjpgMJAT4iApQKiUsw25Evs2t/aKcJhnmpStqSSot5WvYNscHvHUpaUz0g5S1pFsqmztuNRbgYHmOFEElgAD2F+7nrEyVICzCC05zmlf79YsUqqYMkhIuGsQHvvd3EC4ZbhdvhbgXUGg7SOGMibUoB/CrG0axNJ5hzyhpNoQdo6a86SRkrCzWfPOcflCeYfKHA1ZYP5vEUT8u0NtCyRXJUxdOGXyDmdbnn2hCUOQLkFMoDoG2Z+Zo6MUDOMJiFAsXKQksHttdNt5D9Hhtg1ClKgfKKVW+5Sf9qf2YV4VApUrIpSb3Z/3wg/CTKJdZFQAdSVWulyxY5WaM4zpgxroVblVWZW45hCi/qPSLPbFHu1nMpCQ3A0v6AQNo0qSWUGdams3/LQe135NDfChGIxC0K1keK1siEoSLH8QLb43u0gQk0FP8KYmWq+V/smkCnqb82hmsPOp2e7/wBq1H/f6Qs0ngUoxa0A/H8ilnO/9Ytw2IK5wLXIWo/lSg/IN0iIfYMZaOm+/nFrV1Mf+pN9HyhVod/42ZfyzFZbkzEn0YQ1QAmbO4OP9xhbo6W2NmFwCoTCz5awJP06GG/cgPcTiWKVqe5STvBVISS2xw+2KtH4AKWFpbwmJJZk3CWSEnI5lvh3mxJGMSFBAGalJtwEiW/or0gefOAR4Uu6EII4qcMVfzEd4UvTK2HQQmcmZLUU2SCW4pCkEnqKu8TQl8VIf4ibbgR9XhdoNJVJXJNnrAXsGo7b9j9YOwy/8XhVA2C1FxtAt21vSBNN2B5g8Rrygs3MxuRUCLtvBMGTyPCmgGxkS27pirReGrRhZrZrSP5U0fJQ7GANEYgr8QHZLlp/rAg5iLpKAJSFzHoShROeXgykADiazAuksQViXMUAK8kbEoFQS3O/pF+NBOCSl2qUU8qU590pgP2usukOEpASG+6CluEKfSGJU4XVUQyg2923f+eEa/FYKjDoBOsyEHiaio9c+0ZzREoeLLDWUpKe6hVbcGeNP/EmbIQS4fEDPYlJBGcVB0ADoxAJnC15xUKsjStwL7yCOu1o40Aiieus6zqqG2y0uScs35vDPG6LTL8UVA01Kt/M/UlukIdETVFSlEW8JZq4gdzZOXKC3ySAT4rSFaS7AEh8ubk7YqlgI1lu51gNw2KI7MOsWonhQqpDA2cXLbwPM1iebPAk9zmXUTUeO4dr9YjsZahTh/nEjmSdXL9vHsa2iA6bhqJZNtUm+4kpZvn0ipEyxD+Ytlk93J6epgvHVDDhvtd/1ygGbZwMy1uOwcTlHO8lo8RNISktmX3cBzLOY0cpRGFkUgk1kgC+sT34twhZidALlrKJ0xEtkhYBJU5ci1ALEEF3IgqTpdUrCoAYOSCDtFjcDZnfpthtWsB/IMmSQsDa4ChxJD82DDpBGlJSX1VFZLOKSLlyczsEDL0wudifEmWUbqYMLMwS3wsAORjzFJWQooSpQljWLEgPk5GQYDPdEtWIuSw1U5ZnnUkv9OkO/adSUplqIqKpVN8gE1EktcnIM/eMvo+ZfmWyaxIud5jSacFUrDg5a75cCOn6xaiM60fiGUlKrU4VRO679zccsoW4XCipytk0oY7wkJ2WN24RdOV76YtKnT4YQeTgHhmPnAsjHSgshbngkZZZqyOyLdJE7PJ2kQlkIelJzWQpSzvqNkh8qWgnAoqllwGW4zf7bvx2X3Qox0yWwKEkJS4JN1dvKCOXWC9FKIloe4UpX8zuO4d+QjNJSTKZpZASrGShsDk80yZA+ZHrFnshOQSWyUVU80AqLHfSlTR7pHDeDiUF3CkqW/KhJ9U+kIfZ3FpljDKcgDEXy2pIV0ZWXGNo9NgN/aLDNpMi3wKG3Kk/SBdDf8TNBDFCF57HSAR3aHvtR/xclI86pRc8EkpFtm2/CEuCT/isUrgUvlmqmJ/ckDwErSa54yInNfakpUSPUwolzQmbPmZJQiYjtX9B3MNsdj2Kk/bnkZDMFs88i26EeMHu54JclCn5qWkfJUHaEW6UxSqJYa8yWQDkzyUgcnUl34QHIWwKEmzJQH2qct6pEXabnWl70SQOoCj3pEArmhFBOXiVHkgJ/wDse0E3eEC2NdFEOEj4yW41oUO4Nou0NJBm4fNwhfZifm8cSgJcxG5M0FuanLcBfoTFui2TiC//ACwED8ykp+aoiEqSTBoL0VMIRgJf4Vn808AeifWFuARTKmqyKRJ9FKUX5AekFaDn14pA2S0yUjoUj6ExJcgeDNc2LvyAV9DF9oRTpuQD4CHLmYtgMqSpIJ57O8TGaEVPnsVMgqUFEkBzWWZ7PxOT8YZLw1eJwx2BMz1MtX/uEcS9KSU43/EAmSFkFhU5dg4cOnMmLkgFcvBrE4olJSkIBukhZOqc1C2bWDB98FprlowyF1BXiKUoMxcKQA4OW2PqeAxUtUokJky5SCPDmpKSm21+T58Y+Y+0s4+LIJUFkJWqrYq66TfYQlMZpOUXL8V/pTjxBcdiTOQuYTeZTfgo1c2vAGjyyFjNpSn/ADWud14IwXlKTkDLTa7ClJHZ/SBMOuhU4JUFC6ahtF9/7tBTc02IWYfFJUqlMtkB2IJyucuI+cWTqKailiFC5OxtjbBuLwOCESU2YrNt9IyJ5l+ieMA+NbeHJ+kSo5wUxxKxFKQC3pkbg34RIpR4iQAkkJYMCQMw8SHURUxtNnJOFSlQPiMSomzbbJANQY74t0VpiVJBHhPNtStRFISQxcM/UN+oOPSUIQpataokpNVWSSXcbOJgacQ4N9mXJw3WJk2mC2E4rEjxCpCnLKBKgDYu/m2cY4WtPhyiWsVWOWwHjtECrnq1hcApbP7zgdDExa2lSxndQ/2worA2yzRwJcqFkix37hx/tExGlZiFTJSFqShXmA26tB/pJEepleDJIcBSmPJ2DcTnC/EYkFSnvf7PHeDFR+hBuBlgudxSO6rejxpsRPfDoWSFMFgA72B2Hk/94QYAomIsydZJfkXZQHS42GPcbOMqRKB2rmEg7jQPk/aKi+gC8PNBVOf/AEkG2Q107NsKZs0eOobCH7MA/pDHAJdc0XamUBuzD/L0hRLQ67EMwcnIAMCT1/SLeECD5KkzQS2sRdtpDAlux6ww0RIPuUq+2okE/hYHjd4TS9JazSwyU5ggOoE3J3H5cdrTB4jyXqUFFy/BJ+YJjKK4tjZrfaFZKkptaVMb1txyjBypNUmUhyD4i1erZ7DG69pMYAJai6W8ZLkO9l022axHeMcMWhQCgAKicjk5D5jeDDtpYE9mmxWkETMZKUSP+FBJLgXWavr2gHR015eIVkSXb88st0qMAS5h/h61ZpkKk8X8Yv6KHeDNHqFE4BrhZ7KkRrFeoGGTpLzHfKbV3UPWEGIU8vFElmN+RWAQONhD2VOT4qgu48RQsQCCJikhTm1rG+7ZnGfxIBl4hIq1iLAO7zElmfg3SM4qmCRfpiUqZiZcpHm8I23FUo3J2Zpgf2ikhATLd7EFQH3mJ5O8PMLScYVoIXqgHYAkJQjPa6qsnyEZ72qxLrYEeQHqSpfypgvlOl0FUHCc8oLOaQFqu1/Cs3NSk+sMUSf8RMG+dLI5FdfyEZ7G4soASlxUUC3AAN6RpsVMCZqbXM2RcHYZZsRwb1gUewKNAqKMQSrMqR2re0GTpAMmYgEAKTnwUznscoA0NKqmgksElJvwUbdm7RZJxPilvhSUdWLA9VFPQQK8CNOmYEF/9MLWR+GVJ/tHzjHikyyVOSl9xUoqIJztbvGvx2PSg44F7AtyUmSj6G3CMnNUFKluCCJYarMaxpBJzzDbYvyOsDQbJQsJWkkhFBs4ILJLE79sNtJTpaFo8UKKRISlIGxRTd77ie8IJCCkBIv7pRPOkmCtO4muaTsalPGkBL9WjBN8WrDs7wct0LWT5WtxZu+qBAkuXQk7EhZc8Ahf6iOp855LZFS3bYRrE+pEVYyZ7lSRYlI7sB+neLWMWIR4vHFSwWAAanc1mHQMOkeSjSzi7PllxaPcKgBSlr8gLsdpiybhidbNSyQc94I7g5cIt1oZxjMOtS1KAJfhEiF3NzmdvGJDsLG8hLjDvd1qd/yxRpENNbY2XWJEjKfuEy1X+V+YfIxfiUt4AFg5t0REiQogzxGtnfI3v+7wlxA94RsdUSJDgAy0X/ln8X0EWe0P/Cyfwn6RIkOHuYxkjzL/AOmj/eYQyP8AIWdviIHRphbvEiRfYLQCDfp9YZaOOsnmqJEhsaNj7Sl5aH+zO/2qjGSR7g8JZPWxfm94kSM5fkS2O8WP8P8A/wBD85ce6MOf/Tnf9yXEiRrARbiPPM/6sz/uKgOQNSZzR84kSMZe5h0OQGxc5rMiUBwFDsNwe8Y/T59+r8n/AGhHkSDx+5lBmPHvZX4vpD/FeZPOT8kxIkadCAtHn3n5x84P9msl85X+9f8AaPYkUtonoV+0Kz/jS9/ER/3P7DtAWLmFVNRJ1BmX374kSJ8pS0NdHJFai20Doxt6DtAGmfOj8P0ESJGEAeyj4ByPzi2cnV/e9MSJB2IWzU6o5j5wOk+6HMR7EjSOgL9Jn3qunyESJEgA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17" name="TextovéPole 12"/>
          <p:cNvSpPr txBox="1">
            <a:spLocks noChangeArrowheads="1"/>
          </p:cNvSpPr>
          <p:nvPr/>
        </p:nvSpPr>
        <p:spPr bwMode="auto">
          <a:xfrm>
            <a:off x="7020272" y="5990757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BA3A40AA-8806-432B-9ED4-C5C0E84611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442" y="1196752"/>
            <a:ext cx="9233306" cy="4793599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4" name="AutoShape 10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7116" name="AutoShape 12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7118" name="AutoShape 14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sp>
        <p:nvSpPr>
          <p:cNvPr id="47120" name="AutoShape 16" descr="9k="/>
          <p:cNvSpPr>
            <a:spLocks noChangeAspect="1" noChangeArrowheads="1"/>
          </p:cNvSpPr>
          <p:nvPr/>
        </p:nvSpPr>
        <p:spPr bwMode="auto">
          <a:xfrm>
            <a:off x="3338513" y="2505075"/>
            <a:ext cx="2466975" cy="184785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pic>
        <p:nvPicPr>
          <p:cNvPr id="47122" name="Picture 18" descr="04_zi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434"/>
            <a:ext cx="2700338" cy="2025650"/>
          </a:xfrm>
          <a:prstGeom prst="rect">
            <a:avLst/>
          </a:prstGeom>
          <a:noFill/>
        </p:spPr>
      </p:pic>
      <p:sp>
        <p:nvSpPr>
          <p:cNvPr id="47126" name="AutoShape 22" descr="data:image/jpeg;base64,/9j/4AAQSkZJRgABAQAAAQABAAD/2wCEAAkGBhQSEBUUExQWFRUWGB4YGBcXGBgbGxobHhweHhkYGRkYHCYfGBkjGh4XHy8gIycpLSwsGB8xNTAqNSYrLCkBCQoKDgwOGg8PGiwkHyQsLCwsLCwsLCwsLCwsLCksLCwsLCwsLCksLCksLCwsLCwsLCkpKSwsLCksLCwpLCwpLP/AABEIAMIBAwMBIgACEQEDEQH/xAAbAAACAwEBAQAAAAAAAAAAAAAEBQADBgIBB//EAEYQAAECBAIIAwUGBAQFBAMAAAECEQADEiEEMQUiQVFhcYGREzKhBiNCscFSYnKC0fAUkqLhJDNTsjRDc7PxFcLE0hZjg//EABkBAAMBAQEAAAAAAAAAAAAAAAABAgMEBf/EACYRAAICAgIBBAEFAAAAAAAAAAABAhEhMRJBAyIyUWHBE0JxobH/2gAMAwEAAhEDEQA/APoCER3THYTHQTHsWcRW0e0x20etCsdlbR7THdMetBYrK2j2mO6YlMKwOGiUxZTEpgsCumJTFlMSmCxlbR7THdMe0wWBxTHoTHYTHtMKxnATCX2hUxl/jHzEPqYyvtlNZUkffHoQ/pGHml6GXDY/AZIVuz/Cc/oekEtHkiWyADuHyiYdLBvs26bPRo0TJZ60Ro7pj2mHYjhojQRJw5MGjR6WjOXlUdlqLYrCI7Egw5lYdIsBAWPnBEySLayyDyCSfm0Zfr/CLXj+QaRhSpTesMZOjgm7uYD9nsX4iZhOYmrSOQVb0hqpbBzGU/K2WopAGl51ElZFmST6W9Yz/svPMzEGYo38NPWwin2t0+llSxkxKm37EwLozG+DInzBY0oQj8RDdwzxi3mijb4HHJmglJcAkPxBvBUK/ZvDCXhpadoF+e31eGasoYHsSOUFwIkIDNhMSmLKY9pj1bOMrCY9piymJTCsKKwmPaYspiUwrCiumPaYsaI0FgV0xKYsaPGgsDimJTHQMdUwrA4pj0JjsCIILGVvduEd0wFgZlSpq9ldA5JAB9SYOmLABJyGcTdjo8aM5pHRgnzkX/y5tXMbR/SO0OtFYrxUJUzVBwOEJ8DNfEfnb+lX6xl5GrSLjizRNFD63O31H1ghRaAJuIAmlI3BQ53H0jWyKCMJOC01C4Ji6FXsut8Kk8VfMwZKxBVOoGxL94nlgdDJKxS0dYfEClRfa3aBJ6qJS5hsEJUT0Dws0OlQ0d4inelRHF9p6/KMpuOjSNj+XpNJTUFDMD994X6RSVYjDVHzV23WH0eMljNKlCZKQ5EseKvcSdWWCe57RrkvMnYWYLgJWC2WQGfN4wUlpGlCr2Z0mlGGmK2JxFJP4lhL+rw99otLCTIUr4jZI3nNoQTtFmRo/Ggj/mqUn8IUkpMJPaTS38SuWhBHlDuT5jmbXYACBuigLFSVeB4in97MYPtZnO+5MXS55ISjNNVR6N9Ya+2GETKl4eWAKZYKm33SM9jl4E0DLC1JSftlSlHOlKU26nPpESWiT6BoxFEhA4Dv/wCYvxivdLP3D8jCTB6YCpUsu5XMpHc37PD1RCgpPBvSKQwfQ00rw0pW+Wk+gePYRaI0/Ll4eUhamUlABDcIkNoA2mPaYuPKPCI7eRzUVBMSmLKYlMFio4piUx20e0wWFFbRylQJI3Rc0LpM1KHGQex31G3YhuTQrANaBNKYihAbzKUEjmT+jwdLuBCafNrxqJX+nVMPYU+pgcqGlbCdIYkSkp3OEx5iMeE1cAD3f9PWF/tDdEw/YmSvml/nC2di9VJN6iEdRML9g0ZT8jWEVGI//wDUBUlAz+LhaLcNjQQsv5c+z/Joyuj8QaJy31nfu4+oi1OIKJWITd6wDyCExC81psrgMcFiKcKq7FKaieJUb9S8W+0GJKZUuUm655CRyPmV6+sLvZ+R48lUpyPMTxZOoP5ik9I0+EwsqYMNOW1aJRo5qSHPMBJ7mBeTBXEVqxIklDeWhv5VAE/1HtC3Qk9Kp6lpBZUwG/H/AMxTiZviypSScyQRvSouvbueL9H41InrWGo8QqDWDCaG6MRGT8ltD4j1eNHiTiS0uWlKerEqPYiE2MmFOIw5LgqqlkfeDEHmQoGCJ+ICkGTtmzaid9Sioj8qQkdYq9tVBE/Dq++HG7YD1AT/ACw5ztAolnsyFStGTFr8zrUnkfL3uYM0Ri3xZpD5IPQsr6QJpa2j0BNns22wfqbesCTcZ/DTZyi5aoD8yKh9O0Q28FUMNIaTM7ATQPMuYJQ4laxlwCTDrT+HCMCtCckIA6Bh8oQ6GkH+FkqmWRLmJmAbwE2J/MauUGT9MifLxY+EAJRxdw/8yTFroYmxmET/AOnTl5rIlE8gU/qTGm0ZiKcPhxxvyAUT6tGI0wVIkmWrahBz2KpBPf5QyxuK8ITpYXUJaNU8Zigw6B+0St5Ear2hxKRg5xYFwUgbyWAj53o2WFKWq4plqKX2sH5/vbGg9oVqVg5ZTeuYAb5PLBHaMuCULmJYAoSEE76iQTxeqCXVAarScoY7FhKVaqUpSojLzEqA7HtFmOwMvDyZpQGJIlgvlUEKI9fSKNE6USJiChkpLKKdyEyrc7kwDpLSJm5KNK1mY1rOyUA/leHeAL9CT3xctLOkMRzIZ+gB7xotF4onEIL2mpmnstNP9LQj9mE+/XMINkKI27Lej9oc6KkEiSRnKmFKnzCSkpP9SUwoaATY/wBkp65sxSAAkrUw4OWiRu8Op0vxPzMSNebHZWvCAxWrBmCRLO+OmhKTRLiheqXHlMEhNiOJbrf6t0gPCTqisbUqb0B+saRnZm4lGInNMQn7T+jQXTAE5B/jEbvDUfWD5zgOBsNt52CK5E1gGx00JQS7NfoM/pGf09ivdpIy8zjgofqIdaZl1S18Ja+9v7iMljCaKvhYp6lLj1B7Rl5JtKhxRp9D44KSpJLlL9vh9PlHMjEITpGaSGdCEJtmbktvz9IVaN1QlT3mJSk8nz9Vdorn4xsRKmKu4K+VlBuyRBdpMtYY49p8MEoUoX8SYizfZSbcXpBjE6XJlgISXZ5jDMVIK/Qn0jVab0kapQfyFS1c0pSB8zGQxqyZypmxDAg7R5VehPSMpYHdjTRsv3PFZSnuUxfpItPxKFDVXNlK5inL97oGwqiMMljkoDprXHZnjrGziqaCrzapzdwAGc8n7xKdKigv2RnlOINjcgD5H0ftFoxiwhaU38BNY5pIdP8AKVjrBOEkolYqatrSpZmEO7qUCS27zFhCCZi1pKmt4i2JH3Sx6G3NjF+0krkTB4Ciq5ErVO5RLPzZorw8pSaXslWr/UlQ7hj0i2Y3h0DcGP0PJ4Z4uR/g0qABBTKJPxCkkE9lf1cIyiuV/Q2X6OV/ipZJdKCsm2TEP2t6x37QYbxsPi5ySTTNTTkQRLIBbqV5GBNDYhUtRKjrFQUAfszSkgdBaPcXjDKw03DlQcgU2HxkG44EkXzYcYuOE7GVaVnLZAPklqFTH7YDW5EDm8W4/wB5PWRarwyHuwIofi1+GcLtIIUazkNVT7DSGU3AGmOV6RIWlTkFLDoC3oT6mIusMRp5WMqkTZaUuESKU9XAfjqiEGGmlKpQHlUgIVxVLWSrvW8X4bErlzZksbbHd5QvuyjAej5xK73CQotuN3/fCLlJaBGi9ocMgYQrWArVQ2dqQEgFsw6jaM7MwyTLw8xR84WZnNFbc7lIhirGePhZhN0hUtCdxYpqbmtKg/CBcXLSufSoimSEqKRa6mUsfN4trFgMNCaQH8JMqYlKSEDbrIAJbkD6wpwOFSVqUouFSvFa/mlkqGeYcJ9YNlyAidOYslClOQ2VbJbosDpCpMlYnypRLEhUsncJqVKBz4i0TdAL8BPUEqF/8oX3OB+phsViqprJObbBYdz8oXD/ADFU2BlkJ5INAPdBg5SX1Ql63G5qUklR/MQ8R8gOvZrSdE9Mv7csZm4Isxf7pcbwHgzQmmR481AbMzidpJXYdE36iFCZbSkTlEVoCFJO2hyhUviNrcHgfDI8PEZuJiBNSoZUJlMtJ4vSW4jfGiVIZrx7QJTYXG8HfeJHy06cpKgAwqUQNwJJA7GJC5hZ9zTM1Qdu3uxjquF38Vcjr8o6w2kQsqA+H+/1BHSL4isk2esAq+ybJAzcZEk7FMXsGEAYCZM8ZRIDrQCtgoALTZQFXAp7GB8ZPUuZNAuAhIKSohFrk2S73ba423i/AlaWbbdjUAXva+qbm3KK4hY2kzAVXGsAQ/NrfI9ooXpYeP4PxFiPwlJueoPpvgOTpDXLpIGRu+sVMMsw1N+bwDpOaoYsKAemWWANxnn+9oiaCw7Fzqk4mw92inuhKifWMUrHgYVb7kEfzsP3xjT4nSIC1ql3Ey3NdKUoB2s5R/VujL+0QlhJSgEL8RYJHxJCiT+JiRyqETJMCT8WrxJSASGCOx/Q1QfpHCqStO1CkpSL5aibfPvxhNQpShMDElJCfxIAULcR840Gn5orlC7JQQBtJtbtSHhZUWxdi3HYtEycDcJmKCU8UqpTUOBKVduMJUzlVrSo5pCT1Afs0EYXHVplLYPLSPMwBKCHvs1lPAkqcCQWJJbVGaipIAA41KaE6ehF0+fRSlJsRUXezKIHNy7cu7qXIrxaUG4IAOzY5y3wkmYkOLJdMulwXDpWkKIJ4g9oMlY2hUya5cAhLDMuAm/P5GJVKQ7wOJ89Kpk2lVKVKCdtwEpCQ/FWq28tCP8Ai6lSictSr8zkdy3eK8fLJw8xNwaRrfeC6rdSBzgNOLEwINISpwSBkAFeYbhSSw2UmKuxaG0mY6l5sAq+07Xvlb5RThcSvwhLBzlaw5Wz2XB7RYnFVCYpTl0kPyQv/wA9YDwcz/CYdagnWQtb3c+ZDHZlWQOOx4iPuY+jQ46dLK1LBfwUSk2+1qg9QHHeFeLeZNnHYCkPsFLEg+gbeRAui5REtUu5UoVK3k0kk8qyfSC8NMPhTEq85JdmuaqiX+yySTytFPLAv0hOcAFwUyyCNjKCFhfUlIgRDrQHFnvuYr2DfxjhGklEKQbihKATnkCUvusCN7cY40dNKipIcOgpSNgNyLnaDbpE+R9oaLUu6pjqqquTa4qSw3sEgc3g5SgnxCBbWU/BSSR6N/aE+CxdSCHIEs08yCGzzIQp+sN1o9zUTYoKCW2gsOpDZ/2gS7CyrEz1S0FFgQEkJD7V1JfYlqg/LjFel5pmTvFGRRJHM0gfNT8hC9E8+GaiTUoEk5liNu+8UnEEMRcBlUu+QLDuQIpaFYXLxxKilyozCAwdgikMD96soHEhR2R5pfSIKp00ZhSltupuOwAjyXjxWFFQtLFhvEqgPszbk0V6QX7pyRrulQI2F35G8TJ0MB0QlRKArNSKX3E3Ztnm/bw30viDLTSlRBZTt8SRm/GojjeFmjsXq1EeWcpR5ISC3pDHFT0qlzCq9lhFvvgDuBD8cfSKxrpeU2DlzCwSk6xOYA8rcCqonpvhfiQDh0qBCVFKkudykoUoBviaUpPGrjFemNIgyUSmqHnWCeiQ26qkwumYlJkyalkBQIUALhQqCOQKhLD/AHou9DFulcAUzlhKkgAsxN8r+rxI9UUkkk34kA849g5R+APpn/5QZy1CWHk3BmPdRSxNIyZyE3zKhk8PNHyUStRSyqpJmCz7XN/iJJtvYm5eMenEypKAVshiEJs5SlPmS4d3IBJN8r5GPZmnUpmy1F0pSAxIU5TcKDjJJJBc2ak89XjAYH2McT3lrIE0hN7hwnPLZckPsELNK+0SUrClLZBISA48ock05uXAcluG0Zn2k0v75CZK9aUCKgSAoPYEFyMkhxcscxkDhJElK0rmLE1RAJ2pSosTqlwqm4u7loj9RaGkts1OivaCsvLC/DWRLSo5Ocli5ulAIJc3bLadKxILlKipa0iXscMsIDvZymnuW2RlpunPErNTgJCUnV+0pyAAKWsAB9ntfjsccpSQPLSVJLhtXP7NQSSNucHNMT+jQaNnAqUC5AIW+ZcEU5bk/Ixn9MDxMXNQC1UwtewClEOW4iq2+K049KJswPqlJRsc7CXYB/NduMLJyyp051I29HBbeSrvEOSaoQf/ABOuWPlIbjcG2/4ujiLP44hKTMDqQ6io5qDBQcnY2QyDm0L8Ql6Czkku3JTZbYpxa/EkTClw4NAOwWJG9wC0RydDZfpNP2QCmgggMRUtSFAJbY6SA2yKvGKiQWZFk8Lu/b6QNWaEIBdlAdAlkjpT6iOsVKpK/vZdAxPZ+0FkgCsQU4YnYCQ+0lTKLcHqvGmwyxTPBOxNAvmPDUTm1nXnvhBNSFSlA7RluzH/ALTDXEzqBMYXpF9oOqKc8sn5CJtLI0FYzEqorYAAFgXNVJckJfyu4OXlgOQKjUoNqBJD7WTrbg7k9TAqFkqKVK1WbjcFwN5Lu3ygzDyQykSw5OseJN2fgkNDchHeMxXhyfvkEAHaSG2czFE7xmwYDpQiUmkjJy1QbeSVO+xW6JiVVKkpIDlL8toaD8bMpRKSbEM3DWQNvEGM9oo7w2L8NSpqTfIDal1AZ8ny2JgaTpUpLlrpSDdn1m9bjrA2kiZcqYQPiV0uQnq5PaLJujDXUJa1oQ6VLAJCVHNzlZYAik2IoVOMqYpQJUFJDuCySacic8wRxhjo1AVMJBIzFjdmOze4z3wDiU1Ckv8ACCb50oPS/wAoJwC6QCRbY+/ykeotwipIaFuAq8Y0kELAUeJSzcnCk9hDUY5SpMpjqsokbbBBGfB/SFmjsOyyEvYhQ4glII47LcILky9UbjWBuHlBT3q7GJj7hdA8+c9IuwNJfYWJI43b13RxLxCUpVbJIHJ7/QmO5mNCncC6XqINT2cuMyxG/KBcTM1HFySoDZZr78rxXQMIkyDUNwfJ3820brDvE0jiCoNc5jqQfq3eL6nQ5YEjK/7zEDypFUsKGXiem/0frBVugOpKQUzFXD1Cl/tt62Ii3BTaJSCdYu54HVF33ZxwbBBSzKUT0SktzDqHePcRM92E7SoJvuUkk+gMV0IEn4grXNqsQyEDglTueb1dRFMmfX4pdkzCFJHELrsPxJI6QVpZQAqAucuyd3Fu0LZaHEsg3DJbZ+3fLfCrIy/FJClEkXts3ACJHspBUHALX2E5Fs4kPkgyGTtOzfFUpClJrDAg5mzDIve3SA1Y1SWCnKw+dyHId35AdTFQlUEBeqRrDfdyVDpT1I4wFNxArUS+foA2fQ9SY5OcmtlaDVY33tklikA8VEMTfqeEczcSQkgW+yH2lgDztAEhBKiL3YgO92Zhlw9YsCsxUCXANIdwHsNjZXjNSbYDXASipNKVXpAA+1TU6R97dvyzaPMdpQmlVSgVZC7BIubcVN09AJczw5aS/wAWYL7Nn3qshHWkMQ6xUc8ss2uOD5tG99CD/wCMJUbNlt3sPmSOsESVOEm/ls23WIAftCfDztZZbMeuTcxaHUqX4dKL6tnPEvfdctCjLNAkGKmapSkAKTbrS9+8KJUtQC6bioX3ON/JoJ0RjKkr2mgK6mW5B3ZRxiMSqZKl7DWQEjINcn+r0jplhCKUrpmqT9lY+TfW0clZUgrPxqJA/lYdm7mB04mqaCR5lC4ycmyS2Vr8Wg3TKCpKkix1qeBqTS3JhELKwB5OUGmNmAeG2YP1gnHp1lbgS7M9iA3KBMUT4k1NiGAyBzVd7bnME4pTzFpydR6gzEeufYwmrQAXj+8yDJUkMd+Y6k7eMOfZ7GlJ8Q5j1BsbcAqEM+WrxVAs9QVY8F5jP4dvCGuiVshBy1xlm7/K3rEX0NDHFywcWCzMD0As0D6SIOIIIeigXLZqBJ5OTnuEMvFHjzLXGZ2gHNxuez8YRaSUVTZhYuVIJP5kv6gfzc4paGxzpKiXNUCmo3N8qvECk22l1Eufs5QqwXtHNQQoqKnNK0qJpuEvYZBiAwgn2nnNiCQRmu/BKpcZyRMIlpcMa0kjPMJqO3a5h30I0OIUl0l2QTYF3bVz4gbY9xKjKkSU/aWKrbPMfX5QIlNRlbrk+n6GLtMThSOFQ6pZ/Um+2GnkRSZ1DvkxBPDUFrWvHoWJcuZc2FYf7xWA27Z2irHipBQ7WUCbZum/N4oC1K8fJTSUAEjb4lnH4RlwhadgBysWQog5WYnIWDpG9t36Q2wYSZRBGbBJa4elT9lHtCAoqmpG12L32XbdkBbZD3ArdS2ORNmfKlI9B6wQyBbjJtinKwza+VXHJo8wEzWCP/2Eegt3LQLpI0kVDWYrdzYUuzbTcRboaUy07fem7/hJ6f3hxfqBl0pfupD7az2Af1A7xZLkVKXZ2KSn+VQV1pJPeK1m2FG0uO9JV6kQXgkPYVBQCVOmkkFgAS58oLEgXYc4t9gLtITjqgF31W2eVyS9i1j0gTHzSgsKXtSygfKXuBw+RjjTGIpW5sAiuzZFVJd8wUkQIFuUEsXIAIsA2QI3lLkHbflEJ5GHDEKTZCylO599z6vEiiTJcapcbIkK0BPaxTYmUnfJSfVQcdhCmVSaiVO2sptt733PZyNsd+1OlKp0u9IEhL5/eLP+84q0RSJqSqWuYlYDJCtYuwKSwtn2zjDiOgwJQkKUmogANUQC9raue2/ygZExymkEbS1gwLHkwEMcWhJCUBIQlSnJUpy20Ftl7d4qnIlBC3mG4dkpZJIVUkB8wSQ4tcHcIyhsZbJYy6gLIWo3zJS92GZyPSAZqgSUFmOsdrP5Q+/Y8W4TEpCiSSl1qdATYNdKgSdus42DnFc1IWoWFmcEnZlltY35RcrRJ3o1BVMSgk5bee30hvPnuEqfyqRUNp2A22MFNxjmXhgUGYLWpc73BfLgS3HhFc8pAmjOopIYs4SLX2Al/WCLd2yqGOiZQM2alLAeHVcjIJSM8gwJvAsk0rYkFlgC72JTfrfpHGgsaUzyTkUKT0NvU/SB1zgqVLSE3luHG0OCgG3wgqD7m3Ru54RNFOHWBNTTZVSX+8kqAD8Qah/LDdU4TJKJjNUSW4mam3dxCnCyUhUvxC6ipDITmCGupWwWuLvwg9QITh0B2M9SSLMB4gKSXvmw/Yio4VAB4tahMxagbGYAOAKwg+kOMdIPiX/1Qnjdbvy2QmR7xM4pDVrSob28Rz8soeYzEqcsWeah8shc8sh2hOWBC7DaQUslCyTSVFILNcFzvJbaX2QbopbSkP5qgrj+/q0IdB4glJKhrMAnkpx3DekaXSNCEywgfZHVNiX47onQ0MsQplzGTcqDuS7EWyzue++M/Ix6l+LWgADVQSm6jWSVVDMizEvbnBMyeTjVU5CUl+ZWkN/eBEpUZDBRNF0gnJKpgBYbLKfpFN4VAMPaNbKmEjJU4PuHuj9X6QgExpIWm5K0m4+Eil91yCODjgYeaeJKZh3rn+iEd/L6xmMRiD4QCMwU2bfWWIy2GFLDA0mjSSlKzZpZUw2KAJbk5FoD0etRkoJF/eGkm/mTnwEEYPFthAdpCjxyP1SIqwwplyif9Oa5/OB9IpLFiOsRR70KJYkgtmH/ALp7RZIkhcqeJdReVquLkJopJANjcjvFOnVoSqYobaVMNh8MVepfrDLREtQSoBxqJAYOzrH6iD9wGU0coqxLghq7hxle7HZscb4bYBRloMxV0qISLs5cvfc7npC1GjpsuYVLlhBW5T5czmAx1QlzYNmN0XTphGHkp3rKzyrYO3BB7wqrYHqp0zFErCX86SUiwdKUpsN9hDDQk65Js0wkvs1UE8oz4RqBQUSkqWOKdQMLcn4+kOtC3lX+7fe6UuTvMPx7sA1c2tOHUmwBXfd5G/fCApo8SRNKdZ1sAAS4C0HbuG2ONGLbDpUXNNSiL5eGlQ+b9Y80asHCqZRQDVkdoVK+bseeUNypWCAtMS1GcqU5OqEhnsCQTluL9oEkuAlBqCk0g5kOLX3b+8M8RhlqxU0JQpa6rJa6gA4Z87s3pCXEYljZLkE82zz3vvjJN2MbSppAzA2kPtNzt3vHsJkzK9YBgbi5iRVxChlMxyZSEqCCmetICVKRLUkAKIyU5AYu7XYQu0OpcuZMFRqQQpQZjlrBwX49AWs0dpxKUywpVRWAaCC3xqJU+ebQLo/HkTCoMGSTba2/eW2/rEZyUN55UoEgE1XBz2ZO+Y+UCTZ6QkpAIVtcXsWBT90lwQY7TLUKg7AKJFT5bSW5DPfBWLmFaqSwY2f4nBcDqHz2iOdOgPZc8TGYMamYkOQ7Do4gXDoactRUk8Qb1C5INmfZHeHSETQk/EUgE8ybcbeojyYohQUk2JBVuqG4NYcIuWqQhpg1nwwgAm5Vc53pfnn84o0rLZSRYuJbciD82btHv8UTMURqslRDb7npc5RRpTEGatEwH7IvZylwbc3iU6G2E4LChSwBZpS1c2KiP9kUEKUl0j4qTwuwLb8hxgzAIadLBsDhZpJ5+Kw6QuKfCSBLzpd3F9ZTHcDw2OI3WEmSUYesLCyFAJDk32DLqYd4tbLlXsmctTb2oV6XMcK9myZCsQqa5SMjQxd0ilQVdIOds8sovwtJEsKS5dySSCPcocNtdy54DrXjdobVAmH1sMaQNVcsWt8TK9YZ6VQEeGDrFRUq1skL+gaKNHS3CxlVOTbcDWe8Ee0MxqS7MhWeT0CxO7Wh1SEIPZqQ7ilmKb8qtg3CNRMlpVLQVZJqU2QNLEjjYGE/s9JaakpelYd77iGPIwbNLyQkHWKiniApKg57HtEbQwfR08TJkxSfi8MAbk+IG5OIrOIBmTBdwEosp0sJqUpADWVv3vF+hMMUzpqfsmWNltcjPblA2hsNViZnFX/yEtZ87npGi6sQw0gkqlTRkfFxKRzKWz2f2hBiJZCXNIcIDFrKShtnF4daWmlImsL/AMTNUGfIod77KSYR47FIVKllLsVO5ven9XMTPLdANq/8ECxIU7n7NSVAltwt3iwpqkoIL+7mpLNkSDkNttkcS1BODmILljTbN0hIt1JgbR0ooWCm6Fg6u0WBblf5wsgE45K1qnrGrQFAAP5gDZJGwEQRo8lKZ1RuFSWucvFl/QxzNDBSHvNmLvYuCFlw/Xs22L5l5c4/clq/rRDjHiAn0LISlWIExSgkSqVEuohypyNpYPHekEAEJS7IlhPNjMGW+p98d4WU/nZlqQD95NCyee+KcY6ZPjktMmSyAm7pcrWpeedwEnY5OwRSdxTAV4aesS6Q9ILAbLhT9bfKDdH4ikNuQon8qC3qBCLAzGSRtCkqAO/WyPF40kuWnWUAyTKKm4lSA3OyhEQVSEG4ZQTJxKf9NAR1MoI+cK9Hy/cKHBh1XKJ9RBn8Snwcba5nAPvAWAOR/QRZg0JUsynNaEMrdmkq61JaNZZ/sBbp7HLTiJxStSddSXBLkAs3LLtCYLdYLuXfNznn9YL0vMSZs1yQDMcluJ2O8W4PRGGIq/iglZL6yWHLNxEZk8DZJATTlv8AnEimagJLGbLDbKnjyCkFMXTXIka28DlVs2NeCcMgB1p+FJqS2X3hvB9I4VhakpIslDvcPmnIbbm7ZQdiEpTUpIN1lOuaizXSWDEPULC2ReJbHWAgTULSPMVFTqVsvmGyyJgTSEkzJiSjzFzuAS5AvkN/URVgwyjrGgXHFxa29vlBCJamlkXDqYbCfhH73xjpgMJAT4iApQKiUsw25Evs2t/aKcJhnmpStqSSot5WvYNscHvHUpaUz0g5S1pFsqmztuNRbgYHmOFEElgAD2F+7nrEyVICzCC05zmlf79YsUqqYMkhIuGsQHvvd3EC4ZbhdvhbgXUGg7SOGMibUoB/CrG0axNJ5hzyhpNoQdo6a86SRkrCzWfPOcflCeYfKHA1ZYP5vEUT8u0NtCyRXJUxdOGXyDmdbnn2hCUOQLkFMoDoG2Z+Zo6MUDOMJiFAsXKQksHttdNt5D9Hhtg1ClKgfKKVW+5Sf9qf2YV4VApUrIpSb3Z/3wg/CTKJdZFQAdSVWulyxY5WaM4zpgxroVblVWZW45hCi/qPSLPbFHu1nMpCQ3A0v6AQNo0qSWUGdams3/LQe135NDfChGIxC0K1keK1siEoSLH8QLb43u0gQk0FP8KYmWq+V/smkCnqb82hmsPOp2e7/wBq1H/f6Qs0ngUoxa0A/H8ilnO/9Ytw2IK5wLXIWo/lSg/IN0iIfYMZaOm+/nFrV1Mf+pN9HyhVod/42ZfyzFZbkzEn0YQ1QAmbO4OP9xhbo6W2NmFwCoTCz5awJP06GG/cgPcTiWKVqe5STvBVISS2xw+2KtH4AKWFpbwmJJZk3CWSEnI5lvh3mxJGMSFBAGalJtwEiW/or0gefOAR4Uu6EII4qcMVfzEd4UvTK2HQQmcmZLUU2SCW4pCkEnqKu8TQl8VIf4ibbgR9XhdoNJVJXJNnrAXsGo7b9j9YOwy/8XhVA2C1FxtAt21vSBNN2B5g8Rrygs3MxuRUCLtvBMGTyPCmgGxkS27pirReGrRhZrZrSP5U0fJQ7GANEYgr8QHZLlp/rAg5iLpKAJSFzHoShROeXgykADiazAuksQViXMUAK8kbEoFQS3O/pF+NBOCSl2qUU8qU590pgP2usukOEpASG+6CluEKfSGJU4XVUQyg2923f+eEa/FYKjDoBOsyEHiaio9c+0ZzREoeLLDWUpKe6hVbcGeNP/EmbIQS4fEDPYlJBGcVB0ADoxAJnC15xUKsjStwL7yCOu1o40Aiieus6zqqG2y0uScs35vDPG6LTL8UVA01Kt/M/UlukIdETVFSlEW8JZq4gdzZOXKC3ySAT4rSFaS7AEh8ubk7YqlgI1lu51gNw2KI7MOsWonhQqpDA2cXLbwPM1iebPAk9zmXUTUeO4dr9YjsZahTh/nEjmSdXL9vHsa2iA6bhqJZNtUm+4kpZvn0ipEyxD+Ytlk93J6epgvHVDDhvtd/1ygGbZwMy1uOwcTlHO8lo8RNISktmX3cBzLOY0cpRGFkUgk1kgC+sT34twhZidALlrKJ0xEtkhYBJU5ci1ALEEF3IgqTpdUrCoAYOSCDtFjcDZnfpthtWsB/IMmSQsDa4ChxJD82DDpBGlJSX1VFZLOKSLlyczsEDL0wudifEmWUbqYMLMwS3wsAORjzFJWQooSpQljWLEgPk5GQYDPdEtWIuSw1U5ZnnUkv9OkO/adSUplqIqKpVN8gE1EktcnIM/eMvo+ZfmWyaxIud5jSacFUrDg5a75cCOn6xaiM60fiGUlKrU4VRO679zccsoW4XCipytk0oY7wkJ2WN24RdOV76YtKnT4YQeTgHhmPnAsjHSgshbngkZZZqyOyLdJE7PJ2kQlkIelJzWQpSzvqNkh8qWgnAoqllwGW4zf7bvx2X3Qox0yWwKEkJS4JN1dvKCOXWC9FKIloe4UpX8zuO4d+QjNJSTKZpZASrGShsDk80yZA+ZHrFnshOQSWyUVU80AqLHfSlTR7pHDeDiUF3CkqW/KhJ9U+kIfZ3FpljDKcgDEXy2pIV0ZWXGNo9NgN/aLDNpMi3wKG3Kk/SBdDf8TNBDFCF57HSAR3aHvtR/xclI86pRc8EkpFtm2/CEuCT/isUrgUvlmqmJ/ckDwErSa54yInNfakpUSPUwolzQmbPmZJQiYjtX9B3MNsdj2Kk/bnkZDMFs88i26EeMHu54JclCn5qWkfJUHaEW6UxSqJYa8yWQDkzyUgcnUl34QHIWwKEmzJQH2qct6pEXabnWl70SQOoCj3pEArmhFBOXiVHkgJ/wDse0E3eEC2NdFEOEj4yW41oUO4Nou0NJBm4fNwhfZifm8cSgJcxG5M0FuanLcBfoTFui2TiC//ACwED8ykp+aoiEqSTBoL0VMIRgJf4Vn808AeifWFuARTKmqyKRJ9FKUX5AekFaDn14pA2S0yUjoUj6ExJcgeDNc2LvyAV9DF9oRTpuQD4CHLmYtgMqSpIJ57O8TGaEVPnsVMgqUFEkBzWWZ7PxOT8YZLw1eJwx2BMz1MtX/uEcS9KSU43/EAmSFkFhU5dg4cOnMmLkgFcvBrE4olJSkIBukhZOqc1C2bWDB98FprlowyF1BXiKUoMxcKQA4OW2PqeAxUtUokJky5SCPDmpKSm21+T58Y+Y+0s4+LIJUFkJWqrYq66TfYQlMZpOUXL8V/pTjxBcdiTOQuYTeZTfgo1c2vAGjyyFjNpSn/ADWud14IwXlKTkDLTa7ClJHZ/SBMOuhU4JUFC6ahtF9/7tBTc02IWYfFJUqlMtkB2IJyucuI+cWTqKailiFC5OxtjbBuLwOCESU2YrNt9IyJ5l+ieMA+NbeHJ+kSo5wUxxKxFKQC3pkbg34RIpR4iQAkkJYMCQMw8SHURUxtNnJOFSlQPiMSomzbbJANQY74t0VpiVJBHhPNtStRFISQxcM/UN+oOPSUIQpataokpNVWSSXcbOJgacQ4N9mXJw3WJk2mC2E4rEjxCpCnLKBKgDYu/m2cY4WtPhyiWsVWOWwHjtECrnq1hcApbP7zgdDExa2lSxndQ/2worA2yzRwJcqFkix37hx/tExGlZiFTJSFqShXmA26tB/pJEepleDJIcBSmPJ2DcTnC/EYkFSnvf7PHeDFR+hBuBlgudxSO6rejxpsRPfDoWSFMFgA72B2Hk/94QYAomIsydZJfkXZQHS42GPcbOMqRKB2rmEg7jQPk/aKi+gC8PNBVOf/AEkG2Q107NsKZs0eOobCH7MA/pDHAJdc0XamUBuzD/L0hRLQ67EMwcnIAMCT1/SLeECD5KkzQS2sRdtpDAlux6ww0RIPuUq+2okE/hYHjd4TS9JazSwyU5ggOoE3J3H5cdrTB4jyXqUFFy/BJ+YJjKK4tjZrfaFZKkptaVMb1txyjBypNUmUhyD4i1erZ7DG69pMYAJai6W8ZLkO9l022axHeMcMWhQCgAKicjk5D5jeDDtpYE9mmxWkETMZKUSP+FBJLgXWavr2gHR015eIVkSXb88st0qMAS5h/h61ZpkKk8X8Yv6KHeDNHqFE4BrhZ7KkRrFeoGGTpLzHfKbV3UPWEGIU8vFElmN+RWAQONhD2VOT4qgu48RQsQCCJikhTm1rG+7ZnGfxIBl4hIq1iLAO7zElmfg3SM4qmCRfpiUqZiZcpHm8I23FUo3J2Zpgf2ikhATLd7EFQH3mJ5O8PMLScYVoIXqgHYAkJQjPa6qsnyEZ72qxLrYEeQHqSpfypgvlOl0FUHCc8oLOaQFqu1/Cs3NSk+sMUSf8RMG+dLI5FdfyEZ7G4soASlxUUC3AAN6RpsVMCZqbXM2RcHYZZsRwb1gUewKNAqKMQSrMqR2re0GTpAMmYgEAKTnwUznscoA0NKqmgksElJvwUbdm7RZJxPilvhSUdWLA9VFPQQK8CNOmYEF/9MLWR+GVJ/tHzjHikyyVOSl9xUoqIJztbvGvx2PSg44F7AtyUmSj6G3CMnNUFKluCCJYarMaxpBJzzDbYvyOsDQbJQsJWkkhFBs4ILJLE79sNtJTpaFo8UKKRISlIGxRTd77ie8IJCCkBIv7pRPOkmCtO4muaTsalPGkBL9WjBN8WrDs7wct0LWT5WtxZu+qBAkuXQk7EhZc8Ahf6iOp855LZFS3bYRrE+pEVYyZ7lSRYlI7sB+neLWMWIR4vHFSwWAAanc1mHQMOkeSjSzi7PllxaPcKgBSlr8gLsdpiybhidbNSyQc94I7g5cIt1oZxjMOtS1KAJfhEiF3NzmdvGJDsLG8hLjDvd1qd/yxRpENNbY2XWJEjKfuEy1X+V+YfIxfiUt4AFg5t0REiQogzxGtnfI3v+7wlxA94RsdUSJDgAy0X/ln8X0EWe0P/Cyfwn6RIkOHuYxkjzL/AOmj/eYQyP8AIWdviIHRphbvEiRfYLQCDfp9YZaOOsnmqJEhsaNj7Sl5aH+zO/2qjGSR7g8JZPWxfm94kSM5fkS2O8WP8P8A/wBD85ce6MOf/Tnf9yXEiRrARbiPPM/6sz/uKgOQNSZzR84kSMZe5h0OQGxc5rMiUBwFDsNwe8Y/T59+r8n/AGhHkSDx+5lBmPHvZX4vpD/FeZPOT8kxIkadCAtHn3n5x84P9msl85X+9f8AaPYkUtonoV+0Kz/jS9/ER/3P7DtAWLmFVNRJ1BmX374kSJ8pS0NdHJFai20Doxt6DtAGmfOj8P0ESJGEAeyj4ByPzi2cnV/e9MSJB2IWzU6o5j5wOk+6HMR7EjSOgL9Jn3qunyESJEgA/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pic>
        <p:nvPicPr>
          <p:cNvPr id="47128" name="Picture 24" descr="182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56325" y="0"/>
            <a:ext cx="2987675" cy="2241550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33276734-461D-471A-B5F8-A068D918F0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54428" y="1844824"/>
            <a:ext cx="5549394" cy="5257573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9B686E78-AA39-42DB-89C0-062E127F15D6}"/>
              </a:ext>
            </a:extLst>
          </p:cNvPr>
          <p:cNvSpPr txBox="1"/>
          <p:nvPr/>
        </p:nvSpPr>
        <p:spPr>
          <a:xfrm>
            <a:off x="3876662" y="6516686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Úvod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cs-CZ" sz="2800"/>
              <a:t>RV lze dále členit na:</a:t>
            </a:r>
          </a:p>
          <a:p>
            <a:pPr lvl="1" defTabSz="912813">
              <a:lnSpc>
                <a:spcPct val="80000"/>
              </a:lnSpc>
            </a:pPr>
            <a:r>
              <a:rPr lang="cs-CZ" sz="2400"/>
              <a:t>produkci potravin (nejvýznamnější složka), </a:t>
            </a:r>
          </a:p>
          <a:p>
            <a:pPr lvl="1" defTabSz="912813">
              <a:lnSpc>
                <a:spcPct val="80000"/>
              </a:lnSpc>
            </a:pPr>
            <a:r>
              <a:rPr lang="cs-CZ" sz="2400"/>
              <a:t>krmiv (společně s produkcí potravin zaujímají asi 90 %) </a:t>
            </a:r>
          </a:p>
          <a:p>
            <a:pPr lvl="1" defTabSz="912813">
              <a:lnSpc>
                <a:spcPct val="80000"/>
              </a:lnSpc>
            </a:pPr>
            <a:r>
              <a:rPr lang="cs-CZ" sz="2400"/>
              <a:t>technických plodin </a:t>
            </a:r>
          </a:p>
          <a:p>
            <a:pPr lvl="1" defTabSz="912813">
              <a:lnSpc>
                <a:spcPct val="80000"/>
              </a:lnSpc>
            </a:pPr>
            <a:r>
              <a:rPr lang="cs-CZ" sz="2400"/>
              <a:t>pochutin  </a:t>
            </a:r>
          </a:p>
          <a:p>
            <a:pPr defTabSz="912813">
              <a:lnSpc>
                <a:spcPct val="80000"/>
              </a:lnSpc>
            </a:pPr>
            <a:r>
              <a:rPr lang="cs-CZ" sz="2800"/>
              <a:t>RV se svojí strukturou neustále vyvíjí </a:t>
            </a:r>
          </a:p>
          <a:p>
            <a:pPr lvl="1" defTabSz="912813">
              <a:lnSpc>
                <a:spcPct val="80000"/>
              </a:lnSpc>
            </a:pPr>
            <a:r>
              <a:rPr lang="cs-CZ" sz="2400"/>
              <a:t>závislost na úrovni společensko ekonomického vývoje</a:t>
            </a:r>
          </a:p>
          <a:p>
            <a:pPr defTabSz="912813">
              <a:lnSpc>
                <a:spcPct val="80000"/>
              </a:lnSpc>
            </a:pPr>
            <a:r>
              <a:rPr lang="cs-CZ" sz="2800"/>
              <a:t>trvale dominantní postavení si zachovávají obiloviny </a:t>
            </a:r>
          </a:p>
          <a:p>
            <a:pPr lvl="1" defTabSz="912813">
              <a:lnSpc>
                <a:spcPct val="80000"/>
              </a:lnSpc>
            </a:pPr>
            <a:r>
              <a:rPr lang="cs-CZ" sz="2400"/>
              <a:t>hlavně pšenice, rýže, kukuřice, ječmen, žito, oves, proso a sorgho (čirok)</a:t>
            </a:r>
            <a:r>
              <a:rPr lang="cs-CZ"/>
              <a:t> </a:t>
            </a:r>
          </a:p>
          <a:p>
            <a:pPr defTabSz="912813">
              <a:lnSpc>
                <a:spcPct val="80000"/>
              </a:lnSpc>
            </a:pPr>
            <a:endParaRPr lang="cs-CZ" sz="2800"/>
          </a:p>
          <a:p>
            <a:pPr defTabSz="912813">
              <a:lnSpc>
                <a:spcPct val="80000"/>
              </a:lnSpc>
            </a:pPr>
            <a:endParaRPr lang="cs-CZ" sz="2800"/>
          </a:p>
        </p:txBody>
      </p:sp>
      <p:pic>
        <p:nvPicPr>
          <p:cNvPr id="1331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333375"/>
            <a:ext cx="1243013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2925" y="404813"/>
            <a:ext cx="7620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80063" y="404813"/>
            <a:ext cx="931862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48488" y="404813"/>
            <a:ext cx="90328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AutoShape 10" descr="Z"/>
          <p:cNvSpPr>
            <a:spLocks noChangeAspect="1" noChangeArrowheads="1"/>
          </p:cNvSpPr>
          <p:nvPr/>
        </p:nvSpPr>
        <p:spPr bwMode="auto">
          <a:xfrm>
            <a:off x="3357563" y="2514600"/>
            <a:ext cx="2428875" cy="18288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pic>
        <p:nvPicPr>
          <p:cNvPr id="48140" name="Picture 12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038475" cy="2286000"/>
          </a:xfrm>
          <a:prstGeom prst="rect">
            <a:avLst/>
          </a:prstGeom>
          <a:noFill/>
        </p:spPr>
      </p:pic>
      <p:sp>
        <p:nvSpPr>
          <p:cNvPr id="48133" name="TextovéPole 12"/>
          <p:cNvSpPr txBox="1">
            <a:spLocks noChangeArrowheads="1"/>
          </p:cNvSpPr>
          <p:nvPr/>
        </p:nvSpPr>
        <p:spPr bwMode="auto">
          <a:xfrm>
            <a:off x="3214678" y="6357958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48142" name="Picture 14" descr="P1010743ov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0"/>
            <a:ext cx="2484437" cy="1863725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EB3A1D7-39B6-498D-A153-CE62FE14D5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7033" y="1619519"/>
            <a:ext cx="8742422" cy="4517528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AutoShape 10" descr="Z"/>
          <p:cNvSpPr>
            <a:spLocks noChangeAspect="1" noChangeArrowheads="1"/>
          </p:cNvSpPr>
          <p:nvPr/>
        </p:nvSpPr>
        <p:spPr bwMode="auto">
          <a:xfrm>
            <a:off x="3357563" y="2514600"/>
            <a:ext cx="2428875" cy="1828800"/>
          </a:xfrm>
          <a:prstGeom prst="rect">
            <a:avLst/>
          </a:prstGeom>
          <a:noFill/>
        </p:spPr>
        <p:txBody>
          <a:bodyPr/>
          <a:lstStyle/>
          <a:p>
            <a:endParaRPr lang="cs-CZ"/>
          </a:p>
        </p:txBody>
      </p:sp>
      <p:pic>
        <p:nvPicPr>
          <p:cNvPr id="48140" name="Picture 12" descr="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3038475" cy="2286000"/>
          </a:xfrm>
          <a:prstGeom prst="rect">
            <a:avLst/>
          </a:prstGeom>
          <a:noFill/>
        </p:spPr>
      </p:pic>
      <p:sp>
        <p:nvSpPr>
          <p:cNvPr id="48133" name="TextovéPole 12"/>
          <p:cNvSpPr txBox="1">
            <a:spLocks noChangeArrowheads="1"/>
          </p:cNvSpPr>
          <p:nvPr/>
        </p:nvSpPr>
        <p:spPr bwMode="auto">
          <a:xfrm>
            <a:off x="3214678" y="6357958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48142" name="Picture 14" descr="P1010743ov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0"/>
            <a:ext cx="2484437" cy="1863725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00DF0703-0B03-4149-843A-7734F480851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6557" y="1222971"/>
            <a:ext cx="6228184" cy="5685903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807090F2-5D9B-4F75-BC2A-0162E22E0129}"/>
              </a:ext>
            </a:extLst>
          </p:cNvPr>
          <p:cNvSpPr txBox="1"/>
          <p:nvPr/>
        </p:nvSpPr>
        <p:spPr>
          <a:xfrm>
            <a:off x="7215174" y="6252502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Proso a sorgho (čirok)	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>
              <a:lnSpc>
                <a:spcPct val="80000"/>
              </a:lnSpc>
            </a:pPr>
            <a:r>
              <a:rPr lang="cs-CZ" sz="2000" dirty="0"/>
              <a:t>obiloviny suchých subtropů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vyžadují vysoké teploty, dobře snášejí sucho</a:t>
            </a:r>
          </a:p>
          <a:p>
            <a:pPr defTabSz="912813">
              <a:lnSpc>
                <a:spcPct val="80000"/>
              </a:lnSpc>
            </a:pPr>
            <a:r>
              <a:rPr lang="cs-CZ" sz="2000" dirty="0"/>
              <a:t>Proso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světová produkce (2010): 31,6 mil. T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světová produkce (2016): 28,4 mil. T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dvě hlavní oblasti: jižní Asie, západní Afrika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největší producenti:</a:t>
            </a:r>
          </a:p>
          <a:p>
            <a:pPr lvl="2" defTabSz="912813">
              <a:lnSpc>
                <a:spcPct val="80000"/>
              </a:lnSpc>
            </a:pPr>
            <a:r>
              <a:rPr lang="cs-CZ" sz="1600" dirty="0"/>
              <a:t>Indie (11,4 mil. t), Nigérie (1,3), Niger (3,3), Mali (1,7), Čína (2,3)</a:t>
            </a:r>
          </a:p>
          <a:p>
            <a:pPr defTabSz="912813">
              <a:lnSpc>
                <a:spcPct val="80000"/>
              </a:lnSpc>
            </a:pPr>
            <a:r>
              <a:rPr lang="cs-CZ" sz="2000" dirty="0"/>
              <a:t>Čirok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světová produkce (2010): 55,7 mil. T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světová produkce (2016): 63,9 mil. t 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Amerika, západní Afrika, jižní Asie</a:t>
            </a:r>
          </a:p>
          <a:p>
            <a:pPr lvl="1" defTabSz="912813">
              <a:lnSpc>
                <a:spcPct val="80000"/>
              </a:lnSpc>
            </a:pPr>
            <a:r>
              <a:rPr lang="cs-CZ" sz="2000" dirty="0"/>
              <a:t>největší producenti</a:t>
            </a:r>
          </a:p>
          <a:p>
            <a:pPr lvl="2" defTabSz="912813">
              <a:lnSpc>
                <a:spcPct val="80000"/>
              </a:lnSpc>
            </a:pPr>
            <a:r>
              <a:rPr lang="cs-CZ" sz="1600" dirty="0"/>
              <a:t>USA (8,8 mil. t), Mexiko (6,9), Indie (6,7), Nigérie (4,8), Argentina (3,6)</a:t>
            </a:r>
          </a:p>
        </p:txBody>
      </p:sp>
      <p:pic>
        <p:nvPicPr>
          <p:cNvPr id="491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doc. RNDr Antonín Věžník, CSc.</a:t>
            </a:r>
          </a:p>
        </p:txBody>
      </p:sp>
      <p:pic>
        <p:nvPicPr>
          <p:cNvPr id="49162" name="Picture 10" descr="ANd9GcT6phKOdCwHvOi1-5_jyRBd5l6vpdgfydOjfhxwk3M2-YkcoY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84888" y="260350"/>
            <a:ext cx="1628775" cy="2016125"/>
          </a:xfrm>
          <a:prstGeom prst="rect">
            <a:avLst/>
          </a:prstGeom>
          <a:noFill/>
        </p:spPr>
      </p:pic>
      <p:pic>
        <p:nvPicPr>
          <p:cNvPr id="49164" name="Picture 12" descr="ANd9GcSsc_wKAiG-CDP9v_702ntR1mtZnB7QWyNvXUXtaIe-wseu8pN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0488" y="0"/>
            <a:ext cx="1433512" cy="18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P1000896pros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771775" cy="2084387"/>
          </a:xfrm>
          <a:prstGeom prst="rect">
            <a:avLst/>
          </a:prstGeom>
          <a:noFill/>
        </p:spPr>
      </p:pic>
      <p:sp>
        <p:nvSpPr>
          <p:cNvPr id="50181" name="TextovéPole 12"/>
          <p:cNvSpPr txBox="1">
            <a:spLocks noChangeArrowheads="1"/>
          </p:cNvSpPr>
          <p:nvPr/>
        </p:nvSpPr>
        <p:spPr bwMode="auto">
          <a:xfrm>
            <a:off x="7429520" y="6429396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50190" name="Picture 14" descr="497ae670a6ef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0"/>
            <a:ext cx="2700337" cy="1628775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9039BB5-3844-425F-84DB-5FE487D80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436243"/>
            <a:ext cx="8424490" cy="4682183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P1000896pros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771775" cy="2084387"/>
          </a:xfrm>
          <a:prstGeom prst="rect">
            <a:avLst/>
          </a:prstGeom>
          <a:noFill/>
        </p:spPr>
      </p:pic>
      <p:sp>
        <p:nvSpPr>
          <p:cNvPr id="50181" name="TextovéPole 12"/>
          <p:cNvSpPr txBox="1">
            <a:spLocks noChangeArrowheads="1"/>
          </p:cNvSpPr>
          <p:nvPr/>
        </p:nvSpPr>
        <p:spPr bwMode="auto">
          <a:xfrm>
            <a:off x="7429520" y="6429396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50190" name="Picture 14" descr="497ae670a6ef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3663" y="0"/>
            <a:ext cx="2700337" cy="1628775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839AD976-DF1B-49CE-99E9-719D755312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7819" y="1439887"/>
            <a:ext cx="6706181" cy="4724809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z_cir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987675" cy="1990725"/>
          </a:xfrm>
          <a:prstGeom prst="rect">
            <a:avLst/>
          </a:prstGeom>
          <a:noFill/>
        </p:spPr>
      </p:pic>
      <p:sp>
        <p:nvSpPr>
          <p:cNvPr id="51205" name="TextovéPole 12"/>
          <p:cNvSpPr txBox="1">
            <a:spLocks noChangeArrowheads="1"/>
          </p:cNvSpPr>
          <p:nvPr/>
        </p:nvSpPr>
        <p:spPr bwMode="auto">
          <a:xfrm>
            <a:off x="6643702" y="6215082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51212" name="Picture 12" descr="sorgh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0"/>
            <a:ext cx="3492500" cy="2328863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FB5EC339-B38F-4F8B-B8E3-8135F25183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1684286"/>
            <a:ext cx="7596336" cy="4494776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0" name="Picture 10" descr="z_cir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987675" cy="1990725"/>
          </a:xfrm>
          <a:prstGeom prst="rect">
            <a:avLst/>
          </a:prstGeom>
          <a:noFill/>
        </p:spPr>
      </p:pic>
      <p:sp>
        <p:nvSpPr>
          <p:cNvPr id="51205" name="TextovéPole 12"/>
          <p:cNvSpPr txBox="1">
            <a:spLocks noChangeArrowheads="1"/>
          </p:cNvSpPr>
          <p:nvPr/>
        </p:nvSpPr>
        <p:spPr bwMode="auto">
          <a:xfrm>
            <a:off x="6715140" y="6500834"/>
            <a:ext cx="1079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cs-CZ" sz="1200" dirty="0"/>
              <a:t>Zdroj:FAO</a:t>
            </a:r>
          </a:p>
        </p:txBody>
      </p:sp>
      <p:pic>
        <p:nvPicPr>
          <p:cNvPr id="51212" name="Picture 12" descr="sorgh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0"/>
            <a:ext cx="3492500" cy="2328863"/>
          </a:xfrm>
          <a:prstGeom prst="rect">
            <a:avLst/>
          </a:prstGeom>
          <a:noFill/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4A4642D1-CE49-4FEC-B8F8-7A49F1BE2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414" y="1556792"/>
            <a:ext cx="6747598" cy="5301208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DE506616-5F9D-4001-B4CE-4C79D29CFAD7}"/>
              </a:ext>
            </a:extLst>
          </p:cNvPr>
          <p:cNvSpPr txBox="1"/>
          <p:nvPr/>
        </p:nvSpPr>
        <p:spPr>
          <a:xfrm>
            <a:off x="6543228" y="6225981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Zdroj: FAO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Obiloviny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defTabSz="912813">
              <a:lnSpc>
                <a:spcPct val="90000"/>
              </a:lnSpc>
            </a:pPr>
            <a:r>
              <a:rPr lang="cs-CZ" sz="2800" dirty="0"/>
              <a:t>50 – 65% celkové RV</a:t>
            </a:r>
          </a:p>
          <a:p>
            <a:pPr defTabSz="912813">
              <a:lnSpc>
                <a:spcPct val="90000"/>
              </a:lnSpc>
            </a:pPr>
            <a:r>
              <a:rPr lang="cs-CZ" sz="2800" dirty="0"/>
              <a:t>velká energetická hodnota =&gt; rozhodující potravina rostlinného původu na Zemi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přímá výživa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krmivo</a:t>
            </a:r>
          </a:p>
          <a:p>
            <a:pPr defTabSz="912813">
              <a:lnSpc>
                <a:spcPct val="90000"/>
              </a:lnSpc>
            </a:pPr>
            <a:r>
              <a:rPr lang="cs-CZ" sz="2800" dirty="0"/>
              <a:t>velká nutriční hodnota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50 - 80 % glycidů </a:t>
            </a:r>
            <a:r>
              <a:rPr lang="cs-CZ" sz="2400" dirty="0" smtClean="0"/>
              <a:t>– cukry, (škrobů</a:t>
            </a:r>
            <a:r>
              <a:rPr lang="cs-CZ" sz="2400" dirty="0"/>
              <a:t>) </a:t>
            </a:r>
          </a:p>
          <a:p>
            <a:pPr lvl="1" defTabSz="912813">
              <a:lnSpc>
                <a:spcPct val="90000"/>
              </a:lnSpc>
            </a:pPr>
            <a:r>
              <a:rPr lang="cs-CZ" sz="2400" dirty="0"/>
              <a:t>10 - 17 % bílkovin </a:t>
            </a:r>
          </a:p>
          <a:p>
            <a:pPr defTabSz="912813">
              <a:lnSpc>
                <a:spcPct val="90000"/>
              </a:lnSpc>
            </a:pPr>
            <a:r>
              <a:rPr lang="cs-CZ" sz="2800" dirty="0"/>
              <a:t>podíl ve výživě se pohybuje od 15 % (Oceánie) do 65 %  (Asie)</a:t>
            </a:r>
            <a:r>
              <a:rPr lang="cs-CZ" sz="2400" dirty="0"/>
              <a:t> </a:t>
            </a:r>
          </a:p>
          <a:p>
            <a:pPr lvl="1" defTabSz="912813">
              <a:lnSpc>
                <a:spcPct val="90000"/>
              </a:lnSpc>
            </a:pPr>
            <a:endParaRPr lang="cs-CZ" sz="2400" dirty="0"/>
          </a:p>
        </p:txBody>
      </p:sp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defTabSz="912813"/>
            <a:r>
              <a:rPr lang="cs-CZ"/>
              <a:t>Obiloviny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1188" y="1844675"/>
            <a:ext cx="8153400" cy="4495800"/>
          </a:xfrm>
        </p:spPr>
        <p:txBody>
          <a:bodyPr/>
          <a:lstStyle/>
          <a:p>
            <a:pPr defTabSz="912813">
              <a:lnSpc>
                <a:spcPct val="90000"/>
              </a:lnSpc>
            </a:pPr>
            <a:r>
              <a:rPr lang="cs-CZ" sz="3600"/>
              <a:t>dlouhodobé skladování a přeprava -</a:t>
            </a:r>
            <a:r>
              <a:rPr lang="en-US" sz="3600"/>
              <a:t>&gt;</a:t>
            </a:r>
            <a:r>
              <a:rPr lang="cs-CZ" sz="3600"/>
              <a:t> nezaměnitelné při vytváření státních potravinových rezerv </a:t>
            </a:r>
          </a:p>
          <a:p>
            <a:pPr defTabSz="912813">
              <a:lnSpc>
                <a:spcPct val="90000"/>
              </a:lnSpc>
            </a:pPr>
            <a:r>
              <a:rPr lang="cs-CZ" sz="3600"/>
              <a:t>na světovém obchodu zemědělskými produkty dosahuje téměř 1/5 </a:t>
            </a:r>
          </a:p>
          <a:p>
            <a:pPr defTabSz="912813">
              <a:lnSpc>
                <a:spcPct val="90000"/>
              </a:lnSpc>
            </a:pPr>
            <a:r>
              <a:rPr lang="cs-CZ" sz="3600"/>
              <a:t>nejdůležitější místo ve výživě – pšenice a rýže</a:t>
            </a:r>
          </a:p>
          <a:p>
            <a:pPr lvl="1" defTabSz="912813">
              <a:lnSpc>
                <a:spcPct val="90000"/>
              </a:lnSpc>
            </a:pPr>
            <a:r>
              <a:rPr lang="cs-CZ" sz="3200"/>
              <a:t>nejhodnotnější, nejlepší kultivace</a:t>
            </a:r>
          </a:p>
          <a:p>
            <a:pPr lvl="1" defTabSz="912813">
              <a:lnSpc>
                <a:spcPct val="90000"/>
              </a:lnSpc>
            </a:pPr>
            <a:endParaRPr lang="cs-CZ"/>
          </a:p>
        </p:txBody>
      </p:sp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37288"/>
            <a:ext cx="2268538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6210300"/>
            <a:ext cx="5048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2813" y="6237288"/>
            <a:ext cx="50323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cs-CZ" sz="1200">
                <a:solidFill>
                  <a:schemeClr val="bg2"/>
                </a:solidFill>
              </a:rPr>
              <a:t>Z0047 Geografie zemědělství a průmyslu				doc. RNDr Antonín Věžník, CSc.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cs-CZ" sz="2800"/>
              <a:t>Typy výživy</a:t>
            </a:r>
          </a:p>
        </p:txBody>
      </p:sp>
      <p:pic>
        <p:nvPicPr>
          <p:cNvPr id="65540" name="Picture 4" descr="typy vyzi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8650288" cy="5465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cs-CZ" sz="2400"/>
              <a:t>Typy výživy legenda</a:t>
            </a:r>
          </a:p>
        </p:txBody>
      </p:sp>
      <p:pic>
        <p:nvPicPr>
          <p:cNvPr id="66564" name="Picture 4" descr="typy vyzivy legen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557338"/>
            <a:ext cx="6102350" cy="869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ký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3741</TotalTime>
  <Words>2338</Words>
  <Application>Microsoft Office PowerPoint</Application>
  <PresentationFormat>Předvádění na obrazovce (4:3)</PresentationFormat>
  <Paragraphs>418</Paragraphs>
  <Slides>56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56</vt:i4>
      </vt:variant>
    </vt:vector>
  </HeadingPairs>
  <TitlesOfParts>
    <vt:vector size="62" baseType="lpstr">
      <vt:lpstr>Arial</vt:lpstr>
      <vt:lpstr>Calibri</vt:lpstr>
      <vt:lpstr>Tw Cen MT</vt:lpstr>
      <vt:lpstr>Wingdings</vt:lpstr>
      <vt:lpstr>Wingdings 2</vt:lpstr>
      <vt:lpstr>Medián</vt:lpstr>
      <vt:lpstr>Geografie zemědělství</vt:lpstr>
      <vt:lpstr>Úvod</vt:lpstr>
      <vt:lpstr>Hrubá světová produkce v roce 2010</vt:lpstr>
      <vt:lpstr>Hrubá světová produkce v roce 2014</vt:lpstr>
      <vt:lpstr>Úvod</vt:lpstr>
      <vt:lpstr>Obiloviny</vt:lpstr>
      <vt:lpstr>Obiloviny</vt:lpstr>
      <vt:lpstr>Typy výživy</vt:lpstr>
      <vt:lpstr>Typy výživy legenda</vt:lpstr>
      <vt:lpstr>Světové obilnice </vt:lpstr>
      <vt:lpstr>Prezentace aplikace PowerPoint</vt:lpstr>
      <vt:lpstr>Prezentace aplikace PowerPoint</vt:lpstr>
      <vt:lpstr>Světová produkce obilovin</vt:lpstr>
      <vt:lpstr>Světová produkce obilovin (2010)</vt:lpstr>
      <vt:lpstr>Světová produkce obilovin (2014)</vt:lpstr>
      <vt:lpstr>Světová produkce obilovin vývoj</vt:lpstr>
      <vt:lpstr>Prezentace aplikace PowerPoint</vt:lpstr>
      <vt:lpstr>Světová produkce obilovin  vývoj</vt:lpstr>
      <vt:lpstr>Prezentace aplikace PowerPoint</vt:lpstr>
      <vt:lpstr>Světová produkce obilovin  regionální diferenciace</vt:lpstr>
      <vt:lpstr>Světová produkce obilovin  regionální diferenciace</vt:lpstr>
      <vt:lpstr>Světová produkce obilovin  regionální diferenciace</vt:lpstr>
      <vt:lpstr>Světová produkce obilovin  regionální diferenciace</vt:lpstr>
      <vt:lpstr>Prezentace aplikace PowerPoint</vt:lpstr>
      <vt:lpstr>Pšenice  produkce</vt:lpstr>
      <vt:lpstr>Pšenice  produkce</vt:lpstr>
      <vt:lpstr>Prezentace aplikace PowerPoint</vt:lpstr>
      <vt:lpstr>Prezentace aplikace PowerPoint</vt:lpstr>
      <vt:lpstr>Světová produkce pšenice (2010)</vt:lpstr>
      <vt:lpstr>Světová produkce pšenice (2016)</vt:lpstr>
      <vt:lpstr>Prezentace aplikace PowerPoint</vt:lpstr>
      <vt:lpstr>Rýže</vt:lpstr>
      <vt:lpstr>Prezentace aplikace PowerPoint</vt:lpstr>
      <vt:lpstr>Prezentace aplikace PowerPoint</vt:lpstr>
      <vt:lpstr>Světová produkce rýže (2010)</vt:lpstr>
      <vt:lpstr>Světová produkce rýže (2016)</vt:lpstr>
      <vt:lpstr>Kukuřice</vt:lpstr>
      <vt:lpstr>Prezentace aplikace PowerPoint</vt:lpstr>
      <vt:lpstr>Prezentace aplikace PowerPoint</vt:lpstr>
      <vt:lpstr>Světová produkce kukuřice (2010)</vt:lpstr>
      <vt:lpstr>Světová produkce kukuřice (2016)</vt:lpstr>
      <vt:lpstr>Prezentace aplikace PowerPoint</vt:lpstr>
      <vt:lpstr>Ječmen</vt:lpstr>
      <vt:lpstr>Prezentace aplikace PowerPoint</vt:lpstr>
      <vt:lpstr>Prezentace aplikace PowerPoint</vt:lpstr>
      <vt:lpstr>Prezentace aplikace PowerPoint</vt:lpstr>
      <vt:lpstr>Žito a oves </vt:lpstr>
      <vt:lpstr>Prezentace aplikace PowerPoint</vt:lpstr>
      <vt:lpstr>Prezentace aplikace PowerPoint</vt:lpstr>
      <vt:lpstr>Prezentace aplikace PowerPoint</vt:lpstr>
      <vt:lpstr>Prezentace aplikace PowerPoint</vt:lpstr>
      <vt:lpstr>Proso a sorgho (čirok)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Lipka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michael.kral</dc:creator>
  <cp:lastModifiedBy>Ucitel</cp:lastModifiedBy>
  <cp:revision>123</cp:revision>
  <dcterms:created xsi:type="dcterms:W3CDTF">2012-11-06T10:36:10Z</dcterms:created>
  <dcterms:modified xsi:type="dcterms:W3CDTF">2022-11-08T11:19:20Z</dcterms:modified>
</cp:coreProperties>
</file>