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76" r:id="rId3"/>
    <p:sldId id="279" r:id="rId4"/>
    <p:sldId id="282" r:id="rId5"/>
    <p:sldId id="283" r:id="rId6"/>
    <p:sldId id="270" r:id="rId7"/>
    <p:sldId id="287" r:id="rId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9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53F2D35-EFF7-49C1-8A6C-8C71DF1E2F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D08C462-5C9D-430D-A90E-BE125F947B6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20DAADD-1E12-4B30-A886-1E61DF1C6EEE}" type="datetimeFigureOut">
              <a:rPr lang="cs-CZ"/>
              <a:pPr>
                <a:defRPr/>
              </a:pPr>
              <a:t>01.10.2024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7AED011A-8D58-4771-93B4-F081F51A553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4B3DC4B2-A751-4AD5-8150-9B47BCAB18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2C4DC8-6425-4539-BE25-DBB2BFA063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EAECA7-CB69-46EC-9DB8-A2636AF505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F42A126-9857-4B46-B323-B07DF1BDF3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FC231510-4C0A-448E-BDF3-78FA88BF76E0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C67D751-40BA-4729-A39D-07277BDE8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BE4C70-969A-4CF3-9F1B-D6F44DD59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22D736-37B6-49EF-9569-078E9DF9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4B9699-CD1B-4C1C-9548-E9FA56094C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718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E9943-A2B5-476D-99A3-770990C46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7BAA3-0EC6-41A7-BB1D-A244AD325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7227E-F258-4866-AF11-740C71743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B6D15-8005-40DC-9B74-860FCBC4D7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061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D2874-6D71-4557-A80E-4130FA333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2DB56-9D73-4705-B178-DE8F9808F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FD8A3-370D-49E9-B56A-8240FBC83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3A164-308D-49F6-BEFA-2E7F3C2770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0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5AD0F-06B8-426A-97A2-7636BBCAB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786AC-F261-40AF-9A00-DB655150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12A7C-863F-4619-8F14-954089DC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D016B-69C8-4C19-9613-231D8FD141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972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0037A52B-CF2D-4A44-BCC3-041AF56C9C04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B244AD4-92B1-4D93-A841-C0602327B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234187-5ADF-4BE9-9DD6-DE3A9989E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31AFB2-1189-4986-A9B6-827335E27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854FE1-F6FD-4970-B0AD-3C5A4A3705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455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E6B63C-667C-4A02-BB3C-CD49C0A25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B1775C-0A96-4B4F-A9E4-74A3F9FB6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4A51B0-DD76-420B-A6A4-F71C9DE16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139B4-0E6F-4D27-8972-9377203D1B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4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534B5F64-4982-4CC7-9BE2-4A6C671EDF42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02786243-C647-4241-90F1-CD356D379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9E8C325B-7479-44FA-9A4F-9A5399CBA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300C12F5-1298-4979-9AF6-1D0D3BF95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EE3904-B3A3-4AC2-B2F4-10269A5B01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532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9034C5C-E254-49BC-9939-04010509E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3B61223-14D8-4B24-84D9-8B77DFC5A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93FA94-DA66-4E58-9F39-74C4985A0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967AB-BA35-480D-9ED2-9F049F348F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93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2B3A39-F819-4F5B-B8E9-E65A6E38A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2078BBC-E908-408A-8611-579BF46A4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4B8F59-E8E8-42F6-B90C-2589F970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5F9F3-4CD9-4955-AA14-2EBB21CDBF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831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495536DE-C495-4128-AEE7-3F20853ABD4C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E8B6550-9B62-400D-A85A-1F6C82740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17685835-7A0D-4FD4-9C05-56E8BCF4A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0433B0E-06DC-45CE-B009-47388E97C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D4DF09-1B4E-4289-BF41-5EA1F23ED2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615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816D132-6244-49A7-B175-847B2241B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3341AE-003F-4347-A0CD-8DD82FB8A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1F7389-7199-474D-AAE3-4346529BE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B608E-FB07-470D-B470-CFADA0F90F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609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34E941-17B3-4818-8357-3E2BB2A04EB1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DECB3D-091B-4A65-BD10-F54438266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294FC721-2C53-4BE1-860D-8E1A61FCB0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84DCB5-E8CA-4339-BEDC-C64A1D91C474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B57D0-E4E9-4326-9EAE-B95E1541D3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5.10.2015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14CF8-3A1F-4D33-81CE-F2F004A48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D525B-6449-4FF3-BDB7-FE9D1FEDF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4D5D0B-B787-4E58-897B-0DDBDF50D8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0" r:id="rId2"/>
    <p:sldLayoutId id="2147484068" r:id="rId3"/>
    <p:sldLayoutId id="2147484061" r:id="rId4"/>
    <p:sldLayoutId id="2147484069" r:id="rId5"/>
    <p:sldLayoutId id="2147484062" r:id="rId6"/>
    <p:sldLayoutId id="2147484063" r:id="rId7"/>
    <p:sldLayoutId id="2147484070" r:id="rId8"/>
    <p:sldLayoutId id="2147484064" r:id="rId9"/>
    <p:sldLayoutId id="2147484065" r:id="rId10"/>
    <p:sldLayoutId id="2147484066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0B175-F9C8-4C9A-B016-082748EEE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268760"/>
            <a:ext cx="7848600" cy="19272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FF00"/>
                </a:solidFill>
              </a:rPr>
              <a:t>Z0076 Meteorologie a klimatologie</a:t>
            </a:r>
          </a:p>
        </p:txBody>
      </p:sp>
      <p:sp>
        <p:nvSpPr>
          <p:cNvPr id="7171" name="Podnadpis 2">
            <a:extLst>
              <a:ext uri="{FF2B5EF4-FFF2-40B4-BE49-F238E27FC236}">
                <a16:creationId xmlns:a16="http://schemas.microsoft.com/office/drawing/2014/main" id="{6418896D-5BDD-41A8-8AB0-40C927D96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6375" y="3500438"/>
            <a:ext cx="6400800" cy="2732087"/>
          </a:xfrm>
        </p:spPr>
        <p:txBody>
          <a:bodyPr/>
          <a:lstStyle/>
          <a:p>
            <a:pPr algn="ctr" eaLnBrk="1" hangingPunct="1"/>
            <a:endParaRPr lang="cs-CZ" altLang="cs-CZ" sz="28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cs-CZ" altLang="cs-CZ" sz="2800" b="1" dirty="0">
                <a:solidFill>
                  <a:srgbClr val="FFFF00"/>
                </a:solidFill>
              </a:rPr>
              <a:t>Semestr podzim 2024</a:t>
            </a:r>
          </a:p>
          <a:p>
            <a:pPr algn="ctr" eaLnBrk="1" hangingPunct="1"/>
            <a:endParaRPr lang="cs-CZ" altLang="cs-CZ" sz="2800" dirty="0">
              <a:solidFill>
                <a:srgbClr val="C00000"/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B97455-D0F6-4387-9A93-61BAA7A2C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7174" name="Zástupný symbol pro číslo snímku 6">
            <a:extLst>
              <a:ext uri="{FF2B5EF4-FFF2-40B4-BE49-F238E27FC236}">
                <a16:creationId xmlns:a16="http://schemas.microsoft.com/office/drawing/2014/main" id="{462F589F-9D4C-4BF0-86B3-ABCD7E96E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11F9761-0A79-4B14-99AE-310BFD5D9DA5}" type="slidenum">
              <a:rPr lang="cs-CZ" altLang="cs-CZ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E339E-85C4-4B5F-AA94-0EBEC51DE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Organizace předmětu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54D1B3EF-6312-4B7F-BD29-A7FB9CC6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876800"/>
          </a:xfrm>
        </p:spPr>
        <p:txBody>
          <a:bodyPr/>
          <a:lstStyle/>
          <a:p>
            <a:pPr eaLnBrk="1" hangingPunct="1"/>
            <a:r>
              <a:rPr lang="cs-CZ" altLang="cs-CZ" b="1" u="sng" dirty="0"/>
              <a:t>Přednášející</a:t>
            </a:r>
            <a:r>
              <a:rPr lang="cs-CZ" altLang="cs-CZ" dirty="0"/>
              <a:t>: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 Mgr. Jan Řehoř, Ph.D.</a:t>
            </a:r>
          </a:p>
          <a:p>
            <a:pPr eaLnBrk="1" hangingPunct="1"/>
            <a:r>
              <a:rPr lang="cs-CZ" altLang="cs-CZ" b="1" u="sng" dirty="0"/>
              <a:t>Cvičící</a:t>
            </a:r>
            <a:r>
              <a:rPr lang="cs-CZ" altLang="cs-CZ" dirty="0"/>
              <a:t>: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Mgr. David Tichopád (david.tichopad@mail.muni.cz)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doc. Mgr. Kamil Láska, Ph.D.</a:t>
            </a:r>
          </a:p>
          <a:p>
            <a:pPr marL="0" indent="0" eaLnBrk="1" hangingPunct="1">
              <a:buNone/>
            </a:pPr>
            <a:r>
              <a:rPr lang="cs-CZ" altLang="cs-CZ" sz="1100" dirty="0"/>
              <a:t> </a:t>
            </a:r>
          </a:p>
          <a:p>
            <a:pPr eaLnBrk="1" hangingPunct="1"/>
            <a:r>
              <a:rPr lang="cs-CZ" altLang="cs-CZ" b="1" u="sng" dirty="0"/>
              <a:t>Přednášky</a:t>
            </a:r>
            <a:r>
              <a:rPr lang="cs-CZ" altLang="cs-CZ" dirty="0"/>
              <a:t>: 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 St 18:00–19:50</a:t>
            </a:r>
          </a:p>
          <a:p>
            <a:pPr eaLnBrk="1" hangingPunct="1"/>
            <a:r>
              <a:rPr lang="cs-CZ" altLang="cs-CZ" b="1" u="sng" dirty="0"/>
              <a:t>Cvičení</a:t>
            </a:r>
            <a:r>
              <a:rPr lang="cs-CZ" altLang="cs-CZ" dirty="0"/>
              <a:t>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 St 16:00–17:50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54B07F-9509-46A1-93B2-F69214D6E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9222" name="Zástupný symbol pro číslo snímku 4">
            <a:extLst>
              <a:ext uri="{FF2B5EF4-FFF2-40B4-BE49-F238E27FC236}">
                <a16:creationId xmlns:a16="http://schemas.microsoft.com/office/drawing/2014/main" id="{414F9EAE-2AF4-4DB4-9701-C3134F5AC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7502EA-AFA0-466D-876F-DD088A4CE934}" type="slidenum">
              <a:rPr lang="cs-CZ" altLang="cs-CZ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9A2730-A880-4E4B-9A63-0D3F945A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Podmínky udělení zápočtu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1AD55B-1B4B-4A5A-AC5D-E422F102E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u="sng" dirty="0"/>
              <a:t>Zpracování tří cvičení: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Klimatologické indexy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Seminární práce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Referát na téma zpráv IPCC + prezentace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b="1" u="sng" dirty="0"/>
              <a:t>Exkurze do brněnské pobočky ČHMÚ: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povinná účast </a:t>
            </a:r>
            <a:r>
              <a:rPr lang="cs-CZ" altLang="cs-CZ" i="1" dirty="0"/>
              <a:t>+ </a:t>
            </a:r>
            <a:r>
              <a:rPr lang="cs-CZ" altLang="cs-CZ" dirty="0"/>
              <a:t>zpětná vazba </a:t>
            </a:r>
          </a:p>
          <a:p>
            <a:endParaRPr lang="cs-CZ" altLang="cs-CZ" b="1" u="sng" dirty="0"/>
          </a:p>
          <a:p>
            <a:r>
              <a:rPr lang="cs-CZ" altLang="cs-CZ" b="1" u="sng" dirty="0"/>
              <a:t>Úspěšné absolvování zápočtového testu</a:t>
            </a:r>
            <a:r>
              <a:rPr lang="cs-CZ" altLang="cs-CZ" dirty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 látka týkající se meteorologických přístrojů a metodiky měření – přednášky doc. Lásky</a:t>
            </a:r>
            <a:r>
              <a:rPr lang="cs-CZ" altLang="cs-CZ" b="1" dirty="0"/>
              <a:t> </a:t>
            </a:r>
            <a:r>
              <a:rPr lang="cs-CZ" altLang="cs-CZ" dirty="0"/>
              <a:t>(prosinec)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DDE382-9057-4215-96F6-ED4018AAA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0246" name="Zástupný symbol pro číslo snímku 5">
            <a:extLst>
              <a:ext uri="{FF2B5EF4-FFF2-40B4-BE49-F238E27FC236}">
                <a16:creationId xmlns:a16="http://schemas.microsoft.com/office/drawing/2014/main" id="{7B3FA88B-9DE6-4241-BAB9-99169A4E33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5B629A-A085-42F4-95D6-B3447A3EEBC3}" type="slidenum">
              <a:rPr lang="cs-CZ" altLang="cs-CZ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A5AE9-917E-45D4-B911-957FD970E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142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b="1" dirty="0"/>
              <a:t>Hodnocení cvičení</a:t>
            </a:r>
            <a:br>
              <a:rPr lang="cs-CZ" b="1" dirty="0"/>
            </a:br>
            <a:r>
              <a:rPr lang="cs-CZ" sz="2400" dirty="0"/>
              <a:t>(</a:t>
            </a:r>
            <a:r>
              <a:rPr lang="cs-CZ" altLang="cs-CZ" sz="2400" dirty="0"/>
              <a:t>Klimatologické indexy + Seminární práce</a:t>
            </a:r>
            <a:r>
              <a:rPr lang="cs-CZ" sz="2400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289923-2170-48FF-85C2-900BCE9B6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876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200" b="1" i="1" dirty="0"/>
              <a:t>metodická správnost postupů a výsledků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200" b="1" i="1" dirty="0">
                <a:solidFill>
                  <a:srgbClr val="FF0000"/>
                </a:solidFill>
              </a:rPr>
              <a:t>formulace závěrů </a:t>
            </a:r>
            <a:r>
              <a:rPr lang="cs-CZ" sz="2200" b="1" i="1" dirty="0"/>
              <a:t>–</a:t>
            </a:r>
            <a:r>
              <a:rPr lang="cs-CZ" sz="2200" b="1" i="1" dirty="0">
                <a:solidFill>
                  <a:srgbClr val="FF0000"/>
                </a:solidFill>
              </a:rPr>
              <a:t> interpretace</a:t>
            </a:r>
            <a:r>
              <a:rPr lang="cs-CZ" sz="2200" b="1" i="1" dirty="0"/>
              <a:t> získaných výsledků v širších souvislostech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200" b="1" i="1" dirty="0"/>
              <a:t>formální podoba práce</a:t>
            </a:r>
            <a:r>
              <a:rPr lang="cs-CZ" sz="2200" b="1" dirty="0"/>
              <a:t> </a:t>
            </a:r>
            <a:r>
              <a:rPr lang="cs-CZ" sz="2200" dirty="0"/>
              <a:t>(grafické výstupy, tabulky, celková úprava textu, citace zdrojů, apod.)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200" dirty="0"/>
          </a:p>
          <a:p>
            <a:pPr>
              <a:defRPr/>
            </a:pPr>
            <a:r>
              <a:rPr lang="cs-CZ" sz="2200" b="1" dirty="0"/>
              <a:t>Drobnější nedostatky </a:t>
            </a:r>
            <a:r>
              <a:rPr lang="cs-CZ" sz="2200" dirty="0"/>
              <a:t>=&gt; pouze zpětná vazba ode mě v pozn. bloku</a:t>
            </a:r>
          </a:p>
          <a:p>
            <a:pPr>
              <a:defRPr/>
            </a:pPr>
            <a:r>
              <a:rPr lang="cs-CZ" sz="2200" b="1" dirty="0"/>
              <a:t>Závažnější nedostatky </a:t>
            </a:r>
            <a:r>
              <a:rPr lang="cs-CZ" sz="2200" dirty="0"/>
              <a:t>=&gt; nutná </a:t>
            </a:r>
            <a:r>
              <a:rPr lang="cs-CZ" sz="2200" b="1" dirty="0">
                <a:solidFill>
                  <a:srgbClr val="FF0000"/>
                </a:solidFill>
              </a:rPr>
              <a:t>oprava</a:t>
            </a:r>
            <a:r>
              <a:rPr lang="cs-CZ" sz="2200" dirty="0"/>
              <a:t> cvičení a druhé odevzdání do </a:t>
            </a:r>
            <a:r>
              <a:rPr lang="cs-CZ" sz="2200" dirty="0" err="1"/>
              <a:t>odevzdávárny</a:t>
            </a:r>
            <a:r>
              <a:rPr lang="cs-CZ" sz="2200" dirty="0"/>
              <a:t> </a:t>
            </a:r>
          </a:p>
          <a:p>
            <a:pPr marL="0" indent="0">
              <a:buNone/>
              <a:defRPr/>
            </a:pPr>
            <a:endParaRPr lang="cs-CZ" sz="220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F45EE-2FDC-41E4-A312-FEC2E0D43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2294" name="Zástupný symbol pro číslo snímku 5">
            <a:extLst>
              <a:ext uri="{FF2B5EF4-FFF2-40B4-BE49-F238E27FC236}">
                <a16:creationId xmlns:a16="http://schemas.microsoft.com/office/drawing/2014/main" id="{6A9069CA-4866-497B-A0B4-4CCB1B6591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2867F7-57AD-480B-84AB-E6BE99CFC262}" type="slidenum">
              <a:rPr lang="cs-CZ" altLang="cs-CZ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9E51A-D2FD-4B49-9E9A-8DA631F13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Bodování zápočtové testu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BE032B-775B-4ECC-BEB3-B6354E614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9736"/>
            <a:ext cx="8229600" cy="47672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 max. 30 bodů, požadované minimum 18 bodů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 test z 10 otázek, každá hodnocena 0–3 body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 pokud student nezíská na první pokus 18 bodů - možnost </a:t>
            </a:r>
            <a:r>
              <a:rPr lang="cs-CZ" b="1" dirty="0"/>
              <a:t>jedné opravy </a:t>
            </a:r>
            <a:r>
              <a:rPr lang="cs-CZ" dirty="0"/>
              <a:t>testu v dalším, celkové bodové hodnocení zápočtového testu ale bude počítáno </a:t>
            </a:r>
            <a:r>
              <a:rPr lang="cs-CZ" b="1" dirty="0"/>
              <a:t>aritmetickým průměrem obou pokusů (!!)</a:t>
            </a:r>
          </a:p>
          <a:p>
            <a:pPr marL="0" indent="0" algn="just">
              <a:buNone/>
              <a:defRPr/>
            </a:pPr>
            <a:r>
              <a:rPr lang="cs-CZ" dirty="0"/>
              <a:t>	</a:t>
            </a:r>
            <a:endParaRPr lang="cs-CZ" u="sng" dirty="0"/>
          </a:p>
          <a:p>
            <a:pPr>
              <a:buFont typeface="Arial" charset="0"/>
              <a:buChar char="•"/>
              <a:defRPr/>
            </a:pPr>
            <a:endParaRPr lang="cs-CZ" sz="220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C528BA-C7DC-4A47-BAEC-BB58D24A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4342" name="Zástupný symbol pro číslo snímku 5">
            <a:extLst>
              <a:ext uri="{FF2B5EF4-FFF2-40B4-BE49-F238E27FC236}">
                <a16:creationId xmlns:a16="http://schemas.microsoft.com/office/drawing/2014/main" id="{B784A07C-B87C-4465-9E9A-4DE15D2D33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A3782B-9E6A-4E37-8D9C-067ADAA666FB}" type="slidenum">
              <a:rPr lang="cs-CZ" altLang="cs-CZ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CE55E-A58F-489D-991B-7393AF3F3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AD8C68-C28B-4DD1-B594-E515433F7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 err="1"/>
              <a:t>Barry</a:t>
            </a:r>
            <a:r>
              <a:rPr lang="cs-CZ" sz="2000" dirty="0"/>
              <a:t>, R.G., </a:t>
            </a:r>
            <a:r>
              <a:rPr lang="cs-CZ" sz="2000" dirty="0" err="1"/>
              <a:t>Chorley</a:t>
            </a:r>
            <a:r>
              <a:rPr lang="cs-CZ" sz="2000" dirty="0"/>
              <a:t>, R.J.: </a:t>
            </a:r>
            <a:r>
              <a:rPr lang="cs-CZ" sz="2000" b="1" dirty="0" err="1"/>
              <a:t>Atmosphere</a:t>
            </a:r>
            <a:r>
              <a:rPr lang="cs-CZ" sz="2000" b="1" dirty="0"/>
              <a:t>, </a:t>
            </a:r>
            <a:r>
              <a:rPr lang="cs-CZ" sz="2000" b="1" dirty="0" err="1"/>
              <a:t>weather</a:t>
            </a:r>
            <a:r>
              <a:rPr lang="cs-CZ" sz="2000" b="1" dirty="0"/>
              <a:t> and </a:t>
            </a:r>
            <a:r>
              <a:rPr lang="cs-CZ" sz="2000" b="1" dirty="0" err="1"/>
              <a:t>climate</a:t>
            </a:r>
            <a:r>
              <a:rPr lang="cs-CZ" sz="2000" dirty="0"/>
              <a:t>. 9th </a:t>
            </a:r>
            <a:r>
              <a:rPr lang="cs-CZ" sz="2000" dirty="0" err="1"/>
              <a:t>ed</a:t>
            </a:r>
            <a:r>
              <a:rPr lang="cs-CZ" sz="2000" dirty="0"/>
              <a:t>. London: </a:t>
            </a:r>
            <a:r>
              <a:rPr lang="cs-CZ" sz="2000" dirty="0" err="1"/>
              <a:t>Routledge</a:t>
            </a:r>
            <a:r>
              <a:rPr lang="cs-CZ" sz="2000" dirty="0"/>
              <a:t>, 2009. </a:t>
            </a:r>
            <a:r>
              <a:rPr lang="cs-CZ" sz="2000" dirty="0" err="1"/>
              <a:t>xvi</a:t>
            </a:r>
            <a:r>
              <a:rPr lang="cs-CZ" sz="2000" dirty="0"/>
              <a:t>, 536 s.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000" b="1" dirty="0"/>
              <a:t>Návod pro pozorovatele meteorologických stanic</a:t>
            </a:r>
            <a:r>
              <a:rPr lang="cs-CZ" sz="2000" dirty="0"/>
              <a:t>. Metodický předpis č. 13. ČHMÚ, 2003. 90 s.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BEDNÁŘ, J.. </a:t>
            </a:r>
            <a:r>
              <a:rPr lang="cs-CZ" sz="2000" i="1" dirty="0"/>
              <a:t>Meteorologie</a:t>
            </a:r>
            <a:r>
              <a:rPr lang="cs-CZ" sz="2000" dirty="0"/>
              <a:t>. Vyd. 1. Praha: Portál, 2003. 223 s.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 NETOPIL, Rostislav, Rudolf BRÁZDIL a Jaromír DEMEK. </a:t>
            </a:r>
            <a:r>
              <a:rPr lang="cs-CZ" sz="2000" i="1" dirty="0"/>
              <a:t>Fyzická geografie. D. 1</a:t>
            </a:r>
            <a:r>
              <a:rPr lang="cs-CZ" sz="2000" dirty="0"/>
              <a:t>. 1. vyd. Praha: Státní pedagogické nakladatelství, 1984. 272 s.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sz="200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4B86BB-B1D3-4597-A8F5-B93E52D32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7414" name="Zástupný symbol pro číslo snímku 5">
            <a:extLst>
              <a:ext uri="{FF2B5EF4-FFF2-40B4-BE49-F238E27FC236}">
                <a16:creationId xmlns:a16="http://schemas.microsoft.com/office/drawing/2014/main" id="{1EF5C2DD-A7F5-4094-9329-1EDCB6C59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565804-B592-47DF-B483-F05F4136D5BF}" type="slidenum">
              <a:rPr lang="cs-CZ" altLang="cs-CZ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4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6A711-9722-4348-A47D-6BA4C468E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Závěr, dotazy, diskuse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B20DFF-4BC3-4330-9854-3414D3951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Z0076 Meteorologie a klimatologie</a:t>
            </a:r>
          </a:p>
        </p:txBody>
      </p:sp>
      <p:sp>
        <p:nvSpPr>
          <p:cNvPr id="18438" name="Zástupný symbol pro číslo snímku 5">
            <a:extLst>
              <a:ext uri="{FF2B5EF4-FFF2-40B4-BE49-F238E27FC236}">
                <a16:creationId xmlns:a16="http://schemas.microsoft.com/office/drawing/2014/main" id="{1FACA470-97B3-4595-B339-A2294A9BBE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C8602D-215A-4201-9EF9-CFC159372514}" type="slidenum">
              <a:rPr lang="cs-CZ" altLang="cs-CZ" sz="14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400">
              <a:solidFill>
                <a:srgbClr val="FFFFFF"/>
              </a:solidFill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5A72096F-9772-4413-A134-28C853DC4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Neváhejte využít možnost </a:t>
            </a:r>
            <a:r>
              <a:rPr lang="cs-CZ" b="1" i="1" dirty="0"/>
              <a:t>konzultace</a:t>
            </a:r>
            <a:r>
              <a:rPr lang="cs-CZ" dirty="0"/>
              <a:t> (ideálně po předchozí domluvě přes e-mail).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Pokládejte </a:t>
            </a:r>
            <a:r>
              <a:rPr lang="cs-CZ" b="1" i="1" dirty="0"/>
              <a:t>dotazy</a:t>
            </a:r>
            <a:r>
              <a:rPr lang="cs-CZ" dirty="0"/>
              <a:t> během zadávání cvičení – ozvěte se když něčemu nebudete rozumět.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Problémy s vypracováním cvičení řešte </a:t>
            </a:r>
            <a:r>
              <a:rPr lang="cs-CZ" b="1" i="1" dirty="0"/>
              <a:t>co nejdříve</a:t>
            </a:r>
            <a:r>
              <a:rPr lang="cs-CZ" dirty="0"/>
              <a:t>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Něco navíc: soubor „Užitečné webové odkazy“ v IS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b="1" dirty="0"/>
          </a:p>
        </p:txBody>
      </p:sp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řehlednost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9353</TotalTime>
  <Words>420</Words>
  <Application>Microsoft Office PowerPoint</Application>
  <PresentationFormat>Předvádění na obrazovce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Přehlednost</vt:lpstr>
      <vt:lpstr>Z0076 Meteorologie a klimatologie</vt:lpstr>
      <vt:lpstr>Organizace předmětu</vt:lpstr>
      <vt:lpstr>Podmínky udělení zápočtu</vt:lpstr>
      <vt:lpstr>Hodnocení cvičení (Klimatologické indexy + Seminární práce)</vt:lpstr>
      <vt:lpstr>Bodování zápočtové testu</vt:lpstr>
      <vt:lpstr>Doporučená literatura</vt:lpstr>
      <vt:lpstr>Závěr, dotazy, diskuse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Z0029 Fyzická geografi</dc:title>
  <dc:creator>Dolli</dc:creator>
  <cp:lastModifiedBy>David Tichopád</cp:lastModifiedBy>
  <cp:revision>160</cp:revision>
  <dcterms:created xsi:type="dcterms:W3CDTF">2012-09-21T09:15:45Z</dcterms:created>
  <dcterms:modified xsi:type="dcterms:W3CDTF">2024-10-01T18:39:52Z</dcterms:modified>
</cp:coreProperties>
</file>