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3"/>
  </p:notesMasterIdLst>
  <p:handoutMasterIdLst>
    <p:handoutMasterId r:id="rId24"/>
  </p:handoutMasterIdLst>
  <p:sldIdLst>
    <p:sldId id="319" r:id="rId2"/>
    <p:sldId id="320" r:id="rId3"/>
    <p:sldId id="336" r:id="rId4"/>
    <p:sldId id="321" r:id="rId5"/>
    <p:sldId id="322" r:id="rId6"/>
    <p:sldId id="323" r:id="rId7"/>
    <p:sldId id="324" r:id="rId8"/>
    <p:sldId id="325" r:id="rId9"/>
    <p:sldId id="337" r:id="rId10"/>
    <p:sldId id="338" r:id="rId11"/>
    <p:sldId id="326" r:id="rId12"/>
    <p:sldId id="339" r:id="rId13"/>
    <p:sldId id="327" r:id="rId14"/>
    <p:sldId id="328" r:id="rId15"/>
    <p:sldId id="329" r:id="rId16"/>
    <p:sldId id="330" r:id="rId17"/>
    <p:sldId id="334" r:id="rId18"/>
    <p:sldId id="335" r:id="rId19"/>
    <p:sldId id="331" r:id="rId20"/>
    <p:sldId id="332" r:id="rId21"/>
    <p:sldId id="333" r:id="rId2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ECFF"/>
    <a:srgbClr val="99FF33"/>
    <a:srgbClr val="FFFF99"/>
    <a:srgbClr val="FFFFCC"/>
    <a:srgbClr val="B6FF6D"/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>
      <p:cViewPr varScale="1">
        <p:scale>
          <a:sx n="72" d="100"/>
          <a:sy n="72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0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F0D43DB-C43F-4B3B-B579-FF275C4DC5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651B4E0-2061-47CC-95D5-3428A34ADA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F70B0F8-B053-47C6-8F1D-2E39B95A32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857DFD9-A9CD-4C36-B337-C84E12D1FE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AB09B10-D80C-4D4B-9713-8860C73AB9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237FD2B-F7AA-4D9C-92B5-C090ABE312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4676B7-A584-4772-9FD6-B41DEEDBB1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15808D-8BCB-4E68-AC90-0ABDA55A5601}" type="datetimeFigureOut">
              <a:rPr lang="cs-CZ"/>
              <a:pPr>
                <a:defRPr/>
              </a:pPr>
              <a:t>09.10.2024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7FF33C3-2033-4DC4-9DB3-8E327156B5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E4E1A5-F622-4435-A831-4C477A300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374FCE-68CA-48ED-878B-1E6A9402F7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BF5A39-25D9-4511-91D5-5B34DA635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B5CCA-AFE8-487F-8694-7FBDA1851C0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49307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5033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46906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4544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8878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11574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059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1082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5272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3268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679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3.10.2012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Z0076 Meteorologie a klimatologie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E91F-AF04-42B7-BC15-68C425B4D4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92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spreadsheets/d/1FoxdVlSUn76CcT_ppTUURJj4xp7bGda4gh9PF-AuS3E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et.muni.cz/app/soft/licence?assign=149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1349-7876-41D2-961A-195028A29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7" y="332656"/>
            <a:ext cx="7772400" cy="1296144"/>
          </a:xfrm>
        </p:spPr>
        <p:txBody>
          <a:bodyPr>
            <a:normAutofit/>
          </a:bodyPr>
          <a:lstStyle/>
          <a:p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Seminární práce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66F67-C443-4219-8827-24CE4A4A4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31" y="1876804"/>
            <a:ext cx="7772400" cy="1944216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cs-CZ" sz="3600" dirty="0"/>
              <a:t>Klimatografie vybraného regionu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cs-CZ" sz="3600" dirty="0"/>
              <a:t>Porovnání normálových období 1961–1990 a 1991–2020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B1941-4FA5-432D-906F-1EF33F35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87933"/>
            <a:ext cx="4119946" cy="2203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E12D2-23A1-45AA-8FEA-635A1BA7C87A}"/>
              </a:ext>
            </a:extLst>
          </p:cNvPr>
          <p:cNvSpPr txBox="1"/>
          <p:nvPr/>
        </p:nvSpPr>
        <p:spPr>
          <a:xfrm>
            <a:off x="2818798" y="3717032"/>
            <a:ext cx="340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Odevzdání do 30.11.2024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86358-6235-4DBC-8582-28EA717E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4455833"/>
            <a:ext cx="4248472" cy="22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C7633ED-9691-2C0D-B3B8-599CA487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310953" cy="831626"/>
          </a:xfrm>
        </p:spPr>
        <p:txBody>
          <a:bodyPr>
            <a:normAutofit/>
          </a:bodyPr>
          <a:lstStyle/>
          <a:p>
            <a:r>
              <a:rPr lang="cs-CZ" sz="3200" dirty="0"/>
              <a:t>Příklady: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1B52F-3CF8-866D-2D8D-9DA2DD42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5357"/>
            <a:ext cx="7149501" cy="2883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9A72F-4F14-009B-8B0D-5FB7E61D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6219376" cy="33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27925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864096"/>
            <a:ext cx="78867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Roční chod: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průměrných denních </a:t>
            </a:r>
            <a:r>
              <a:rPr lang="cs-CZ" sz="2000" dirty="0"/>
              <a:t>maxim a minim teploty vzduchu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absolutních </a:t>
            </a:r>
            <a:r>
              <a:rPr lang="cs-CZ" sz="2000" dirty="0"/>
              <a:t>maxim a minim teploty vzduchu</a:t>
            </a:r>
          </a:p>
          <a:p>
            <a:r>
              <a:rPr lang="cs-CZ" sz="2000" dirty="0"/>
              <a:t>Pro nejvýše a nejníže položenou stanici pro obě NO (</a:t>
            </a:r>
            <a:r>
              <a:rPr lang="cs-CZ" sz="2000" b="1" dirty="0"/>
              <a:t>1 velká tabulka </a:t>
            </a:r>
            <a:r>
              <a:rPr lang="cs-CZ" sz="2000" dirty="0"/>
              <a:t>– včetně diferencí mezi NO,</a:t>
            </a:r>
            <a:r>
              <a:rPr lang="cs-CZ" sz="2000" b="1" dirty="0"/>
              <a:t> 4 grafy</a:t>
            </a:r>
            <a:r>
              <a:rPr lang="cs-CZ" sz="2000" dirty="0"/>
              <a:t>, komentář) 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000" b="1" dirty="0"/>
              <a:t>Roční chod průměrného počtu dnů: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tropických (TMAX ≥ 30,0 °C)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letních (TMAX ≥ 25,0 °C)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mrazových (TMIN  ≤ -0,1 °C)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ledových (TMAX ≤ -0,1 °C) </a:t>
            </a:r>
          </a:p>
          <a:p>
            <a:r>
              <a:rPr lang="cs-CZ" sz="2000" dirty="0"/>
              <a:t>Pro nejvýše a nejníže položenou stanici pro obě NO (</a:t>
            </a:r>
            <a:r>
              <a:rPr lang="cs-CZ" sz="2000" b="1" dirty="0"/>
              <a:t>1 velká tabulka</a:t>
            </a:r>
            <a:r>
              <a:rPr lang="cs-CZ" sz="2000" dirty="0"/>
              <a:t> – včetně diferencí mezi NO, </a:t>
            </a:r>
            <a:r>
              <a:rPr lang="cs-CZ" sz="2000" b="1" dirty="0"/>
              <a:t>4 grafy</a:t>
            </a:r>
            <a:r>
              <a:rPr lang="cs-CZ" sz="2000" dirty="0"/>
              <a:t>, komentář)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FF0000"/>
                </a:solidFill>
              </a:rPr>
              <a:t>U všech grafů dnů s </a:t>
            </a:r>
            <a:r>
              <a:rPr lang="cs-CZ" sz="2000" dirty="0" err="1">
                <a:solidFill>
                  <a:srgbClr val="FF0000"/>
                </a:solidFill>
              </a:rPr>
              <a:t>char</a:t>
            </a:r>
            <a:r>
              <a:rPr lang="cs-CZ" sz="2000" dirty="0">
                <a:solidFill>
                  <a:srgbClr val="FF0000"/>
                </a:solidFill>
              </a:rPr>
              <a:t>. teplotou stejné měřítko na ose 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FF0000"/>
                </a:solidFill>
              </a:rPr>
              <a:t>Čtveřice grafů ideálně spojovat do clusteru – jednoho obrázku</a:t>
            </a:r>
          </a:p>
        </p:txBody>
      </p:sp>
    </p:spTree>
    <p:extLst>
      <p:ext uri="{BB962C8B-B14F-4D97-AF65-F5344CB8AC3E}">
        <p14:creationId xmlns:p14="http://schemas.microsoft.com/office/powerpoint/2010/main" val="327996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C7633ED-9691-2C0D-B3B8-599CA487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310953" cy="831626"/>
          </a:xfrm>
        </p:spPr>
        <p:txBody>
          <a:bodyPr>
            <a:normAutofit/>
          </a:bodyPr>
          <a:lstStyle/>
          <a:p>
            <a:r>
              <a:rPr lang="cs-CZ" sz="3200" dirty="0"/>
              <a:t>Příklad: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16BB5-CEE4-F768-FD68-E08ED59A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38494"/>
            <a:ext cx="6743102" cy="63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27925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1124744"/>
            <a:ext cx="78867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3. Srážkové poměry</a:t>
            </a:r>
          </a:p>
          <a:p>
            <a:r>
              <a:rPr lang="cs-CZ" sz="2000" b="1" dirty="0"/>
              <a:t>Roční chod srážek </a:t>
            </a:r>
            <a:r>
              <a:rPr lang="cs-CZ" sz="2000" dirty="0"/>
              <a:t>pro nejvýše a nejníže položenou stanici v regionu v obou NO (</a:t>
            </a:r>
            <a:r>
              <a:rPr lang="cs-CZ" sz="2000" b="1" dirty="0"/>
              <a:t>1 tabulka</a:t>
            </a:r>
            <a:r>
              <a:rPr lang="cs-CZ" sz="2000" dirty="0"/>
              <a:t> – včetně diferencí mezi NO</a:t>
            </a:r>
            <a:r>
              <a:rPr lang="cs-CZ" sz="2000" b="1" dirty="0"/>
              <a:t>, 1 graf</a:t>
            </a:r>
            <a:r>
              <a:rPr lang="cs-CZ" sz="2000" dirty="0"/>
              <a:t>, komentář)</a:t>
            </a:r>
          </a:p>
          <a:p>
            <a:r>
              <a:rPr lang="cs-CZ" sz="2000" dirty="0"/>
              <a:t>Roční chod průměrného počtu srážkových dnů s úhrny ≥ 0,1 mm, ≥ 1,0 mm a ≥ 10,0 mm pro nejvýše a nejníže položenou stanici v regionu v obou NO (</a:t>
            </a:r>
            <a:r>
              <a:rPr lang="cs-CZ" sz="2000" b="1" dirty="0"/>
              <a:t>1 tabulka</a:t>
            </a:r>
            <a:r>
              <a:rPr lang="cs-CZ" sz="2000" dirty="0"/>
              <a:t> – včetně diferencí mezi NO</a:t>
            </a:r>
            <a:r>
              <a:rPr lang="cs-CZ" sz="2000" b="1" dirty="0"/>
              <a:t>, 3 grafy</a:t>
            </a:r>
            <a:r>
              <a:rPr lang="cs-CZ" sz="2000" dirty="0"/>
              <a:t>, komentář)</a:t>
            </a:r>
          </a:p>
          <a:p>
            <a:r>
              <a:rPr lang="cs-CZ" sz="2000" dirty="0"/>
              <a:t>Výpočet </a:t>
            </a:r>
            <a:r>
              <a:rPr lang="cs-CZ" sz="2000" b="1" dirty="0"/>
              <a:t>průměrného roční úhrnu srážek v regionu v </a:t>
            </a:r>
            <a:r>
              <a:rPr lang="cs-CZ" sz="2000" b="1" dirty="0">
                <a:solidFill>
                  <a:srgbClr val="FF0000"/>
                </a:solidFill>
              </a:rPr>
              <a:t>obou NO </a:t>
            </a:r>
            <a:r>
              <a:rPr lang="cs-CZ" sz="2000" dirty="0"/>
              <a:t>použitím následujících metod: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Prostý </a:t>
            </a:r>
            <a:r>
              <a:rPr lang="cs-CZ" sz="2000" b="1" i="1" dirty="0"/>
              <a:t>aritmetický průměr </a:t>
            </a:r>
            <a:r>
              <a:rPr lang="cs-CZ" sz="2000" dirty="0"/>
              <a:t>všech stanic: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Metoda čtverců (</a:t>
            </a:r>
            <a:r>
              <a:rPr lang="cs-CZ" sz="2000" b="1" dirty="0"/>
              <a:t>2 mapy</a:t>
            </a:r>
            <a:r>
              <a:rPr lang="cs-CZ" sz="2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Metoda polygonů (</a:t>
            </a:r>
            <a:r>
              <a:rPr lang="cs-CZ" sz="2000" b="1" dirty="0"/>
              <a:t>2 mapy</a:t>
            </a:r>
            <a:r>
              <a:rPr lang="cs-CZ" sz="2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Metoda izohyet  (</a:t>
            </a:r>
            <a:r>
              <a:rPr lang="cs-CZ" sz="2000" b="1" dirty="0"/>
              <a:t>2 mapy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4DC9F61-C778-4A24-B3D7-6B755D9DA5C1}"/>
              </a:ext>
            </a:extLst>
          </p:cNvPr>
          <p:cNvSpPr/>
          <p:nvPr/>
        </p:nvSpPr>
        <p:spPr>
          <a:xfrm>
            <a:off x="3851920" y="4869160"/>
            <a:ext cx="432048" cy="1080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9B877-6F54-4AD4-80CE-53851C286E21}"/>
              </a:ext>
            </a:extLst>
          </p:cNvPr>
          <p:cNvSpPr txBox="1"/>
          <p:nvPr/>
        </p:nvSpPr>
        <p:spPr>
          <a:xfrm>
            <a:off x="4391980" y="52245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Podrobněji dále</a:t>
            </a:r>
            <a:endParaRPr lang="en-US" b="1" i="1" dirty="0"/>
          </a:p>
        </p:txBody>
      </p:sp>
      <p:graphicFrame>
        <p:nvGraphicFramePr>
          <p:cNvPr id="6" name="Object 79">
            <a:extLst>
              <a:ext uri="{FF2B5EF4-FFF2-40B4-BE49-F238E27FC236}">
                <a16:creationId xmlns:a16="http://schemas.microsoft.com/office/drawing/2014/main" id="{6DDB6B2C-724E-4267-8307-722B49718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06197"/>
              </p:ext>
            </p:extLst>
          </p:nvPr>
        </p:nvGraphicFramePr>
        <p:xfrm>
          <a:off x="5220072" y="3789040"/>
          <a:ext cx="1081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3" imgW="647700" imgH="431800" progId="Equation.3">
                  <p:embed/>
                </p:oleObj>
              </mc:Choice>
              <mc:Fallback>
                <p:oleObj name="Rovnice" r:id="rId3" imgW="647700" imgH="431800" progId="Equation.3">
                  <p:embed/>
                  <p:pic>
                    <p:nvPicPr>
                      <p:cNvPr id="1026" name="Object 79">
                        <a:extLst>
                          <a:ext uri="{FF2B5EF4-FFF2-40B4-BE49-F238E27FC236}">
                            <a16:creationId xmlns:a16="http://schemas.microsoft.com/office/drawing/2014/main" id="{E4A353E8-63D4-49E1-B382-5BDFCA1C9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789040"/>
                        <a:ext cx="10810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81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27925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39" y="864096"/>
            <a:ext cx="5159003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Metoda čtverců</a:t>
            </a:r>
          </a:p>
          <a:p>
            <a:r>
              <a:rPr lang="cs-CZ" sz="2000" dirty="0"/>
              <a:t>Pokrytí území regionu čtvercovou sítí o vhodné velikosti, dle hustoty stanic (viz obrázek)</a:t>
            </a:r>
          </a:p>
          <a:p>
            <a:r>
              <a:rPr lang="cs-CZ" sz="2000" dirty="0"/>
              <a:t>Jestliže je více stanic ve čtverci, hodnota odpovídající čtverci se vypočítá pomocí aritmetického průměru </a:t>
            </a:r>
          </a:p>
          <a:p>
            <a:r>
              <a:rPr lang="cs-CZ" sz="2000" dirty="0"/>
              <a:t>Pokud ve čtverci není žádná stanice, získá se hodnota interpolací sousedních čtverců</a:t>
            </a:r>
          </a:p>
          <a:p>
            <a:r>
              <a:rPr lang="cs-CZ" sz="2000" dirty="0"/>
              <a:t>Do výpočtu se zahrnují pouze čtverce alespoň z poloviny zasahující do regionu </a:t>
            </a:r>
          </a:p>
          <a:p>
            <a:r>
              <a:rPr lang="cs-CZ" sz="2000" dirty="0"/>
              <a:t>leží-li stanice na hranici, její úhrn srážek se započítá v obou čtvercích </a:t>
            </a:r>
          </a:p>
          <a:p>
            <a:r>
              <a:rPr lang="cs-CZ" sz="2000" dirty="0"/>
              <a:t>Průměrné úhrny srážek se vypisují do středu čtverců, interpolace do závorek </a:t>
            </a:r>
          </a:p>
          <a:p>
            <a:r>
              <a:rPr lang="cs-CZ" sz="2000" dirty="0"/>
              <a:t>GIS -</a:t>
            </a:r>
            <a:r>
              <a:rPr lang="en-US" sz="2000" dirty="0"/>
              <a:t>&gt; </a:t>
            </a:r>
            <a:r>
              <a:rPr lang="cs-CZ" sz="2000" b="1" dirty="0" err="1"/>
              <a:t>Create</a:t>
            </a:r>
            <a:r>
              <a:rPr lang="cs-CZ" sz="2000" b="1" dirty="0"/>
              <a:t> </a:t>
            </a:r>
            <a:r>
              <a:rPr lang="cs-CZ" sz="2000" b="1" dirty="0" err="1"/>
              <a:t>Fishnet</a:t>
            </a:r>
            <a:r>
              <a:rPr lang="cs-CZ" sz="2000" b="1" dirty="0"/>
              <a:t> </a:t>
            </a:r>
            <a:r>
              <a:rPr lang="cs-CZ" sz="2000" dirty="0"/>
              <a:t>– vytvoří čtvercovou síť</a:t>
            </a:r>
          </a:p>
          <a:p>
            <a:r>
              <a:rPr lang="cs-CZ" sz="2000" dirty="0"/>
              <a:t>Zobrazit stanice i s hodnotami a exportovat mapu</a:t>
            </a:r>
          </a:p>
        </p:txBody>
      </p:sp>
      <p:pic>
        <p:nvPicPr>
          <p:cNvPr id="7" name="Picture 4" descr="Ctverce">
            <a:extLst>
              <a:ext uri="{FF2B5EF4-FFF2-40B4-BE49-F238E27FC236}">
                <a16:creationId xmlns:a16="http://schemas.microsoft.com/office/drawing/2014/main" id="{4E915F3D-DC33-451B-9791-47AFF16BD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4083" y="443738"/>
            <a:ext cx="3339257" cy="3877891"/>
          </a:xfrm>
          <a:prstGeom prst="rect">
            <a:avLst/>
          </a:prstGeom>
        </p:spPr>
      </p:pic>
      <p:graphicFrame>
        <p:nvGraphicFramePr>
          <p:cNvPr id="8" name="Object 43">
            <a:extLst>
              <a:ext uri="{FF2B5EF4-FFF2-40B4-BE49-F238E27FC236}">
                <a16:creationId xmlns:a16="http://schemas.microsoft.com/office/drawing/2014/main" id="{49317041-E509-4324-A7CB-C4C991EBC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43654"/>
              </p:ext>
            </p:extLst>
          </p:nvPr>
        </p:nvGraphicFramePr>
        <p:xfrm>
          <a:off x="6738517" y="4326958"/>
          <a:ext cx="936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ovnice" r:id="rId4" imgW="634725" imgH="431613" progId="Equation.3">
                  <p:embed/>
                </p:oleObj>
              </mc:Choice>
              <mc:Fallback>
                <p:oleObj name="Rovnice" r:id="rId4" imgW="634725" imgH="431613" progId="Equation.3">
                  <p:embed/>
                  <p:pic>
                    <p:nvPicPr>
                      <p:cNvPr id="2050" name="Object 43">
                        <a:extLst>
                          <a:ext uri="{FF2B5EF4-FFF2-40B4-BE49-F238E27FC236}">
                            <a16:creationId xmlns:a16="http://schemas.microsoft.com/office/drawing/2014/main" id="{6B7ED0AA-AFA7-4CDE-B726-4808B9411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517" y="4326958"/>
                        <a:ext cx="9366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4D631D41-56D2-41E3-B2A6-00A666BC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392" y="4984899"/>
            <a:ext cx="266948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zh-CN" sz="1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altLang="zh-CN" sz="1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… průměrný roční úhrn srážek v regionu [mm]</a:t>
            </a:r>
          </a:p>
          <a:p>
            <a:pPr>
              <a:defRPr/>
            </a:pPr>
            <a:r>
              <a:rPr lang="cs-CZ" altLang="zh-CN" sz="1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cs-CZ" altLang="zh-CN" sz="1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… průměrné úhrny srážek jednotlivých čtverců [mm]</a:t>
            </a:r>
          </a:p>
          <a:p>
            <a:pPr>
              <a:defRPr/>
            </a:pPr>
            <a:r>
              <a:rPr lang="cs-CZ" altLang="zh-CN" sz="1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zh-CN" sz="1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… počet čtverců</a:t>
            </a:r>
            <a:endParaRPr lang="cs-CZ" sz="14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39" y="-171400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39" y="598376"/>
            <a:ext cx="6086501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Metoda Polygonů</a:t>
            </a:r>
          </a:p>
          <a:p>
            <a:r>
              <a:rPr lang="cs-CZ" sz="2000" dirty="0"/>
              <a:t>Vytvoření bodové vrstvy s vybranými stanicemi v</a:t>
            </a:r>
            <a:r>
              <a:rPr lang="cs-CZ" dirty="0"/>
              <a:t> </a:t>
            </a:r>
            <a:r>
              <a:rPr lang="cs-CZ" sz="2000" dirty="0"/>
              <a:t>regionu i okolo něj, </a:t>
            </a:r>
            <a:r>
              <a:rPr lang="cs-CZ" sz="2000" b="1" dirty="0"/>
              <a:t>rovnoměrné rozložení stanic</a:t>
            </a:r>
          </a:p>
          <a:p>
            <a:r>
              <a:rPr lang="cs-CZ" sz="2000" dirty="0"/>
              <a:t>Vytvoření </a:t>
            </a:r>
            <a:r>
              <a:rPr lang="cs-CZ" sz="2000" b="1" dirty="0" err="1"/>
              <a:t>Thiessenových</a:t>
            </a:r>
            <a:r>
              <a:rPr lang="cs-CZ" sz="2000" b="1" dirty="0"/>
              <a:t> polygonů </a:t>
            </a:r>
            <a:r>
              <a:rPr lang="cs-CZ" sz="2000" dirty="0"/>
              <a:t>(</a:t>
            </a:r>
            <a:r>
              <a:rPr lang="cs-CZ" sz="2000" b="1" dirty="0" err="1"/>
              <a:t>Create</a:t>
            </a:r>
            <a:r>
              <a:rPr lang="cs-CZ" sz="2000" b="1" dirty="0"/>
              <a:t> </a:t>
            </a:r>
            <a:r>
              <a:rPr lang="cs-CZ" sz="2000" b="1" dirty="0" err="1"/>
              <a:t>Thiessen</a:t>
            </a:r>
            <a:r>
              <a:rPr lang="cs-CZ" sz="2000" b="1" dirty="0"/>
              <a:t> </a:t>
            </a:r>
            <a:r>
              <a:rPr lang="cs-CZ" sz="2000" b="1" dirty="0" err="1"/>
              <a:t>Polygons</a:t>
            </a:r>
            <a:r>
              <a:rPr lang="cs-CZ" sz="2000" dirty="0"/>
              <a:t>)</a:t>
            </a:r>
          </a:p>
          <a:p>
            <a:r>
              <a:rPr lang="cs-CZ" sz="2000" dirty="0"/>
              <a:t>Oříznutí polygonů vrstvou regionu (</a:t>
            </a:r>
            <a:r>
              <a:rPr lang="cs-CZ" sz="2000" b="1" dirty="0" err="1"/>
              <a:t>Clip</a:t>
            </a:r>
            <a:r>
              <a:rPr lang="cs-CZ" sz="2000" dirty="0"/>
              <a:t>)</a:t>
            </a:r>
          </a:p>
          <a:p>
            <a:r>
              <a:rPr lang="cs-CZ" sz="2000" dirty="0"/>
              <a:t>Plocha polygonů – atributová tabulka nově vytvořených polygonů, přidání atributu – příkaz </a:t>
            </a:r>
            <a:r>
              <a:rPr lang="cs-CZ" sz="2000" b="1" dirty="0" err="1"/>
              <a:t>Calculate</a:t>
            </a:r>
            <a:r>
              <a:rPr lang="cs-CZ" sz="2000" b="1" dirty="0"/>
              <a:t> Geometry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sz="2000" dirty="0"/>
              <a:t>výpočet pomocí </a:t>
            </a:r>
            <a:r>
              <a:rPr lang="cs-CZ" sz="2000" b="1" dirty="0"/>
              <a:t>váženého průměru </a:t>
            </a:r>
            <a:r>
              <a:rPr lang="cs-CZ" sz="2000" dirty="0"/>
              <a:t>(váha = plocha polygonů)</a:t>
            </a:r>
          </a:p>
          <a:p>
            <a:endParaRPr lang="cs-CZ" sz="2000" b="1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C3AC4FA5-FFC7-4D3B-867A-702397B4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532" y="27925"/>
            <a:ext cx="2391292" cy="3545091"/>
          </a:xfrm>
          <a:prstGeom prst="rect">
            <a:avLst/>
          </a:prstGeom>
        </p:spPr>
      </p:pic>
      <p:pic>
        <p:nvPicPr>
          <p:cNvPr id="12" name="Obrázek 8">
            <a:extLst>
              <a:ext uri="{FF2B5EF4-FFF2-40B4-BE49-F238E27FC236}">
                <a16:creationId xmlns:a16="http://schemas.microsoft.com/office/drawing/2014/main" id="{34AB4BCD-C1AC-4065-A568-219FC15D3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82" y="3789040"/>
            <a:ext cx="5090814" cy="1959963"/>
          </a:xfrm>
          <a:prstGeom prst="rect">
            <a:avLst/>
          </a:prstGeom>
        </p:spPr>
      </p:pic>
      <p:graphicFrame>
        <p:nvGraphicFramePr>
          <p:cNvPr id="13" name="Object 27">
            <a:extLst>
              <a:ext uri="{FF2B5EF4-FFF2-40B4-BE49-F238E27FC236}">
                <a16:creationId xmlns:a16="http://schemas.microsoft.com/office/drawing/2014/main" id="{73AA4677-F869-4BE2-9999-E2A809CDF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679"/>
              </p:ext>
            </p:extLst>
          </p:nvPr>
        </p:nvGraphicFramePr>
        <p:xfrm>
          <a:off x="7164288" y="3812886"/>
          <a:ext cx="10795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ovnice" r:id="rId5" imgW="837836" imgH="482391" progId="Equation.3">
                  <p:embed/>
                </p:oleObj>
              </mc:Choice>
              <mc:Fallback>
                <p:oleObj name="Rovnice" r:id="rId5" imgW="837836" imgH="482391" progId="Equation.3">
                  <p:embed/>
                  <p:pic>
                    <p:nvPicPr>
                      <p:cNvPr id="3074" name="Object 27">
                        <a:extLst>
                          <a:ext uri="{FF2B5EF4-FFF2-40B4-BE49-F238E27FC236}">
                            <a16:creationId xmlns:a16="http://schemas.microsoft.com/office/drawing/2014/main" id="{37F16C11-D913-4731-9C6D-B9E3E89779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3812886"/>
                        <a:ext cx="10795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1">
            <a:extLst>
              <a:ext uri="{FF2B5EF4-FFF2-40B4-BE49-F238E27FC236}">
                <a16:creationId xmlns:a16="http://schemas.microsoft.com/office/drawing/2014/main" id="{01C7C778-CAFC-431E-8B50-D5E9A2A4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4607972"/>
            <a:ext cx="2320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zh-CN" sz="12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zh-CN" sz="12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… průměrný roční úhrn srážek v regionu [mm] </a:t>
            </a:r>
          </a:p>
          <a:p>
            <a:pPr>
              <a:defRPr/>
            </a:pPr>
            <a:r>
              <a:rPr lang="cs-CZ" altLang="zh-CN" sz="12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cs-CZ" altLang="zh-CN" sz="12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… průměrné roční úhrn srážek stanice ve středu</a:t>
            </a:r>
          </a:p>
          <a:p>
            <a:pPr>
              <a:defRPr/>
            </a:pPr>
            <a:r>
              <a:rPr lang="cs-CZ" altLang="zh-CN" sz="12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polygonu [mm]</a:t>
            </a:r>
          </a:p>
          <a:p>
            <a:pPr>
              <a:defRPr/>
            </a:pPr>
            <a:r>
              <a:rPr lang="cs-CZ" altLang="zh-CN" sz="12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cs-CZ" altLang="zh-CN" sz="12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… plocha polygonu [km2]</a:t>
            </a:r>
            <a:endParaRPr lang="cs-CZ" sz="12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8099"/>
            <a:ext cx="8310953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648072"/>
            <a:ext cx="5400600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Metoda Izohyet</a:t>
            </a:r>
          </a:p>
          <a:p>
            <a:r>
              <a:rPr lang="cs-CZ" sz="2000" dirty="0"/>
              <a:t>Region je pokryt izohyetami (liniemi spojující místa stejným úhrnem srážek) s intervalem ideálně 50 mm (500, 550, 600, apod.) </a:t>
            </a:r>
          </a:p>
          <a:p>
            <a:r>
              <a:rPr lang="cs-CZ" sz="2000" dirty="0"/>
              <a:t>Výpočet pomocí váženého průměru (váha = </a:t>
            </a:r>
            <a:r>
              <a:rPr lang="cs-CZ" sz="2000" b="1" dirty="0"/>
              <a:t>plocha mezi izohyetami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/>
              <a:t>Zpracování: </a:t>
            </a:r>
          </a:p>
          <a:p>
            <a:r>
              <a:rPr lang="cs-CZ" sz="2000" b="1" dirty="0"/>
              <a:t>Interpolace</a:t>
            </a:r>
            <a:r>
              <a:rPr lang="cs-CZ" sz="2000" dirty="0"/>
              <a:t> všech </a:t>
            </a:r>
            <a:r>
              <a:rPr lang="cs-CZ" sz="2000" dirty="0" err="1"/>
              <a:t>srážkoměrných</a:t>
            </a:r>
            <a:r>
              <a:rPr lang="cs-CZ" sz="2000" dirty="0"/>
              <a:t> stanic v regionu a jeho nejbližším okolí, na rozdíl od předchozích map metoda </a:t>
            </a:r>
            <a:r>
              <a:rPr lang="cs-CZ" sz="2000" b="1" dirty="0" err="1"/>
              <a:t>Kriging</a:t>
            </a:r>
            <a:r>
              <a:rPr lang="cs-CZ" sz="2000" dirty="0"/>
              <a:t> (plynulejší přechody hodnot) </a:t>
            </a:r>
          </a:p>
          <a:p>
            <a:r>
              <a:rPr lang="cs-CZ" sz="2000" dirty="0"/>
              <a:t>Vytvoření izohyet z rastrové vrstvy: </a:t>
            </a:r>
            <a:r>
              <a:rPr lang="cs-CZ" sz="2000" b="1" dirty="0" err="1"/>
              <a:t>Contour</a:t>
            </a:r>
            <a:endParaRPr lang="cs-CZ" sz="2000" b="1" dirty="0"/>
          </a:p>
          <a:p>
            <a:r>
              <a:rPr lang="cs-CZ" sz="2000" dirty="0"/>
              <a:t>Plochy mezi izohyetami – sloučení vrstvy hranice regionu a vrstvy izohyet – převod na polygony (</a:t>
            </a:r>
            <a:r>
              <a:rPr lang="cs-CZ" sz="2000" b="1" dirty="0" err="1"/>
              <a:t>Feature</a:t>
            </a:r>
            <a:r>
              <a:rPr lang="cs-CZ" sz="2000" b="1" dirty="0"/>
              <a:t> to Polygon</a:t>
            </a:r>
            <a:r>
              <a:rPr lang="cs-CZ" sz="2000" dirty="0"/>
              <a:t>)</a:t>
            </a:r>
          </a:p>
          <a:p>
            <a:r>
              <a:rPr lang="cs-CZ" sz="2000" dirty="0"/>
              <a:t>Plocha mezi izohyetami: </a:t>
            </a:r>
            <a:r>
              <a:rPr lang="cs-CZ" sz="2000" b="1" dirty="0" err="1"/>
              <a:t>Calculate</a:t>
            </a:r>
            <a:r>
              <a:rPr lang="cs-CZ" sz="2000" b="1" dirty="0"/>
              <a:t> Geometry </a:t>
            </a:r>
          </a:p>
          <a:p>
            <a:r>
              <a:rPr lang="cs-CZ" sz="2000" b="1" dirty="0"/>
              <a:t>Podrobný návod: </a:t>
            </a:r>
            <a:r>
              <a:rPr lang="cs-CZ" sz="2000" dirty="0"/>
              <a:t>Složka „Návody“ ve Studijních materiálech, Cvičení 2: „</a:t>
            </a:r>
            <a:r>
              <a:rPr lang="cs-CZ" sz="2000" b="1" dirty="0"/>
              <a:t>Návod na metodu izohyet (2019).</a:t>
            </a:r>
            <a:r>
              <a:rPr lang="cs-CZ" sz="2000" b="1" dirty="0" err="1"/>
              <a:t>pdf</a:t>
            </a:r>
            <a:r>
              <a:rPr lang="cs-CZ" sz="2000" dirty="0"/>
              <a:t>“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10" name="Picture 4" descr="Izohyety">
            <a:extLst>
              <a:ext uri="{FF2B5EF4-FFF2-40B4-BE49-F238E27FC236}">
                <a16:creationId xmlns:a16="http://schemas.microsoft.com/office/drawing/2014/main" id="{25E546A3-2D3D-48A8-9E02-8A01BE3E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-1"/>
            <a:ext cx="3491879" cy="3788359"/>
          </a:xfrm>
          <a:prstGeom prst="rect">
            <a:avLst/>
          </a:prstGeom>
        </p:spPr>
      </p:pic>
      <p:graphicFrame>
        <p:nvGraphicFramePr>
          <p:cNvPr id="13" name="Object 62">
            <a:extLst>
              <a:ext uri="{FF2B5EF4-FFF2-40B4-BE49-F238E27FC236}">
                <a16:creationId xmlns:a16="http://schemas.microsoft.com/office/drawing/2014/main" id="{78C56D5D-F2B4-4360-A7CC-EDBDEB2F6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371055"/>
              </p:ext>
            </p:extLst>
          </p:nvPr>
        </p:nvGraphicFramePr>
        <p:xfrm>
          <a:off x="6714640" y="4055928"/>
          <a:ext cx="1366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Rovnice" r:id="rId4" imgW="863225" imgH="482391" progId="Equation.3">
                  <p:embed/>
                </p:oleObj>
              </mc:Choice>
              <mc:Fallback>
                <p:oleObj name="Rovnice" r:id="rId4" imgW="863225" imgH="482391" progId="Equation.3">
                  <p:embed/>
                  <p:pic>
                    <p:nvPicPr>
                      <p:cNvPr id="4098" name="Object 62">
                        <a:extLst>
                          <a:ext uri="{FF2B5EF4-FFF2-40B4-BE49-F238E27FC236}">
                            <a16:creationId xmlns:a16="http://schemas.microsoft.com/office/drawing/2014/main" id="{FC926237-38DA-48FD-8A82-6AB82025E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640" y="4055928"/>
                        <a:ext cx="13668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0">
            <a:extLst>
              <a:ext uri="{FF2B5EF4-FFF2-40B4-BE49-F238E27FC236}">
                <a16:creationId xmlns:a16="http://schemas.microsoft.com/office/drawing/2014/main" id="{2A58FC91-BFC5-4F26-A59C-AC9338BD2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820" y="5088674"/>
            <a:ext cx="2634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zh-CN" sz="1600" i="1" dirty="0">
                <a:latin typeface="+mn-lt"/>
                <a:cs typeface="+mn-cs"/>
              </a:rPr>
              <a:t>x … </a:t>
            </a:r>
            <a:r>
              <a:rPr lang="cs-CZ" altLang="zh-CN" sz="1600" i="1" noProof="1">
                <a:latin typeface="+mn-lt"/>
                <a:cs typeface="+mn-cs"/>
              </a:rPr>
              <a:t>průměrný roční úhrn srážek v regionu [mm]</a:t>
            </a:r>
          </a:p>
          <a:p>
            <a:pPr>
              <a:defRPr/>
            </a:pPr>
            <a:r>
              <a:rPr lang="cs-CZ" altLang="zh-CN" sz="1600" i="1" noProof="1">
                <a:latin typeface="+mn-lt"/>
                <a:cs typeface="+mn-cs"/>
              </a:rPr>
              <a:t>xi … střed intervalu izohyet [mm]</a:t>
            </a:r>
          </a:p>
          <a:p>
            <a:pPr>
              <a:defRPr/>
            </a:pPr>
            <a:r>
              <a:rPr lang="cs-CZ" altLang="zh-CN" sz="1600" i="1" noProof="1">
                <a:latin typeface="+mn-lt"/>
                <a:cs typeface="+mn-cs"/>
              </a:rPr>
              <a:t>pi … plocha mezi izohyetami [km</a:t>
            </a:r>
            <a:r>
              <a:rPr lang="cs-CZ" altLang="zh-CN" sz="1600" i="1" baseline="30000" noProof="1">
                <a:latin typeface="+mn-lt"/>
                <a:cs typeface="+mn-cs"/>
              </a:rPr>
              <a:t>2</a:t>
            </a:r>
            <a:r>
              <a:rPr lang="cs-CZ" altLang="zh-CN" sz="1600" i="1" noProof="1">
                <a:latin typeface="+mn-lt"/>
                <a:cs typeface="+mn-cs"/>
              </a:rPr>
              <a:t>]</a:t>
            </a:r>
            <a:endParaRPr lang="cs-CZ" sz="1600" i="1" noProof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3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1BB42-A00E-8037-3227-1F10F6B7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84784"/>
            <a:ext cx="9144000" cy="5271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7633ED-9691-2C0D-B3B8-599CA487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310953" cy="831626"/>
          </a:xfrm>
        </p:spPr>
        <p:txBody>
          <a:bodyPr>
            <a:normAutofit/>
          </a:bodyPr>
          <a:lstStyle/>
          <a:p>
            <a:r>
              <a:rPr lang="cs-CZ" sz="3200" dirty="0"/>
              <a:t>Příklad: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783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62AFA-5B8E-AC06-AC3C-1987B3A0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4651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5B3B44-91B8-11DF-1A13-97EE21785584}"/>
              </a:ext>
            </a:extLst>
          </p:cNvPr>
          <p:cNvSpPr txBox="1">
            <a:spLocks/>
          </p:cNvSpPr>
          <p:nvPr/>
        </p:nvSpPr>
        <p:spPr>
          <a:xfrm>
            <a:off x="323528" y="215430"/>
            <a:ext cx="8310953" cy="8316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Příklad: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1457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27925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39" y="864096"/>
            <a:ext cx="7916734" cy="5949280"/>
          </a:xfrm>
        </p:spPr>
        <p:txBody>
          <a:bodyPr>
            <a:normAutofit/>
          </a:bodyPr>
          <a:lstStyle/>
          <a:p>
            <a:r>
              <a:rPr lang="cs-CZ" sz="2000" b="1" dirty="0"/>
              <a:t>Porovnání průměrných ročních úhrnů srážek vypočtených jednotlivými metodami </a:t>
            </a:r>
            <a:r>
              <a:rPr lang="cs-CZ" sz="2000" dirty="0"/>
              <a:t>(</a:t>
            </a:r>
            <a:r>
              <a:rPr lang="cs-CZ" sz="2000" b="1" dirty="0"/>
              <a:t>2 tabulky </a:t>
            </a:r>
            <a:r>
              <a:rPr lang="cs-CZ" sz="2000" dirty="0"/>
              <a:t>– pro každé NO jedna, komentář)</a:t>
            </a:r>
          </a:p>
          <a:p>
            <a:r>
              <a:rPr lang="cs-CZ" sz="2000" dirty="0"/>
              <a:t>Metoda izohyet je považována za nejpřesnější, proto se výsledky ostatních metod vyjadřují vzhledem k výsledku této metody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D4F89-DEC2-4E66-8337-D677DD66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8" y="2162175"/>
            <a:ext cx="73533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10" y="188640"/>
            <a:ext cx="7886700" cy="831626"/>
          </a:xfrm>
        </p:spPr>
        <p:txBody>
          <a:bodyPr>
            <a:normAutofit/>
          </a:bodyPr>
          <a:lstStyle/>
          <a:p>
            <a:r>
              <a:rPr lang="cs-CZ" sz="3600" b="1" dirty="0"/>
              <a:t>Koncepce seminární práce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733256"/>
          </a:xfrm>
        </p:spPr>
        <p:txBody>
          <a:bodyPr>
            <a:normAutofit/>
          </a:bodyPr>
          <a:lstStyle/>
          <a:p>
            <a:r>
              <a:rPr lang="cs-CZ" sz="2400" dirty="0"/>
              <a:t>Každý si vybere jeden region složený z několika okresů ČR: </a:t>
            </a:r>
            <a:r>
              <a:rPr lang="cs-CZ" sz="1200" dirty="0"/>
              <a:t> </a:t>
            </a:r>
            <a:r>
              <a:rPr lang="cs-CZ" sz="1200" dirty="0">
                <a:hlinkClick r:id="rId2"/>
              </a:rPr>
              <a:t>https://docs.google.com/spreadsheets/d/1FoxdVlSUn76CcT_ppTUURJj4xp7bGda4gh9PF-AuS3E/edit?usp=sharing</a:t>
            </a:r>
            <a:r>
              <a:rPr lang="cs-CZ" sz="1200" dirty="0"/>
              <a:t>  </a:t>
            </a:r>
            <a:endParaRPr lang="cs-CZ" sz="2400" dirty="0"/>
          </a:p>
          <a:p>
            <a:r>
              <a:rPr lang="cs-CZ" sz="2400" dirty="0"/>
              <a:t>K dispozici budete mít: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/>
              <a:t>teplotní charakteristiky </a:t>
            </a:r>
            <a:r>
              <a:rPr lang="cs-CZ" sz="2200" dirty="0"/>
              <a:t>a pro 305 klimatologických stanic (.</a:t>
            </a:r>
            <a:r>
              <a:rPr lang="cs-CZ" sz="2200" dirty="0" err="1"/>
              <a:t>csv</a:t>
            </a:r>
            <a:r>
              <a:rPr lang="cs-CZ" sz="2200" dirty="0"/>
              <a:t> tabulky)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/>
              <a:t>srážkové charakteristiky </a:t>
            </a:r>
            <a:r>
              <a:rPr lang="cs-CZ" sz="2200" dirty="0"/>
              <a:t>pro 787 </a:t>
            </a:r>
            <a:r>
              <a:rPr lang="cs-CZ" sz="2200" dirty="0" err="1"/>
              <a:t>srážkoměrných</a:t>
            </a:r>
            <a:r>
              <a:rPr lang="cs-CZ" sz="2200" dirty="0"/>
              <a:t> stanic v rámci v ČR (.</a:t>
            </a:r>
            <a:r>
              <a:rPr lang="cs-CZ" sz="2200" dirty="0" err="1"/>
              <a:t>csv</a:t>
            </a:r>
            <a:r>
              <a:rPr lang="cs-CZ" sz="2200" dirty="0"/>
              <a:t> tabulky)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bodové vrstvy obou typů stanic pro GIS (.</a:t>
            </a:r>
            <a:r>
              <a:rPr lang="cs-CZ" sz="2200" dirty="0" err="1"/>
              <a:t>shp</a:t>
            </a:r>
            <a:r>
              <a:rPr lang="cs-CZ" sz="2200" dirty="0"/>
              <a:t>) včetně některých charakteristik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82F71-B0D9-8FA5-72F3-CAD9D38EA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" y="4633951"/>
            <a:ext cx="4286579" cy="2039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A05AA-97EB-0C29-9E12-8CA5465E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94" y="4548071"/>
            <a:ext cx="4392488" cy="22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0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30" y="72324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25" y="859551"/>
            <a:ext cx="4862043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4. </a:t>
            </a:r>
            <a:r>
              <a:rPr lang="cs-CZ" sz="2400" b="1" dirty="0" err="1"/>
              <a:t>Klimagram</a:t>
            </a:r>
            <a:r>
              <a:rPr lang="cs-CZ" sz="2400" b="1" dirty="0"/>
              <a:t> </a:t>
            </a:r>
          </a:p>
          <a:p>
            <a:r>
              <a:rPr lang="cs-CZ" sz="2000" dirty="0"/>
              <a:t>Sestrojte </a:t>
            </a:r>
            <a:r>
              <a:rPr lang="cs-CZ" sz="2000" dirty="0" err="1"/>
              <a:t>klimagramy</a:t>
            </a:r>
            <a:r>
              <a:rPr lang="cs-CZ" sz="2000" dirty="0"/>
              <a:t> libovolné stanice v regionu pro obě NO (</a:t>
            </a:r>
            <a:r>
              <a:rPr lang="cs-CZ" sz="2000" b="1" dirty="0"/>
              <a:t>2 obrázky</a:t>
            </a:r>
            <a:r>
              <a:rPr lang="cs-CZ" sz="2000" dirty="0"/>
              <a:t>, komentář)</a:t>
            </a:r>
          </a:p>
          <a:p>
            <a:r>
              <a:rPr lang="cs-CZ" sz="2000" dirty="0"/>
              <a:t>Software: MS Excel / </a:t>
            </a:r>
            <a:r>
              <a:rPr lang="cs-CZ" sz="2000" b="1" dirty="0"/>
              <a:t>C_PLOT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4" descr="klimagramy-nove">
            <a:extLst>
              <a:ext uri="{FF2B5EF4-FFF2-40B4-BE49-F238E27FC236}">
                <a16:creationId xmlns:a16="http://schemas.microsoft.com/office/drawing/2014/main" id="{E6CADE9D-7EB7-45D0-967F-1B9BD773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55" y="2481846"/>
            <a:ext cx="4352929" cy="3759965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446">
            <a:extLst>
              <a:ext uri="{FF2B5EF4-FFF2-40B4-BE49-F238E27FC236}">
                <a16:creationId xmlns:a16="http://schemas.microsoft.com/office/drawing/2014/main" id="{98353586-8A70-4BFA-8D85-436F8083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" y="6241811"/>
            <a:ext cx="377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Klimagram</a:t>
            </a:r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– grafické znázornění ročního chodu 2 klimatických prvků na 1 diagramu</a:t>
            </a:r>
          </a:p>
        </p:txBody>
      </p:sp>
      <p:sp>
        <p:nvSpPr>
          <p:cNvPr id="9" name="Text Box 448">
            <a:extLst>
              <a:ext uri="{FF2B5EF4-FFF2-40B4-BE49-F238E27FC236}">
                <a16:creationId xmlns:a16="http://schemas.microsoft.com/office/drawing/2014/main" id="{2EB148FA-69EB-45DC-8D80-D131855E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6464369"/>
            <a:ext cx="45638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Pozn. </a:t>
            </a: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0°C odpovídá v grafu 0,0 mm!</a:t>
            </a:r>
          </a:p>
        </p:txBody>
      </p:sp>
      <p:graphicFrame>
        <p:nvGraphicFramePr>
          <p:cNvPr id="10" name="Group 452">
            <a:extLst>
              <a:ext uri="{FF2B5EF4-FFF2-40B4-BE49-F238E27FC236}">
                <a16:creationId xmlns:a16="http://schemas.microsoft.com/office/drawing/2014/main" id="{39EB8744-1C30-43B8-9165-112FA697E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64685"/>
              </p:ext>
            </p:extLst>
          </p:nvPr>
        </p:nvGraphicFramePr>
        <p:xfrm>
          <a:off x="5001334" y="738962"/>
          <a:ext cx="3990547" cy="5534314"/>
        </p:xfrm>
        <a:graphic>
          <a:graphicData uri="http://schemas.openxmlformats.org/drawingml/2006/table">
            <a:tbl>
              <a:tblPr/>
              <a:tblGrid>
                <a:gridCol w="45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Ozn.</a:t>
                      </a:r>
                      <a:endParaRPr kumimoji="0" lang="cs-CZ" sz="11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Charakteristika</a:t>
                      </a:r>
                      <a:endParaRPr kumimoji="0" lang="cs-CZ" sz="11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Tab.</a:t>
                      </a:r>
                      <a:endParaRPr kumimoji="0" lang="cs-CZ" sz="11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název stanice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nadmořská výška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počet let pozorování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roční teplota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průměrný roční úhrn srážek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denní minimální teplota nejchladnějšího měsíce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absolutní teplotní minimum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denní maximální teplota nejteplejšího měsíce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absolutní teplotní maximum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denní teplotní amplituda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křivka ročního chodu teploty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křivka ročního chodu srážek (měřítko na osách v poměru: </a:t>
                      </a: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10°C odpovídá 20 mm</a:t>
                      </a: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vyprahlé období s absolutním deficitem srážek (vytečkovaná plocha)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humidní část roku (svislá šrafura)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průměrné měsíční úhrny srážek přesahující 100 mm (redukovat srážkové měřítko 1:10) (černá plocha)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křivka ročního úhrnu srážek snížená v poměru 10°C odpovídá 30 mm (přerušovaná linie; vyšrafován</a:t>
                      </a: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í</a:t>
                      </a: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vymezuje suché období)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q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měsíce s průměrnou minimální teplotou &lt; 0°C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měsíce s absolutní minimální teplotou &lt; 0°C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cs-CZ" sz="9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průměrné trvání denních teplotních průměrů &gt; 0°C</a:t>
                      </a:r>
                      <a:endParaRPr kumimoji="0" lang="cs-CZ" sz="9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cs-CZ" sz="1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69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831626"/>
          </a:xfrm>
        </p:spPr>
        <p:txBody>
          <a:bodyPr>
            <a:normAutofit/>
          </a:bodyPr>
          <a:lstStyle/>
          <a:p>
            <a:r>
              <a:rPr lang="cs-CZ" sz="3600" b="1" dirty="0"/>
              <a:t>Další pokyny ke zpracování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6165304"/>
          </a:xfrm>
        </p:spPr>
        <p:txBody>
          <a:bodyPr>
            <a:normAutofit/>
          </a:bodyPr>
          <a:lstStyle/>
          <a:p>
            <a:r>
              <a:rPr lang="cs-CZ" sz="2000" dirty="0"/>
              <a:t>Všechny mapy musí mít </a:t>
            </a:r>
            <a:r>
              <a:rPr lang="cs-CZ" sz="2000" b="1" dirty="0"/>
              <a:t>stejné měřítko</a:t>
            </a:r>
          </a:p>
          <a:p>
            <a:r>
              <a:rPr lang="cs-CZ" sz="2000" dirty="0"/>
              <a:t>Cvičení odevzdejte do odevzdávárny do </a:t>
            </a:r>
            <a:r>
              <a:rPr lang="cs-CZ" sz="2000" b="1" dirty="0"/>
              <a:t>30.11.2024 </a:t>
            </a:r>
          </a:p>
          <a:p>
            <a:r>
              <a:rPr lang="cs-CZ" sz="2000" dirty="0"/>
              <a:t>Psát ve třetí osobě čísla jednotného nebo v pasivu (věcný odborný vědecký text)</a:t>
            </a:r>
          </a:p>
          <a:p>
            <a:r>
              <a:rPr lang="cs-CZ" sz="2000" dirty="0"/>
              <a:t>Tabulky, grafy, mapky řadit do textu, číslovat – zvlášť tabulky (Tab. 1) a zvlášť grafy a mapy (Obr. 1) </a:t>
            </a:r>
          </a:p>
          <a:p>
            <a:r>
              <a:rPr lang="cs-CZ" sz="2000" dirty="0"/>
              <a:t>Tabulky mají vždy popisek nad vlastní tabulkou, obrázky (tzn. grafy i mapy, oboje vždy popsané jako Obr. X) pod vlastním obrázkem</a:t>
            </a:r>
          </a:p>
          <a:p>
            <a:r>
              <a:rPr lang="cs-CZ" sz="2000" dirty="0"/>
              <a:t>Každá tabulka, graf a obrázek musí mít přesný název (3 základní informace: co (vč. jednotek), kde a kdy); v názvu a textu nepoužívat slova tabulka, obrázek, graf, mapa</a:t>
            </a:r>
          </a:p>
          <a:p>
            <a:r>
              <a:rPr lang="cs-CZ" sz="2000" dirty="0"/>
              <a:t>Čísla v tabulkách a popisy os grafů musí mít </a:t>
            </a:r>
            <a:r>
              <a:rPr lang="cs-CZ" sz="2000" b="1" dirty="0"/>
              <a:t>stejný počet desetinných míst</a:t>
            </a:r>
            <a:r>
              <a:rPr lang="cs-CZ" sz="2000" dirty="0"/>
              <a:t> a musí být vždy </a:t>
            </a:r>
            <a:r>
              <a:rPr lang="cs-CZ" sz="2000" b="1" dirty="0"/>
              <a:t>zarovnány doprava </a:t>
            </a:r>
          </a:p>
          <a:p>
            <a:r>
              <a:rPr lang="cs-CZ" sz="2000" dirty="0"/>
              <a:t>Výpočty zaokrouhlovat na </a:t>
            </a:r>
            <a:r>
              <a:rPr lang="cs-CZ" sz="2000" b="1" dirty="0"/>
              <a:t>1 desetinné místo </a:t>
            </a:r>
          </a:p>
          <a:p>
            <a:r>
              <a:rPr lang="cs-CZ" sz="2000" dirty="0"/>
              <a:t>Další informace o správném formátování textu: </a:t>
            </a:r>
            <a:r>
              <a:rPr lang="cs-CZ" sz="2000" b="1" dirty="0"/>
              <a:t>Pokyny pro zpracování závěrečných prací na GÚ</a:t>
            </a:r>
            <a:r>
              <a:rPr lang="cs-CZ" sz="2000" dirty="0"/>
              <a:t> (IS – studijní materiály)</a:t>
            </a:r>
          </a:p>
        </p:txBody>
      </p:sp>
    </p:spTree>
    <p:extLst>
      <p:ext uri="{BB962C8B-B14F-4D97-AF65-F5344CB8AC3E}">
        <p14:creationId xmlns:p14="http://schemas.microsoft.com/office/powerpoint/2010/main" val="272900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31626"/>
          </a:xfrm>
        </p:spPr>
        <p:txBody>
          <a:bodyPr>
            <a:normAutofit/>
          </a:bodyPr>
          <a:lstStyle/>
          <a:p>
            <a:r>
              <a:rPr lang="cs-CZ" sz="3600" b="1" dirty="0"/>
              <a:t>Koncepce seminární práce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733256"/>
          </a:xfrm>
        </p:spPr>
        <p:txBody>
          <a:bodyPr>
            <a:normAutofit/>
          </a:bodyPr>
          <a:lstStyle/>
          <a:p>
            <a:r>
              <a:rPr lang="cs-CZ" sz="2400" dirty="0"/>
              <a:t>Vaším úkolem bude: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zpracovat </a:t>
            </a:r>
            <a:r>
              <a:rPr lang="cs-CZ" sz="2000" b="1" dirty="0"/>
              <a:t>mapy geografického rozložení </a:t>
            </a:r>
            <a:r>
              <a:rPr lang="cs-CZ" sz="2000" dirty="0"/>
              <a:t>několika základních klimatických charakteristik ve vybraném regionu pro obě </a:t>
            </a:r>
            <a:r>
              <a:rPr lang="cs-CZ" sz="2000" b="1" dirty="0"/>
              <a:t>normálová období </a:t>
            </a:r>
            <a:r>
              <a:rPr lang="cs-CZ" sz="2000" dirty="0"/>
              <a:t>1961–1990 a 1991–2020 (dále </a:t>
            </a:r>
            <a:r>
              <a:rPr lang="cs-CZ" sz="2000" b="1" dirty="0">
                <a:solidFill>
                  <a:srgbClr val="FF0000"/>
                </a:solidFill>
              </a:rPr>
              <a:t>NO</a:t>
            </a:r>
            <a:r>
              <a:rPr lang="cs-CZ" sz="2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Zpracovat ročních chod vybraných charakteristik (grafy/tabulky) pro </a:t>
            </a:r>
            <a:r>
              <a:rPr lang="cs-CZ" sz="2000" b="1" dirty="0"/>
              <a:t>nejvýše </a:t>
            </a:r>
            <a:r>
              <a:rPr lang="cs-CZ" sz="2000" dirty="0"/>
              <a:t>a </a:t>
            </a:r>
            <a:r>
              <a:rPr lang="cs-CZ" sz="2000" b="1" dirty="0"/>
              <a:t>nejníže položenou stanici</a:t>
            </a:r>
            <a:r>
              <a:rPr lang="cs-CZ" sz="2000" dirty="0"/>
              <a:t> ve vybraným regionu pro obě NO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 komentářích porovnávat jak prostorovou variabilitu v rámci regionu, tak rozdíl mezi oběma NO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6C903F-57A5-E4BE-658E-5613F507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51" y="4005064"/>
            <a:ext cx="5244100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5425C-1771-7888-8235-D5E74B5A9E92}"/>
              </a:ext>
            </a:extLst>
          </p:cNvPr>
          <p:cNvSpPr txBox="1">
            <a:spLocks/>
          </p:cNvSpPr>
          <p:nvPr/>
        </p:nvSpPr>
        <p:spPr>
          <a:xfrm>
            <a:off x="132110" y="4495097"/>
            <a:ext cx="3888432" cy="20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i="1" dirty="0"/>
              <a:t>Příklad z impaktované publikace -&gt; porovnání NO pro Jeseníky: </a:t>
            </a:r>
          </a:p>
          <a:p>
            <a:pPr marL="0" indent="0">
              <a:buNone/>
            </a:pPr>
            <a:r>
              <a:rPr lang="cs-CZ" sz="1100" b="0" i="0" dirty="0">
                <a:solidFill>
                  <a:srgbClr val="222222"/>
                </a:solidFill>
                <a:effectLst/>
                <a:latin typeface="helvetica neue"/>
              </a:rPr>
              <a:t>(D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helvetica neue"/>
              </a:rPr>
              <a:t>olák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, L.; Řehoř, J.;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helvetica neue"/>
              </a:rPr>
              <a:t>Láska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, K.; Štěpánek, P.; Zahradníček, P. Air Temperature Variability of the Northern Mountains in the Czech Republic.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helvetica neue"/>
              </a:rPr>
              <a:t>Atmosphere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helvetica neue"/>
              </a:rPr>
              <a:t>2023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helvetica neue"/>
              </a:rPr>
              <a:t>14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, 1063. https://doi.org/10.3390/atmos14071063</a:t>
            </a:r>
            <a:r>
              <a:rPr lang="cs-CZ" sz="1100" b="0" i="0" dirty="0">
                <a:solidFill>
                  <a:srgbClr val="222222"/>
                </a:solidFill>
                <a:effectLst/>
                <a:latin typeface="helvetica neue"/>
              </a:rPr>
              <a:t>)</a:t>
            </a:r>
            <a:endParaRPr lang="cs-CZ" sz="2000" i="1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110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b="1" dirty="0"/>
              <a:t>Data: tabulky s průměry NO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2696"/>
            <a:ext cx="7452320" cy="6165304"/>
          </a:xfrm>
        </p:spPr>
        <p:txBody>
          <a:bodyPr>
            <a:normAutofit/>
          </a:bodyPr>
          <a:lstStyle/>
          <a:p>
            <a:r>
              <a:rPr lang="cs-CZ" sz="2000" dirty="0"/>
              <a:t>Soubory .</a:t>
            </a:r>
            <a:r>
              <a:rPr lang="cs-CZ" sz="2000" dirty="0" err="1"/>
              <a:t>csv</a:t>
            </a:r>
            <a:r>
              <a:rPr lang="cs-CZ" sz="2000" dirty="0"/>
              <a:t>, oddělovač sloupců čárka, desetinná tečka</a:t>
            </a:r>
          </a:p>
          <a:p>
            <a:r>
              <a:rPr lang="cs-CZ" sz="2000" dirty="0"/>
              <a:t>Otevření v R -</a:t>
            </a:r>
            <a:r>
              <a:rPr lang="en-US" sz="2000" dirty="0"/>
              <a:t>&gt;</a:t>
            </a:r>
            <a:r>
              <a:rPr lang="cs-CZ" sz="2000" dirty="0"/>
              <a:t> nebo </a:t>
            </a:r>
            <a:r>
              <a:rPr lang="cs-CZ" sz="2000" i="1" dirty="0"/>
              <a:t>read.csv() </a:t>
            </a:r>
            <a:r>
              <a:rPr lang="cs-CZ" sz="2000" dirty="0"/>
              <a:t>nebo </a:t>
            </a:r>
            <a:r>
              <a:rPr lang="cs-CZ" sz="2000" i="1" dirty="0" err="1"/>
              <a:t>read.table</a:t>
            </a:r>
            <a:r>
              <a:rPr lang="cs-CZ" sz="2000" i="1" dirty="0"/>
              <a:t>()  </a:t>
            </a:r>
          </a:p>
          <a:p>
            <a:r>
              <a:rPr lang="cs-CZ" sz="2000" dirty="0"/>
              <a:t>Otevření v MS Excel -</a:t>
            </a:r>
            <a:r>
              <a:rPr lang="en-US" sz="2000" dirty="0"/>
              <a:t>&gt; je </a:t>
            </a:r>
            <a:r>
              <a:rPr lang="cs-CZ" sz="2000" dirty="0"/>
              <a:t>třeba mít správně nastavené oddělovače ve Windows: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B713-74A0-4F94-88D7-183FA3E0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04864"/>
            <a:ext cx="7823990" cy="45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72549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b="1" dirty="0"/>
              <a:t>Data: tabulky s průměry NO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908720"/>
            <a:ext cx="7886700" cy="1872208"/>
          </a:xfrm>
        </p:spPr>
        <p:txBody>
          <a:bodyPr>
            <a:normAutofit/>
          </a:bodyPr>
          <a:lstStyle/>
          <a:p>
            <a:r>
              <a:rPr lang="cs-CZ" sz="2000" dirty="0"/>
              <a:t>Pro každé NO a veličinu je jedna tabulka ve </a:t>
            </a:r>
            <a:r>
              <a:rPr lang="cs-CZ" sz="2000" b="1" dirty="0"/>
              <a:t>studijních materiálech</a:t>
            </a:r>
          </a:p>
          <a:p>
            <a:r>
              <a:rPr lang="cs-CZ" sz="2000" dirty="0"/>
              <a:t>Zdroj dat: tzv. </a:t>
            </a:r>
            <a:r>
              <a:rPr lang="cs-CZ" sz="2000" i="1" dirty="0"/>
              <a:t>technické řady</a:t>
            </a:r>
            <a:r>
              <a:rPr lang="cs-CZ" sz="2000" dirty="0"/>
              <a:t> vytvořené na základě volně dostupných staničních dat od ČHMÚ, data byla homogenizována a doplněná pro celé období 1961–2020, tzn. jsou tam i stanice, které reálně neměřily celou dobu </a:t>
            </a:r>
            <a:endParaRPr lang="cs-CZ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31182-AED3-4B8C-A64A-1FCF161B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5104"/>
            <a:ext cx="9144000" cy="14638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5C0847-0BD4-4BC2-AFA6-AE6D511FA5F7}"/>
              </a:ext>
            </a:extLst>
          </p:cNvPr>
          <p:cNvCxnSpPr>
            <a:cxnSpLocks/>
          </p:cNvCxnSpPr>
          <p:nvPr/>
        </p:nvCxnSpPr>
        <p:spPr>
          <a:xfrm flipH="1">
            <a:off x="395536" y="4005064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6D5FDB-84AB-44D8-865D-B1F705464D5E}"/>
              </a:ext>
            </a:extLst>
          </p:cNvPr>
          <p:cNvCxnSpPr>
            <a:cxnSpLocks/>
          </p:cNvCxnSpPr>
          <p:nvPr/>
        </p:nvCxnSpPr>
        <p:spPr>
          <a:xfrm>
            <a:off x="755576" y="400506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E323FA-C637-4F2F-939B-8B84F9401159}"/>
              </a:ext>
            </a:extLst>
          </p:cNvPr>
          <p:cNvCxnSpPr>
            <a:cxnSpLocks/>
          </p:cNvCxnSpPr>
          <p:nvPr/>
        </p:nvCxnSpPr>
        <p:spPr>
          <a:xfrm>
            <a:off x="1871186" y="3284984"/>
            <a:ext cx="3651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19FFD1-CED4-4593-9D0F-149763ABF481}"/>
              </a:ext>
            </a:extLst>
          </p:cNvPr>
          <p:cNvCxnSpPr>
            <a:cxnSpLocks/>
          </p:cNvCxnSpPr>
          <p:nvPr/>
        </p:nvCxnSpPr>
        <p:spPr>
          <a:xfrm>
            <a:off x="1871186" y="3284984"/>
            <a:ext cx="54057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78448-7A72-44C0-8AB1-431B04471935}"/>
              </a:ext>
            </a:extLst>
          </p:cNvPr>
          <p:cNvCxnSpPr>
            <a:cxnSpLocks/>
          </p:cNvCxnSpPr>
          <p:nvPr/>
        </p:nvCxnSpPr>
        <p:spPr>
          <a:xfrm>
            <a:off x="2843808" y="386104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ACFFD9-D8BC-4A93-9664-6CAF000AA266}"/>
              </a:ext>
            </a:extLst>
          </p:cNvPr>
          <p:cNvCxnSpPr/>
          <p:nvPr/>
        </p:nvCxnSpPr>
        <p:spPr>
          <a:xfrm flipH="1">
            <a:off x="3203848" y="2996952"/>
            <a:ext cx="93610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34D28D-5923-4E14-BB37-611CCEAAEE87}"/>
              </a:ext>
            </a:extLst>
          </p:cNvPr>
          <p:cNvCxnSpPr/>
          <p:nvPr/>
        </p:nvCxnSpPr>
        <p:spPr>
          <a:xfrm>
            <a:off x="4139951" y="2996952"/>
            <a:ext cx="2448273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E62CFF-EA0A-42CA-B866-CEBCFFE70AE8}"/>
              </a:ext>
            </a:extLst>
          </p:cNvPr>
          <p:cNvCxnSpPr>
            <a:cxnSpLocks/>
          </p:cNvCxnSpPr>
          <p:nvPr/>
        </p:nvCxnSpPr>
        <p:spPr>
          <a:xfrm>
            <a:off x="6516216" y="3856503"/>
            <a:ext cx="432048" cy="50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190898-BB6E-431B-8773-5F3025A9E51D}"/>
              </a:ext>
            </a:extLst>
          </p:cNvPr>
          <p:cNvCxnSpPr>
            <a:cxnSpLocks/>
          </p:cNvCxnSpPr>
          <p:nvPr/>
        </p:nvCxnSpPr>
        <p:spPr>
          <a:xfrm>
            <a:off x="7159811" y="3356992"/>
            <a:ext cx="148493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DE96AB-9EA5-4029-8B74-3E47EA4386B7}"/>
              </a:ext>
            </a:extLst>
          </p:cNvPr>
          <p:cNvCxnSpPr>
            <a:cxnSpLocks/>
          </p:cNvCxnSpPr>
          <p:nvPr/>
        </p:nvCxnSpPr>
        <p:spPr>
          <a:xfrm>
            <a:off x="7159811" y="3356992"/>
            <a:ext cx="436525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56A7F2-AD58-40CE-BEE1-AAD941233B08}"/>
              </a:ext>
            </a:extLst>
          </p:cNvPr>
          <p:cNvCxnSpPr>
            <a:cxnSpLocks/>
          </p:cNvCxnSpPr>
          <p:nvPr/>
        </p:nvCxnSpPr>
        <p:spPr>
          <a:xfrm flipH="1">
            <a:off x="7956376" y="3008800"/>
            <a:ext cx="288032" cy="135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D31DBE-80AF-44BF-A668-5E9966FDD5C9}"/>
              </a:ext>
            </a:extLst>
          </p:cNvPr>
          <p:cNvCxnSpPr>
            <a:cxnSpLocks/>
          </p:cNvCxnSpPr>
          <p:nvPr/>
        </p:nvCxnSpPr>
        <p:spPr>
          <a:xfrm>
            <a:off x="8244408" y="2996952"/>
            <a:ext cx="64807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569D477-C865-4461-97B0-C5945D639E4C}"/>
              </a:ext>
            </a:extLst>
          </p:cNvPr>
          <p:cNvSpPr txBox="1"/>
          <p:nvPr/>
        </p:nvSpPr>
        <p:spPr>
          <a:xfrm>
            <a:off x="264520" y="3501008"/>
            <a:ext cx="121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Název stanice a ČHMÚ kód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A7FB2E-EAC8-4286-A755-4959C1E3F666}"/>
              </a:ext>
            </a:extLst>
          </p:cNvPr>
          <p:cNvSpPr txBox="1"/>
          <p:nvPr/>
        </p:nvSpPr>
        <p:spPr>
          <a:xfrm>
            <a:off x="1357358" y="2758592"/>
            <a:ext cx="121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Zeměpisné souřadnice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577988-EC01-4C4E-B37D-2054795A7DA9}"/>
              </a:ext>
            </a:extLst>
          </p:cNvPr>
          <p:cNvSpPr txBox="1"/>
          <p:nvPr/>
        </p:nvSpPr>
        <p:spPr>
          <a:xfrm>
            <a:off x="2193969" y="3548726"/>
            <a:ext cx="147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Nadmořská výška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D2F4AC-2942-441D-9ABA-0155CEB46E6D}"/>
              </a:ext>
            </a:extLst>
          </p:cNvPr>
          <p:cNvSpPr txBox="1"/>
          <p:nvPr/>
        </p:nvSpPr>
        <p:spPr>
          <a:xfrm>
            <a:off x="2932935" y="2732348"/>
            <a:ext cx="329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Průměrné hodnoty pro jednotlivé měsíce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F702D3-864D-44DD-B4B0-B31413A123D1}"/>
              </a:ext>
            </a:extLst>
          </p:cNvPr>
          <p:cNvSpPr txBox="1"/>
          <p:nvPr/>
        </p:nvSpPr>
        <p:spPr>
          <a:xfrm>
            <a:off x="6012160" y="30947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Letní a zimní půlrok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C18AC5-2DA3-4C6B-9B3D-5CF6D6D3D67C}"/>
              </a:ext>
            </a:extLst>
          </p:cNvPr>
          <p:cNvSpPr txBox="1"/>
          <p:nvPr/>
        </p:nvSpPr>
        <p:spPr>
          <a:xfrm>
            <a:off x="5919500" y="3604270"/>
            <a:ext cx="147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Roční průměr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F343CD-D1EF-4584-8B36-CAFD419EFF0F}"/>
              </a:ext>
            </a:extLst>
          </p:cNvPr>
          <p:cNvSpPr txBox="1"/>
          <p:nvPr/>
        </p:nvSpPr>
        <p:spPr>
          <a:xfrm>
            <a:off x="7628981" y="2701023"/>
            <a:ext cx="1298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Roční období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629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b="1" dirty="0"/>
              <a:t>Data: vrstvy pro GIS ve studijních materiálech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7452320" cy="6165304"/>
          </a:xfrm>
        </p:spPr>
        <p:txBody>
          <a:bodyPr>
            <a:normAutofit/>
          </a:bodyPr>
          <a:lstStyle/>
          <a:p>
            <a:r>
              <a:rPr lang="cs-CZ" sz="2000" b="1" dirty="0"/>
              <a:t>ArcCR500 + Administrativní členění ČR:</a:t>
            </a:r>
            <a:r>
              <a:rPr lang="cs-CZ" sz="2000" dirty="0"/>
              <a:t> hranice okresů pro ohraničení regionu; řeky, apod. do přehledové mapy</a:t>
            </a:r>
          </a:p>
          <a:p>
            <a:r>
              <a:rPr lang="cs-CZ" sz="2000" b="1" dirty="0"/>
              <a:t>Reliéf</a:t>
            </a:r>
            <a:r>
              <a:rPr lang="cs-CZ" sz="2000" dirty="0"/>
              <a:t>: dvě verze, nižší rozlišení (500m grid) a vyšší rozlišení (30m grid – při zpracování map náročné na výkon počítače)  </a:t>
            </a:r>
          </a:p>
          <a:p>
            <a:r>
              <a:rPr lang="cs-CZ" sz="2000" b="1" dirty="0"/>
              <a:t>Klimatologické a </a:t>
            </a:r>
            <a:r>
              <a:rPr lang="cs-CZ" sz="2000" b="1" dirty="0" err="1"/>
              <a:t>srážkoměrné</a:t>
            </a:r>
            <a:r>
              <a:rPr lang="cs-CZ" sz="2000" b="1" dirty="0"/>
              <a:t> stanice</a:t>
            </a:r>
            <a:r>
              <a:rPr lang="cs-CZ" sz="2000" dirty="0"/>
              <a:t> včetně veličin, které budete mapově zobrazovat</a:t>
            </a:r>
            <a:endParaRPr lang="cs-CZ" sz="2000" b="1" dirty="0"/>
          </a:p>
          <a:p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8F06-999D-4CBD-8BAE-A2786FF7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2976"/>
            <a:ext cx="6494378" cy="3645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D741D-030F-476A-8D2D-28A5A654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54" y="3212976"/>
            <a:ext cx="4226182" cy="36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-116091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b="1" dirty="0"/>
              <a:t>Zpracování map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949280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ArcGIS</a:t>
            </a:r>
            <a:r>
              <a:rPr lang="cs-CZ" sz="2000" b="1" dirty="0"/>
              <a:t> Pro / </a:t>
            </a:r>
            <a:r>
              <a:rPr lang="cs-CZ" sz="2000" b="1" dirty="0" err="1"/>
              <a:t>ArcMap</a:t>
            </a:r>
            <a:r>
              <a:rPr lang="cs-CZ" sz="2000" b="1" dirty="0"/>
              <a:t> / QGIS</a:t>
            </a:r>
          </a:p>
          <a:p>
            <a:r>
              <a:rPr lang="cs-CZ" sz="2000" dirty="0"/>
              <a:t>Možnost </a:t>
            </a:r>
            <a:r>
              <a:rPr lang="cs-CZ" sz="2000" b="1" dirty="0"/>
              <a:t>studentské licence</a:t>
            </a:r>
            <a:r>
              <a:rPr lang="cs-CZ" sz="2000" dirty="0"/>
              <a:t> </a:t>
            </a:r>
            <a:r>
              <a:rPr lang="cs-CZ" sz="2000" dirty="0" err="1"/>
              <a:t>ArcGIS</a:t>
            </a:r>
            <a:r>
              <a:rPr lang="cs-CZ" sz="2000" dirty="0"/>
              <a:t> Pro / </a:t>
            </a:r>
            <a:r>
              <a:rPr lang="cs-CZ" sz="2000" dirty="0" err="1"/>
              <a:t>ArcMap</a:t>
            </a:r>
            <a:r>
              <a:rPr lang="cs-CZ" sz="2000" dirty="0"/>
              <a:t> (QGIS je </a:t>
            </a:r>
            <a:r>
              <a:rPr lang="cs-CZ" sz="2000" dirty="0" err="1"/>
              <a:t>opensource</a:t>
            </a:r>
            <a:r>
              <a:rPr lang="cs-CZ" sz="2000" dirty="0"/>
              <a:t>): </a:t>
            </a:r>
            <a:r>
              <a:rPr lang="cs-CZ" sz="2000" dirty="0">
                <a:hlinkClick r:id="rId2"/>
              </a:rPr>
              <a:t>https://inet.muni.cz/app/soft/licence?assign=14974</a:t>
            </a:r>
            <a:r>
              <a:rPr lang="cs-CZ" sz="2000" dirty="0"/>
              <a:t>  </a:t>
            </a:r>
          </a:p>
          <a:p>
            <a:r>
              <a:rPr lang="cs-CZ" sz="2000" dirty="0"/>
              <a:t>Z počítače v rámci univerzity: např. v knihovně </a:t>
            </a:r>
            <a:r>
              <a:rPr lang="cs-CZ" sz="2000" dirty="0" err="1"/>
              <a:t>PřF</a:t>
            </a:r>
            <a:r>
              <a:rPr lang="cs-CZ" sz="2000" dirty="0"/>
              <a:t> </a:t>
            </a:r>
          </a:p>
          <a:p>
            <a:r>
              <a:rPr lang="cs-CZ" sz="2000" dirty="0"/>
              <a:t>Doporučený souřadnicový systém: </a:t>
            </a:r>
            <a:r>
              <a:rPr lang="cs-CZ" sz="1600" dirty="0"/>
              <a:t>WGS_1984_UTM_Zone_33N (EPSG: 32633)</a:t>
            </a:r>
            <a:endParaRPr lang="cs-CZ" sz="2000" dirty="0"/>
          </a:p>
          <a:p>
            <a:r>
              <a:rPr lang="cs-CZ" sz="2000" dirty="0"/>
              <a:t>Hranice regionu: vrstva okresů -</a:t>
            </a:r>
            <a:r>
              <a:rPr lang="en-US" sz="2000" dirty="0"/>
              <a:t>&gt;</a:t>
            </a:r>
            <a:r>
              <a:rPr lang="cs-CZ" sz="2000" dirty="0"/>
              <a:t> vybrat zpracovávané okresy (</a:t>
            </a:r>
            <a:r>
              <a:rPr lang="cs-CZ" sz="2000" b="1" dirty="0" err="1"/>
              <a:t>selection</a:t>
            </a:r>
            <a:r>
              <a:rPr lang="cs-CZ" sz="2000" dirty="0"/>
              <a:t>) a vytvořit z nich novou vrstvu (</a:t>
            </a:r>
            <a:r>
              <a:rPr lang="cs-CZ" sz="2000" b="1" dirty="0" err="1"/>
              <a:t>create</a:t>
            </a:r>
            <a:r>
              <a:rPr lang="cs-CZ" sz="2000" b="1" dirty="0"/>
              <a:t> </a:t>
            </a:r>
            <a:r>
              <a:rPr lang="cs-CZ" sz="2000" b="1" dirty="0" err="1"/>
              <a:t>new</a:t>
            </a:r>
            <a:r>
              <a:rPr lang="cs-CZ" sz="2000" b="1" dirty="0"/>
              <a:t> </a:t>
            </a:r>
            <a:r>
              <a:rPr lang="cs-CZ" sz="2000" b="1" dirty="0" err="1"/>
              <a:t>layer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selected</a:t>
            </a:r>
            <a:r>
              <a:rPr lang="cs-CZ" sz="2000" b="1" dirty="0"/>
              <a:t> </a:t>
            </a:r>
            <a:r>
              <a:rPr lang="cs-CZ" sz="2000" b="1" dirty="0" err="1"/>
              <a:t>feature</a:t>
            </a:r>
            <a:r>
              <a:rPr lang="cs-CZ" sz="2000" dirty="0"/>
              <a:t>), následně sloučit okresy do jednoho polygonu (</a:t>
            </a:r>
            <a:r>
              <a:rPr lang="cs-CZ" sz="2000" b="1" dirty="0" err="1"/>
              <a:t>dissolve</a:t>
            </a:r>
            <a:r>
              <a:rPr lang="cs-CZ" sz="2000" dirty="0"/>
              <a:t>) </a:t>
            </a:r>
          </a:p>
          <a:p>
            <a:r>
              <a:rPr lang="cs-CZ" sz="2000" b="1" dirty="0"/>
              <a:t>Interpolace</a:t>
            </a:r>
            <a:r>
              <a:rPr lang="cs-CZ" sz="2000" dirty="0"/>
              <a:t> bodových dat do prostorové vrstvy </a:t>
            </a:r>
          </a:p>
          <a:p>
            <a:pPr marL="0" indent="0">
              <a:buNone/>
            </a:pPr>
            <a:r>
              <a:rPr lang="cs-CZ" sz="2000" dirty="0"/>
              <a:t>-</a:t>
            </a:r>
            <a:r>
              <a:rPr lang="en-US" sz="2000" dirty="0"/>
              <a:t>&gt;</a:t>
            </a:r>
            <a:r>
              <a:rPr lang="cs-CZ" sz="2000" dirty="0"/>
              <a:t> doporučená metoda </a:t>
            </a:r>
            <a:r>
              <a:rPr lang="cs-CZ" sz="2000" b="1" dirty="0"/>
              <a:t>IDW </a:t>
            </a:r>
            <a:r>
              <a:rPr lang="cs-CZ" sz="2000" dirty="0"/>
              <a:t>(inverse distance </a:t>
            </a:r>
            <a:r>
              <a:rPr lang="cs-CZ" sz="2000" dirty="0" err="1"/>
              <a:t>weighting</a:t>
            </a:r>
            <a:r>
              <a:rPr lang="cs-CZ" sz="2000" dirty="0"/>
              <a:t>)</a:t>
            </a:r>
            <a:endParaRPr lang="cs-CZ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8461-CDFB-42CB-87E4-9299707B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659208"/>
            <a:ext cx="2509913" cy="3192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60A79-4FC3-49C0-8E27-1614AAD8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00" y="4437112"/>
            <a:ext cx="3363707" cy="2420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D68AD-1729-480E-A9DE-5BADE5D553CC}"/>
              </a:ext>
            </a:extLst>
          </p:cNvPr>
          <p:cNvSpPr txBox="1"/>
          <p:nvPr/>
        </p:nvSpPr>
        <p:spPr>
          <a:xfrm>
            <a:off x="4499992" y="4869160"/>
            <a:ext cx="1309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ArcMap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 err="1"/>
              <a:t>ArcGIS</a:t>
            </a:r>
            <a:r>
              <a:rPr lang="cs-CZ" sz="2000" b="1" dirty="0"/>
              <a:t> Pro</a:t>
            </a:r>
            <a:endParaRPr lang="en-US" sz="20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68929A-C788-45FB-B2CB-E11DFE4EA8FA}"/>
              </a:ext>
            </a:extLst>
          </p:cNvPr>
          <p:cNvCxnSpPr>
            <a:cxnSpLocks/>
          </p:cNvCxnSpPr>
          <p:nvPr/>
        </p:nvCxnSpPr>
        <p:spPr>
          <a:xfrm flipH="1">
            <a:off x="3635896" y="508518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D11D21-1082-435D-9FBF-FA64CBC4C020}"/>
              </a:ext>
            </a:extLst>
          </p:cNvPr>
          <p:cNvCxnSpPr/>
          <p:nvPr/>
        </p:nvCxnSpPr>
        <p:spPr>
          <a:xfrm>
            <a:off x="5809581" y="5733256"/>
            <a:ext cx="8506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3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27925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864096"/>
            <a:ext cx="78867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1. Obecná charakteristika</a:t>
            </a:r>
            <a:endParaRPr lang="cs-CZ" sz="2400" dirty="0"/>
          </a:p>
          <a:p>
            <a:r>
              <a:rPr lang="cs-CZ" sz="2000" dirty="0"/>
              <a:t>Vymezení polohy studovaného území v rámci ČR, říční síť, reliéf (</a:t>
            </a:r>
            <a:r>
              <a:rPr lang="cs-CZ" sz="2000" b="1" dirty="0"/>
              <a:t>mapa</a:t>
            </a:r>
            <a:r>
              <a:rPr lang="cs-CZ" sz="2000" dirty="0"/>
              <a:t> a stručný popis)</a:t>
            </a:r>
          </a:p>
          <a:p>
            <a:r>
              <a:rPr lang="cs-CZ" sz="2000" dirty="0"/>
              <a:t>Mapa sítě klimatologických a srážkoměrných stanic vybraného regionu (</a:t>
            </a:r>
            <a:r>
              <a:rPr lang="cs-CZ" sz="2000" b="1" dirty="0"/>
              <a:t>2 mapy + slovní komentář rozložení</a:t>
            </a:r>
            <a:r>
              <a:rPr lang="cs-CZ" sz="2000" dirty="0"/>
              <a:t>)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Příklad: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18D10-85D5-DE9C-A6DA-37E3A807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73" y="3453110"/>
            <a:ext cx="5868144" cy="31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CF6-8A5F-4F52-A4A5-F6EDFEC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3" y="27925"/>
            <a:ext cx="7886700" cy="831626"/>
          </a:xfrm>
        </p:spPr>
        <p:txBody>
          <a:bodyPr>
            <a:normAutofit/>
          </a:bodyPr>
          <a:lstStyle/>
          <a:p>
            <a:r>
              <a:rPr lang="cs-CZ" sz="3200" dirty="0"/>
              <a:t>Výstupy Seminární práce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1B6B-4ACB-4A68-AA75-FEDAE64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1052736"/>
            <a:ext cx="78867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2. Teplotní poměry</a:t>
            </a:r>
          </a:p>
          <a:p>
            <a:r>
              <a:rPr lang="cs-CZ" sz="2000" dirty="0"/>
              <a:t>Geografické rozložení </a:t>
            </a:r>
            <a:r>
              <a:rPr lang="cs-CZ" sz="2000" b="1" i="1" dirty="0"/>
              <a:t>průměrné roční teploty vzduchu</a:t>
            </a:r>
            <a:r>
              <a:rPr lang="cs-CZ" sz="2000" dirty="0"/>
              <a:t> v </a:t>
            </a:r>
            <a:r>
              <a:rPr lang="cs-CZ" sz="2000" b="1" dirty="0"/>
              <a:t>obou NO</a:t>
            </a:r>
            <a:r>
              <a:rPr lang="cs-CZ" sz="2000" dirty="0"/>
              <a:t> v regionu (</a:t>
            </a:r>
            <a:r>
              <a:rPr lang="cs-CZ" sz="2000" b="1" dirty="0"/>
              <a:t>2 mapy </a:t>
            </a:r>
            <a:r>
              <a:rPr lang="cs-CZ" sz="2000" dirty="0"/>
              <a:t>+ komentář)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FF0000"/>
                </a:solidFill>
              </a:rPr>
              <a:t>Mapy stejné veličiny pro dvě NO musí mít stejnou barvenou legendu =</a:t>
            </a: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cs-CZ" sz="2000" b="1" dirty="0">
                <a:solidFill>
                  <a:srgbClr val="FF0000"/>
                </a:solidFill>
              </a:rPr>
              <a:t>stejná barva značí stejnou teplotu </a:t>
            </a:r>
            <a:r>
              <a:rPr lang="cs-CZ" sz="2000" dirty="0">
                <a:solidFill>
                  <a:srgbClr val="FF0000"/>
                </a:solidFill>
              </a:rPr>
              <a:t>v obou mapách (stejně i u srážek či větru) 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FF0000"/>
                </a:solidFill>
              </a:rPr>
              <a:t> </a:t>
            </a:r>
          </a:p>
          <a:p>
            <a:r>
              <a:rPr lang="cs-CZ" sz="2000" dirty="0"/>
              <a:t>Roční chod (</a:t>
            </a:r>
            <a:r>
              <a:rPr lang="cs-CZ" sz="2000" b="1" i="1" dirty="0"/>
              <a:t>jednotlivé měsíce a roční průměr</a:t>
            </a:r>
            <a:r>
              <a:rPr lang="cs-CZ" sz="2000" dirty="0"/>
              <a:t>) teploty vzduchu pro </a:t>
            </a:r>
            <a:r>
              <a:rPr lang="cs-CZ" sz="2000" b="1" dirty="0"/>
              <a:t>nejvýše a nejníže položenou stanici </a:t>
            </a:r>
            <a:r>
              <a:rPr lang="cs-CZ" sz="2000" dirty="0"/>
              <a:t>v regionu </a:t>
            </a:r>
            <a:r>
              <a:rPr lang="cs-CZ" sz="2000" b="1" dirty="0"/>
              <a:t>v obou NO </a:t>
            </a:r>
            <a:r>
              <a:rPr lang="cs-CZ" sz="2000" dirty="0"/>
              <a:t>(</a:t>
            </a:r>
            <a:r>
              <a:rPr lang="cs-CZ" sz="2000" b="1" dirty="0"/>
              <a:t>1 tabulka, 1 graf</a:t>
            </a:r>
            <a:r>
              <a:rPr lang="cs-CZ" sz="2000" dirty="0"/>
              <a:t>, komentář), v tabulce vypočítat i </a:t>
            </a:r>
            <a:r>
              <a:rPr lang="cs-CZ" sz="2000" b="1" dirty="0"/>
              <a:t>diference</a:t>
            </a:r>
            <a:r>
              <a:rPr lang="cs-CZ" sz="2000" dirty="0"/>
              <a:t> (rozdíly) mezi NO, do grafu dát obě NO zároveň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FF0000"/>
                </a:solidFill>
              </a:rPr>
              <a:t>Typ grafu: Teplota =</a:t>
            </a:r>
            <a:r>
              <a:rPr lang="en-US" sz="2000" dirty="0">
                <a:solidFill>
                  <a:srgbClr val="FF0000"/>
                </a:solidFill>
              </a:rPr>
              <a:t>&gt;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liniové grafy</a:t>
            </a:r>
            <a:r>
              <a:rPr lang="cs-CZ" sz="2000" dirty="0">
                <a:solidFill>
                  <a:srgbClr val="FF0000"/>
                </a:solidFill>
              </a:rPr>
              <a:t>, Srážky a počty dnů s charakteristickou teplotou =</a:t>
            </a:r>
            <a:r>
              <a:rPr lang="en-US" sz="2000" dirty="0">
                <a:solidFill>
                  <a:srgbClr val="FF0000"/>
                </a:solidFill>
              </a:rPr>
              <a:t>&gt;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sloupcové grafy</a:t>
            </a:r>
          </a:p>
        </p:txBody>
      </p:sp>
    </p:spTree>
    <p:extLst>
      <p:ext uri="{BB962C8B-B14F-4D97-AF65-F5344CB8AC3E}">
        <p14:creationId xmlns:p14="http://schemas.microsoft.com/office/powerpoint/2010/main" val="127534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15016</TotalTime>
  <Words>1768</Words>
  <Application>Microsoft Office PowerPoint</Application>
  <PresentationFormat>Předvádění na obrazovce (4:3)</PresentationFormat>
  <Paragraphs>214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Times New Roman</vt:lpstr>
      <vt:lpstr>Wingdings</vt:lpstr>
      <vt:lpstr>Office Theme</vt:lpstr>
      <vt:lpstr>Rovnice</vt:lpstr>
      <vt:lpstr>Seminární práce</vt:lpstr>
      <vt:lpstr>Koncepce seminární práce</vt:lpstr>
      <vt:lpstr>Koncepce seminární práce</vt:lpstr>
      <vt:lpstr>Data: tabulky s průměry NO</vt:lpstr>
      <vt:lpstr>Data: tabulky s průměry NO</vt:lpstr>
      <vt:lpstr>Data: vrstvy pro GIS ve studijních materiálech</vt:lpstr>
      <vt:lpstr>Zpracování map</vt:lpstr>
      <vt:lpstr>Výstupy Seminární práce</vt:lpstr>
      <vt:lpstr>Výstupy Seminární práce</vt:lpstr>
      <vt:lpstr>Příklady:</vt:lpstr>
      <vt:lpstr>Výstupy Seminární práce</vt:lpstr>
      <vt:lpstr>Příklad:</vt:lpstr>
      <vt:lpstr>Výstupy Seminární práce</vt:lpstr>
      <vt:lpstr>Výstupy Seminární práce</vt:lpstr>
      <vt:lpstr>Výstupy Seminární práce</vt:lpstr>
      <vt:lpstr>Výstupy Seminární práce</vt:lpstr>
      <vt:lpstr>Příklad:</vt:lpstr>
      <vt:lpstr>Prezentace aplikace PowerPoint</vt:lpstr>
      <vt:lpstr>Výstupy Seminární práce</vt:lpstr>
      <vt:lpstr>Výstupy Seminární práce</vt:lpstr>
      <vt:lpstr>Další pokyny ke zpracování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meteorologie a klimatologie</dc:title>
  <dc:creator>NTB</dc:creator>
  <cp:lastModifiedBy>user</cp:lastModifiedBy>
  <cp:revision>405</cp:revision>
  <dcterms:created xsi:type="dcterms:W3CDTF">2008-09-10T13:51:53Z</dcterms:created>
  <dcterms:modified xsi:type="dcterms:W3CDTF">2024-10-09T13:51:35Z</dcterms:modified>
</cp:coreProperties>
</file>