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57" r:id="rId10"/>
    <p:sldId id="258" r:id="rId11"/>
    <p:sldId id="259" r:id="rId12"/>
    <p:sldId id="260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77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Martin Škrabal…"/>
          <p:cNvSpPr txBox="1">
            <a:spLocks noGrp="1"/>
          </p:cNvSpPr>
          <p:nvPr>
            <p:ph type="body" idx="21"/>
          </p:nvPr>
        </p:nvSpPr>
        <p:spPr>
          <a:xfrm>
            <a:off x="100087" y="12831431"/>
            <a:ext cx="22882681" cy="20647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defRPr sz="2400"/>
            </a:pPr>
            <a:r>
              <a:t>Martin Škrabal</a:t>
            </a:r>
          </a:p>
          <a:p>
            <a:pPr>
              <a:defRPr sz="2400"/>
            </a:pPr>
            <a:r>
              <a:t>Denis Elblaus</a:t>
            </a:r>
          </a:p>
        </p:txBody>
      </p:sp>
      <p:sp>
        <p:nvSpPr>
          <p:cNvPr id="172" name="Climate Change 2022: Impacts, Adaptation and Vulnerabilit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sz="9000" spc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Climate Change 2022: Impacts, Adaptation and Vulnerability </a:t>
            </a:r>
          </a:p>
        </p:txBody>
      </p:sp>
      <p:sp>
        <p:nvSpPr>
          <p:cNvPr id="173" name="Sekce C+D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7697127"/>
            <a:ext cx="21971000" cy="1905001"/>
          </a:xfrm>
          <a:prstGeom prst="rect">
            <a:avLst/>
          </a:prstGeom>
        </p:spPr>
        <p:txBody>
          <a:bodyPr/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Sekce C+D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ekce D"/>
          <p:cNvSpPr txBox="1"/>
          <p:nvPr/>
        </p:nvSpPr>
        <p:spPr>
          <a:xfrm>
            <a:off x="35813" y="64462"/>
            <a:ext cx="21624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Sekce D</a:t>
            </a:r>
          </a:p>
        </p:txBody>
      </p:sp>
      <p:sp>
        <p:nvSpPr>
          <p:cNvPr id="180" name="Rovnost a sociální spravedlnost:…"/>
          <p:cNvSpPr txBox="1"/>
          <p:nvPr/>
        </p:nvSpPr>
        <p:spPr>
          <a:xfrm>
            <a:off x="222980" y="1288661"/>
            <a:ext cx="2362054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 b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t>Rovnost a sociální spravedlnost: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Dopady klimatu zhoršují stávající nerovnosti a nepřiměřeně postihují rozvojové a marginalizované regiony. K dosažení odolnosti vůči klimatu jsou nezbytná spravedlivá řešení sociálních a ekonomických rozdílů.</a:t>
            </a:r>
          </a:p>
        </p:txBody>
      </p:sp>
      <p:sp>
        <p:nvSpPr>
          <p:cNvPr id="181" name="Integrovaná adaptace a mitigace:…"/>
          <p:cNvSpPr txBox="1"/>
          <p:nvPr/>
        </p:nvSpPr>
        <p:spPr>
          <a:xfrm>
            <a:off x="222981" y="4196579"/>
            <a:ext cx="23620539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Integrovaná adaptace a mitigace:</a:t>
            </a:r>
            <a:r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Spojení opatření na zmírnění a adaptaci v rámci rozvojových plánů pomáhá snižovat zranitelnost a chránit ekosystémy, zejména v podmínkách omezených zdrojů.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897" y="6418698"/>
            <a:ext cx="13826428" cy="7155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ekce D"/>
          <p:cNvSpPr txBox="1"/>
          <p:nvPr/>
        </p:nvSpPr>
        <p:spPr>
          <a:xfrm>
            <a:off x="35813" y="64462"/>
            <a:ext cx="21624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Sekce D</a:t>
            </a:r>
          </a:p>
        </p:txBody>
      </p:sp>
      <p:sp>
        <p:nvSpPr>
          <p:cNvPr id="185" name="Mnohovrstevná správa a partnerství:…"/>
          <p:cNvSpPr txBox="1"/>
          <p:nvPr/>
        </p:nvSpPr>
        <p:spPr>
          <a:xfrm>
            <a:off x="19049" y="1110231"/>
            <a:ext cx="241214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Mnohovrstevná správa a partnerství:</a:t>
            </a:r>
            <a:r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Udržitelné rozvojové procesy vyžadují partnerství mezi vládou, občanskou společností a soukromým sektorem. Je důležité zapojit tradičně marginalizované skupiny do procesů rozhodování.</a:t>
            </a:r>
          </a:p>
        </p:txBody>
      </p:sp>
      <p:sp>
        <p:nvSpPr>
          <p:cNvPr id="186" name="Urbanizace jako příležitost pro odolnost vůči klimatu:…"/>
          <p:cNvSpPr txBox="1"/>
          <p:nvPr/>
        </p:nvSpPr>
        <p:spPr>
          <a:xfrm>
            <a:off x="19049" y="3491685"/>
            <a:ext cx="243459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Urbanizace jako příležitost pro odolnost vůči klimatu:</a:t>
            </a:r>
            <a:r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Rychlá urbanizace poskytuje příležitost začlenit odolnost vůči klimatu do městského plánování, což je zvláště důležité pro pobřežní města, která čelí klimatickým rizikům.</a:t>
            </a:r>
          </a:p>
        </p:txBody>
      </p:sp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3" y="5772093"/>
            <a:ext cx="10721052" cy="7785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618" y="5873138"/>
            <a:ext cx="11373085" cy="7583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ekce D"/>
          <p:cNvSpPr txBox="1"/>
          <p:nvPr/>
        </p:nvSpPr>
        <p:spPr>
          <a:xfrm>
            <a:off x="35813" y="64462"/>
            <a:ext cx="21624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Sekce D</a:t>
            </a:r>
          </a:p>
        </p:txBody>
      </p:sp>
      <p:sp>
        <p:nvSpPr>
          <p:cNvPr id="191" name="Ochrana biodiverzity a ekosystémů:…"/>
          <p:cNvSpPr txBox="1"/>
          <p:nvPr/>
        </p:nvSpPr>
        <p:spPr>
          <a:xfrm>
            <a:off x="19049" y="881779"/>
            <a:ext cx="243459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Ochrana biodiverzity a ekosystémů:</a:t>
            </a:r>
            <a:r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Ochrana biodiverzity je klíčová pro odolnost, protože ekosystémy poskytují základní zdroje a pomáhají zmírnit změnu klimatu; je nezbytné chránit 30–50 % ekosystémů pro zajištění odolnosti.</a:t>
            </a:r>
          </a:p>
        </p:txBody>
      </p:sp>
      <p:sp>
        <p:nvSpPr>
          <p:cNvPr id="192" name="Inkluzivní a adaptivní správa:…"/>
          <p:cNvSpPr txBox="1"/>
          <p:nvPr/>
        </p:nvSpPr>
        <p:spPr>
          <a:xfrm>
            <a:off x="19049" y="3241628"/>
            <a:ext cx="243459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Inkluzivní a adaptivní správa:</a:t>
            </a:r>
            <a:r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Efektivní řízení klimatu vyžaduje adaptivní struktury a koordinaci mezi sektory, přičemž je důležité vyčlenit zdroje a pružně reagovat na nové hrozby.</a:t>
            </a:r>
          </a:p>
        </p:txBody>
      </p:sp>
      <p:sp>
        <p:nvSpPr>
          <p:cNvPr id="193" name="Globální a lokální výzvy a omezení:…"/>
          <p:cNvSpPr txBox="1"/>
          <p:nvPr/>
        </p:nvSpPr>
        <p:spPr>
          <a:xfrm>
            <a:off x="12736685" y="6821030"/>
            <a:ext cx="11067993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Globální a lokální výzvy a omezení:</a:t>
            </a:r>
            <a:r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Možnosti pro klimatickou odolnost se snižují v regionech, které již trpí klimatickými změnami nebo sociálními zranitelnostmi;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překročení teploty o 1,5 °C může učinit udržitelnost nemožnou v některých z těchto regionů.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7" y="5596626"/>
            <a:ext cx="12040331" cy="8036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665AB36-FDB2-7EFA-2A65-0D87D8AB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Adaptace - schéma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B03C51D-9E20-1F98-3202-019F2406A2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Sekce C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324BEF-34C0-2179-28B1-827777F5915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965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66334E2-EBC9-C25B-BBA1-0D30A130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60694E-4F1E-1A4C-79E6-7B9228E625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A73AA45-64EE-C86E-9AFF-327B4DA3FB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1DEC7D6-F922-0F76-FF98-18E71787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4168" y="-1228407"/>
            <a:ext cx="13395664" cy="161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296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B37BA38-F1C0-F3A5-8965-CD3D8D3E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D61E22-F7FB-F3D2-8538-EBBB93FB64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F45CF54-5989-7EA3-1DBA-331C8FC568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A1CBF5-EB59-F954-C9D6-015128B3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5121" y="-932578"/>
            <a:ext cx="13113758" cy="1558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06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96E10FBC-14AE-8DAA-DEFB-D0A9414F5C47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1206500" y="2532185"/>
            <a:ext cx="22872700" cy="2930769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ADAPTAČNÍ ČÁST A JEJÍ SPOLEHLIVOST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vyspělé vs. rozvojové země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4744B2-54B9-0C27-ED64-E0A106A2AB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Sekce C</a:t>
            </a:r>
          </a:p>
        </p:txBody>
      </p:sp>
      <p:pic>
        <p:nvPicPr>
          <p:cNvPr id="1026" name="Picture 2" descr="Členění států světa podle stupně hospodářského rozvoje - ppt stáhnout">
            <a:extLst>
              <a:ext uri="{FF2B5EF4-FFF2-40B4-BE49-F238E27FC236}">
                <a16:creationId xmlns:a16="http://schemas.microsoft.com/office/drawing/2014/main" id="{8B2A651A-104E-A143-F36E-FE8CC0A1E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23435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197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75BE88C-F411-A2CB-2BA1-84027F2E8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D6073F-0514-C487-90AE-5D411BDA6E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Sekce C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190194-CAC1-82E5-E2C7-24D4B708CDB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obrázku 1">
            <a:extLst>
              <a:ext uri="{FF2B5EF4-FFF2-40B4-BE49-F238E27FC236}">
                <a16:creationId xmlns:a16="http://schemas.microsoft.com/office/drawing/2014/main" id="{9F6218E9-DD91-5604-6FE7-3D1669D3F64A}"/>
              </a:ext>
            </a:extLst>
          </p:cNvPr>
          <p:cNvSpPr txBox="1">
            <a:spLocks/>
          </p:cNvSpPr>
          <p:nvPr/>
        </p:nvSpPr>
        <p:spPr>
          <a:xfrm>
            <a:off x="1206500" y="2532185"/>
            <a:ext cx="22872700" cy="293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BUDOUCÍ MOŽNOSTI ADAPTACE A JEJICH PROVEDITELNOST</a:t>
            </a:r>
          </a:p>
          <a:p>
            <a:pPr hangingPunct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vodní hospodářství, lesní hospodářství</a:t>
            </a:r>
          </a:p>
        </p:txBody>
      </p:sp>
      <p:pic>
        <p:nvPicPr>
          <p:cNvPr id="2050" name="Picture 2" descr="Vodní hospodářství a vodní stavby - Fakulta stavební">
            <a:extLst>
              <a:ext uri="{FF2B5EF4-FFF2-40B4-BE49-F238E27FC236}">
                <a16:creationId xmlns:a16="http://schemas.microsoft.com/office/drawing/2014/main" id="{0B9E79D4-A340-D464-E0D4-E87CDA52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9" y="5154745"/>
            <a:ext cx="10890235" cy="757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set zvláštností v lesnictví :: srdcemkprirode">
            <a:extLst>
              <a:ext uri="{FF2B5EF4-FFF2-40B4-BE49-F238E27FC236}">
                <a16:creationId xmlns:a16="http://schemas.microsoft.com/office/drawing/2014/main" id="{428D9A37-E873-D3DA-B86B-0C26D919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304" y="5154745"/>
            <a:ext cx="12115387" cy="757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030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58FAA46-3024-78EA-974E-269254FD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8D84954-55F7-5F2E-9A49-28404103910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3">
            <a:extLst>
              <a:ext uri="{FF2B5EF4-FFF2-40B4-BE49-F238E27FC236}">
                <a16:creationId xmlns:a16="http://schemas.microsoft.com/office/drawing/2014/main" id="{6768EBC5-8D68-3CED-F1AD-19F3C2D4DEF5}"/>
              </a:ext>
            </a:extLst>
          </p:cNvPr>
          <p:cNvSpPr txBox="1">
            <a:spLocks/>
          </p:cNvSpPr>
          <p:nvPr/>
        </p:nvSpPr>
        <p:spPr>
          <a:xfrm>
            <a:off x="1206500" y="1403338"/>
            <a:ext cx="2196862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cs-CZ" sz="4800">
                <a:latin typeface="Times New Roman" panose="02020603050405020304" pitchFamily="18" charset="0"/>
                <a:cs typeface="Times New Roman" panose="02020603050405020304" pitchFamily="18" charset="0"/>
              </a:rPr>
              <a:t>Sekce C</a:t>
            </a:r>
            <a:endParaRPr lang="cs-CZ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ástupný symbol obrázku 1">
            <a:extLst>
              <a:ext uri="{FF2B5EF4-FFF2-40B4-BE49-F238E27FC236}">
                <a16:creationId xmlns:a16="http://schemas.microsoft.com/office/drawing/2014/main" id="{EA5FE32E-C269-B6C5-3F9C-1712F7BB9542}"/>
              </a:ext>
            </a:extLst>
          </p:cNvPr>
          <p:cNvSpPr txBox="1">
            <a:spLocks/>
          </p:cNvSpPr>
          <p:nvPr/>
        </p:nvSpPr>
        <p:spPr>
          <a:xfrm>
            <a:off x="1206500" y="2532185"/>
            <a:ext cx="22872700" cy="293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TRANSFORMACE MĚST, VENKOVA A INFRASTRUKTURA</a:t>
            </a:r>
          </a:p>
        </p:txBody>
      </p:sp>
      <p:pic>
        <p:nvPicPr>
          <p:cNvPr id="3074" name="Picture 2" descr="Zelené střechy, dotace, realizace zelených střech | CZ Isolation">
            <a:extLst>
              <a:ext uri="{FF2B5EF4-FFF2-40B4-BE49-F238E27FC236}">
                <a16:creationId xmlns:a16="http://schemas.microsoft.com/office/drawing/2014/main" id="{BAAFAB82-F174-5439-23AD-19B6B56A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54" y="3424724"/>
            <a:ext cx="12816711" cy="96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565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0A754AA-CFD6-A4CE-4D2B-BA366607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DBA68A3-FFEE-E320-C435-D61DB4DEEB7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3">
            <a:extLst>
              <a:ext uri="{FF2B5EF4-FFF2-40B4-BE49-F238E27FC236}">
                <a16:creationId xmlns:a16="http://schemas.microsoft.com/office/drawing/2014/main" id="{470624A1-F325-2C64-BA13-1523583ADA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7690" y="1106137"/>
            <a:ext cx="21968621" cy="636979"/>
          </a:xfrm>
        </p:spPr>
        <p:txBody>
          <a:bodyPr>
            <a:no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Sekce C</a:t>
            </a:r>
          </a:p>
        </p:txBody>
      </p:sp>
      <p:sp>
        <p:nvSpPr>
          <p:cNvPr id="7" name="Zástupný symbol obrázku 1">
            <a:extLst>
              <a:ext uri="{FF2B5EF4-FFF2-40B4-BE49-F238E27FC236}">
                <a16:creationId xmlns:a16="http://schemas.microsoft.com/office/drawing/2014/main" id="{0C06C717-29B0-9795-AF22-500F9A23F4F6}"/>
              </a:ext>
            </a:extLst>
          </p:cNvPr>
          <p:cNvSpPr txBox="1">
            <a:spLocks/>
          </p:cNvSpPr>
          <p:nvPr/>
        </p:nvSpPr>
        <p:spPr>
          <a:xfrm>
            <a:off x="1206500" y="2532185"/>
            <a:ext cx="22872700" cy="293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SHRNUTÍ</a:t>
            </a:r>
          </a:p>
          <a:p>
            <a:pPr hangingPunct="1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Solidarita, finance, ucelenost ochranných systémů </a:t>
            </a:r>
          </a:p>
        </p:txBody>
      </p:sp>
      <p:pic>
        <p:nvPicPr>
          <p:cNvPr id="4100" name="Picture 4" descr="About Finance | Business Administration School">
            <a:extLst>
              <a:ext uri="{FF2B5EF4-FFF2-40B4-BE49-F238E27FC236}">
                <a16:creationId xmlns:a16="http://schemas.microsoft.com/office/drawing/2014/main" id="{8B9B65C9-11C3-9168-8F22-5CF508C0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94663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6157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ekce D"/>
          <p:cNvSpPr txBox="1"/>
          <p:nvPr/>
        </p:nvSpPr>
        <p:spPr>
          <a:xfrm>
            <a:off x="225387" y="88159"/>
            <a:ext cx="21624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 err="1"/>
              <a:t>Sekce</a:t>
            </a:r>
            <a:r>
              <a:rPr dirty="0"/>
              <a:t> D</a:t>
            </a:r>
          </a:p>
        </p:txBody>
      </p:sp>
      <p:sp>
        <p:nvSpPr>
          <p:cNvPr id="176" name="Naléhavost a omezení současných opatření:…"/>
          <p:cNvSpPr txBox="1"/>
          <p:nvPr/>
        </p:nvSpPr>
        <p:spPr>
          <a:xfrm>
            <a:off x="201690" y="945761"/>
            <a:ext cx="23980618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 dirty="0" err="1"/>
              <a:t>Naléhavost</a:t>
            </a:r>
            <a:r>
              <a:rPr b="1" dirty="0"/>
              <a:t> a </a:t>
            </a:r>
            <a:r>
              <a:rPr b="1" dirty="0" err="1"/>
              <a:t>omezení</a:t>
            </a:r>
            <a:r>
              <a:rPr b="1" dirty="0"/>
              <a:t> </a:t>
            </a:r>
            <a:r>
              <a:rPr b="1" dirty="0" err="1"/>
              <a:t>současných</a:t>
            </a:r>
            <a:r>
              <a:rPr b="1" dirty="0"/>
              <a:t> </a:t>
            </a:r>
            <a:r>
              <a:rPr b="1" dirty="0" err="1"/>
              <a:t>opatření</a:t>
            </a:r>
            <a:r>
              <a:rPr b="1" dirty="0"/>
              <a:t>:</a:t>
            </a:r>
            <a:r>
              <a:rPr dirty="0"/>
              <a:t>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 err="1"/>
              <a:t>Změna</a:t>
            </a:r>
            <a:r>
              <a:rPr dirty="0"/>
              <a:t> </a:t>
            </a:r>
            <a:r>
              <a:rPr dirty="0" err="1"/>
              <a:t>klimatu</a:t>
            </a:r>
            <a:r>
              <a:rPr dirty="0"/>
              <a:t> </a:t>
            </a:r>
            <a:r>
              <a:rPr dirty="0" err="1"/>
              <a:t>vyžaduje</a:t>
            </a:r>
            <a:r>
              <a:rPr dirty="0"/>
              <a:t> </a:t>
            </a:r>
            <a:r>
              <a:rPr dirty="0" err="1"/>
              <a:t>naléhavá</a:t>
            </a:r>
            <a:r>
              <a:rPr dirty="0"/>
              <a:t> a </a:t>
            </a:r>
            <a:r>
              <a:rPr dirty="0" err="1"/>
              <a:t>inovativní</a:t>
            </a:r>
            <a:r>
              <a:rPr dirty="0"/>
              <a:t> </a:t>
            </a:r>
            <a:r>
              <a:rPr dirty="0" err="1"/>
              <a:t>řešení</a:t>
            </a:r>
            <a:r>
              <a:rPr dirty="0"/>
              <a:t>, </a:t>
            </a:r>
            <a:r>
              <a:rPr dirty="0" err="1"/>
              <a:t>která</a:t>
            </a:r>
            <a:r>
              <a:rPr dirty="0"/>
              <a:t> </a:t>
            </a:r>
            <a:r>
              <a:rPr dirty="0" err="1"/>
              <a:t>integrují</a:t>
            </a:r>
            <a:r>
              <a:rPr dirty="0"/>
              <a:t> jak </a:t>
            </a:r>
            <a:r>
              <a:rPr dirty="0" err="1"/>
              <a:t>adaptační</a:t>
            </a:r>
            <a:r>
              <a:rPr dirty="0"/>
              <a:t>, </a:t>
            </a:r>
            <a:r>
              <a:rPr dirty="0" err="1"/>
              <a:t>tak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mitigační</a:t>
            </a:r>
            <a:r>
              <a:rPr dirty="0"/>
              <a:t> </a:t>
            </a:r>
            <a:r>
              <a:rPr dirty="0" err="1"/>
              <a:t>strategie</a:t>
            </a:r>
            <a:r>
              <a:rPr dirty="0"/>
              <a:t>. </a:t>
            </a: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 err="1"/>
              <a:t>Každé</a:t>
            </a:r>
            <a:r>
              <a:rPr dirty="0"/>
              <a:t> </a:t>
            </a:r>
            <a:r>
              <a:rPr dirty="0" err="1"/>
              <a:t>další</a:t>
            </a:r>
            <a:r>
              <a:rPr dirty="0"/>
              <a:t> </a:t>
            </a:r>
            <a:r>
              <a:rPr dirty="0" err="1"/>
              <a:t>oteplení</a:t>
            </a:r>
            <a:r>
              <a:rPr dirty="0"/>
              <a:t> </a:t>
            </a:r>
            <a:r>
              <a:rPr dirty="0" err="1"/>
              <a:t>nad</a:t>
            </a:r>
            <a:r>
              <a:rPr dirty="0"/>
              <a:t> 1,5 °C </a:t>
            </a:r>
            <a:r>
              <a:rPr dirty="0" err="1"/>
              <a:t>omezuje</a:t>
            </a:r>
            <a:r>
              <a:rPr dirty="0"/>
              <a:t> </a:t>
            </a:r>
            <a:r>
              <a:rPr dirty="0" err="1"/>
              <a:t>možnosti</a:t>
            </a:r>
            <a:r>
              <a:rPr dirty="0"/>
              <a:t> </a:t>
            </a:r>
            <a:r>
              <a:rPr dirty="0" err="1"/>
              <a:t>udržitelného</a:t>
            </a:r>
            <a:r>
              <a:rPr dirty="0"/>
              <a:t> </a:t>
            </a:r>
            <a:r>
              <a:rPr dirty="0" err="1"/>
              <a:t>rozvoje</a:t>
            </a:r>
            <a:r>
              <a:rPr dirty="0"/>
              <a:t>, </a:t>
            </a:r>
            <a:r>
              <a:rPr dirty="0" err="1"/>
              <a:t>což</a:t>
            </a:r>
            <a:r>
              <a:rPr dirty="0"/>
              <a:t> </a:t>
            </a:r>
            <a:r>
              <a:rPr dirty="0" err="1"/>
              <a:t>zdůrazňuje</a:t>
            </a:r>
            <a:r>
              <a:rPr dirty="0"/>
              <a:t> </a:t>
            </a:r>
            <a:r>
              <a:rPr dirty="0" err="1"/>
              <a:t>důležitost</a:t>
            </a:r>
            <a:r>
              <a:rPr dirty="0"/>
              <a:t> </a:t>
            </a:r>
            <a:r>
              <a:rPr dirty="0" err="1"/>
              <a:t>okamžitého</a:t>
            </a:r>
            <a:r>
              <a:rPr dirty="0"/>
              <a:t> </a:t>
            </a:r>
            <a:r>
              <a:rPr dirty="0" err="1"/>
              <a:t>jednání</a:t>
            </a:r>
            <a:r>
              <a:rPr dirty="0"/>
              <a:t>.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10647"/>
            <a:ext cx="15240000" cy="855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Vlastní</PresentationFormat>
  <Paragraphs>40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Helvetica Neue</vt:lpstr>
      <vt:lpstr>Helvetica Neue Medium</vt:lpstr>
      <vt:lpstr>Times New Roman</vt:lpstr>
      <vt:lpstr>21_BasicWhite</vt:lpstr>
      <vt:lpstr>Climate Change 2022: Impacts, Adaptation and Vulnerability </vt:lpstr>
      <vt:lpstr>Adaptace - schéma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 Škrabal</dc:creator>
  <cp:lastModifiedBy>Martin Škrabal</cp:lastModifiedBy>
  <cp:revision>1</cp:revision>
  <dcterms:modified xsi:type="dcterms:W3CDTF">2024-10-31T21:26:06Z</dcterms:modified>
</cp:coreProperties>
</file>