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8" r:id="rId3"/>
    <p:sldId id="315" r:id="rId4"/>
    <p:sldId id="316" r:id="rId5"/>
    <p:sldId id="365" r:id="rId6"/>
    <p:sldId id="387" r:id="rId7"/>
    <p:sldId id="406" r:id="rId8"/>
    <p:sldId id="407" r:id="rId9"/>
    <p:sldId id="408" r:id="rId10"/>
    <p:sldId id="409" r:id="rId11"/>
    <p:sldId id="394" r:id="rId12"/>
    <p:sldId id="410" r:id="rId13"/>
    <p:sldId id="411" r:id="rId14"/>
    <p:sldId id="412" r:id="rId15"/>
    <p:sldId id="414" r:id="rId16"/>
    <p:sldId id="415" r:id="rId17"/>
    <p:sldId id="388" r:id="rId18"/>
    <p:sldId id="416" r:id="rId19"/>
    <p:sldId id="417" r:id="rId20"/>
    <p:sldId id="461" r:id="rId21"/>
    <p:sldId id="419" r:id="rId22"/>
    <p:sldId id="418" r:id="rId23"/>
    <p:sldId id="413" r:id="rId24"/>
    <p:sldId id="422" r:id="rId25"/>
    <p:sldId id="423" r:id="rId26"/>
    <p:sldId id="424" r:id="rId27"/>
    <p:sldId id="425" r:id="rId28"/>
    <p:sldId id="420" r:id="rId29"/>
    <p:sldId id="426" r:id="rId30"/>
    <p:sldId id="428" r:id="rId31"/>
    <p:sldId id="427" r:id="rId32"/>
    <p:sldId id="429" r:id="rId33"/>
    <p:sldId id="430" r:id="rId34"/>
    <p:sldId id="431" r:id="rId35"/>
    <p:sldId id="433" r:id="rId36"/>
    <p:sldId id="434" r:id="rId37"/>
    <p:sldId id="435" r:id="rId38"/>
    <p:sldId id="432" r:id="rId39"/>
    <p:sldId id="436" r:id="rId40"/>
    <p:sldId id="421" r:id="rId41"/>
    <p:sldId id="447" r:id="rId42"/>
    <p:sldId id="437" r:id="rId43"/>
    <p:sldId id="439" r:id="rId44"/>
    <p:sldId id="440" r:id="rId45"/>
    <p:sldId id="438" r:id="rId46"/>
    <p:sldId id="443" r:id="rId47"/>
    <p:sldId id="444" r:id="rId48"/>
    <p:sldId id="446" r:id="rId49"/>
    <p:sldId id="445" r:id="rId50"/>
    <p:sldId id="442" r:id="rId51"/>
    <p:sldId id="459" r:id="rId52"/>
    <p:sldId id="441" r:id="rId53"/>
    <p:sldId id="449" r:id="rId54"/>
    <p:sldId id="450" r:id="rId55"/>
    <p:sldId id="451" r:id="rId56"/>
    <p:sldId id="454" r:id="rId57"/>
    <p:sldId id="453" r:id="rId58"/>
    <p:sldId id="460" r:id="rId59"/>
    <p:sldId id="452" r:id="rId60"/>
    <p:sldId id="458" r:id="rId61"/>
    <p:sldId id="455" r:id="rId62"/>
    <p:sldId id="456" r:id="rId63"/>
    <p:sldId id="457" r:id="rId6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4C8"/>
    <a:srgbClr val="B297C9"/>
    <a:srgbClr val="E2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9B326-8B35-46DD-9DB4-76835E658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213C63-DCD0-4840-A2BC-7412CA5D3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C59D3E-7D6E-486A-A2E4-6FE4C3A4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22F0E9-82B3-48DB-A23A-4F4A326C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FD00C-0BD3-49DD-9412-517E047B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79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F45B9-D7A7-47DA-9A61-AD62FC2C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1B25CE-056C-41B2-AF6D-B7E47BE74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1D4131-E1B8-4509-B1D8-5655E2C0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31DB4-4FA4-45A7-B348-50734832D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8DA411-6BCB-4CF6-8B6E-63F7CA79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66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C3D619-E752-4EB4-A9F3-C1601F616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25F0B7-58EE-46FA-909C-5B88B2B16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8E7BFB-24D5-4BF6-96C2-A7C0CF7A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F2513-3EB7-4322-92B5-A3CEDDEA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02F0CC-EAD2-4158-9226-34FC4415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24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C3389-3251-46D7-B256-AED90C3B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61AC53-8611-410C-BEEA-602EDBB7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83EB8A-9753-44AC-A808-D2F9A81D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06645B-4858-48B6-898A-AAEAAD47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C969-22C1-41A6-96C1-65DD17E9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46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CBDF8-DF49-4D25-B5F0-19882B24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895902F-8AF1-48F7-9B1F-9BD02A78A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A13EFD-F458-43A9-8C41-C5124173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006B4E-4E2C-42A2-810B-B23F36D0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C1479-6503-4FD4-9040-F40FEA6B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22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94F17-B09F-4F45-869E-D8519718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EB493C-93B3-4045-9C86-6B9494C0F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543E4BD-1B77-46E9-9928-3751493C8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F5655C-C121-43B4-9705-582D6A1F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689C25-D242-45CE-A357-76FB81AA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70CC0A-5209-49C5-9877-FCF4A2E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4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6CFB4-1780-4886-95F8-7B007D2F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35FFF8B-61DD-46BE-B4D9-9EDC82487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92FB40-2B7D-43E1-B748-EA3960216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110F871-40F2-48F2-883F-92B2396C0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E0986B2-6982-4DA0-92B8-494C709CB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431223-4452-4941-866D-F0C508AE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C5E743-1FC2-4CD4-9681-FFC437F9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7986F3-443D-4438-BB1C-2BB336C6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95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8A27A-5764-4D2C-985B-7527CAF5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C14314-1400-45B5-AAAF-5D9A0609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DE1A03-7BCB-4A81-A4D9-8FDC6D8B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DD284D-2900-4ABD-A97C-467F43B1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F35857-6DD1-4AF8-A116-326A1B2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6A6B29-10A0-42B4-9219-88927E7C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76BA1E-88BC-42DA-BEC5-D749B024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4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6DCFC-EDEE-47F9-B445-41CBEEC9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B73494-52D2-46F8-BD53-091C23A9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F9B2DD-03E4-4326-A896-1BB0F1DB4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DBDA8-3F0B-475D-A9B0-EBB16577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6C80A0-2158-4810-918B-0219461C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7CC6D0-A079-4941-A126-0216FAE2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9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2336F-7EC2-4F0A-8180-0051420F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F8EEF40-1229-4F15-B7DE-536F8387F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B4FD09-5C1B-4B67-B8A1-348E16E25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178178-DA57-4441-AFA4-DD1B3463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88262F-8F52-43BC-BEC0-D7BB7006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AE032A-075E-4CE1-86C4-991EA777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41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B26760-1F0E-4E78-AA9C-F580475D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B7B232-BABE-4AB2-BB66-228C4D1D7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DFD77F-2117-42BC-BC9D-223DE782E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E1F5-8621-4B47-A4F3-696459480994}" type="datetimeFigureOut">
              <a:rPr lang="cs-CZ" smtClean="0"/>
              <a:t>18.12.2024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B7C2A7-5A5F-4A8B-A676-ABDA5ECFB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0DB0D-7F98-45B5-AFB5-ABF13060D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11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00FCD-26DB-40A4-AF0F-6EC84CFA2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739" y="1122363"/>
            <a:ext cx="9276522" cy="2387600"/>
          </a:xfrm>
        </p:spPr>
        <p:txBody>
          <a:bodyPr>
            <a:normAutofit/>
          </a:bodyPr>
          <a:lstStyle/>
          <a:p>
            <a:r>
              <a:rPr lang="cs-CZ" b="1" cap="all" dirty="0">
                <a:solidFill>
                  <a:srgbClr val="50B4C8"/>
                </a:solidFill>
                <a:latin typeface="Tw Cen MT" panose="020B0602020104020603" pitchFamily="34" charset="-18"/>
              </a:rPr>
              <a:t>územní plánování v </a:t>
            </a:r>
            <a:r>
              <a:rPr lang="cs-CZ" b="1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čr</a:t>
            </a:r>
            <a:endParaRPr lang="cs-CZ" b="1" cap="all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CBEE8F-F1A5-4A3F-AA41-95B0825A2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latin typeface="Tw Cen MT" panose="020B0602020104020603" pitchFamily="34" charset="-18"/>
              </a:rPr>
              <a:t>Z0136 Územní plánování a urbanismus – podzim 2024</a:t>
            </a:r>
          </a:p>
        </p:txBody>
      </p:sp>
    </p:spTree>
    <p:extLst>
      <p:ext uri="{BB962C8B-B14F-4D97-AF65-F5344CB8AC3E}">
        <p14:creationId xmlns:p14="http://schemas.microsoft.com/office/powerpoint/2010/main" val="66394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37167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Významní hráči a pojmy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6454" cy="159128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obec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orgány obcí vykonávající působnost ve věcech územního plánování, působnost: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C00000"/>
                </a:solidFill>
                <a:latin typeface="Tw Cen MT" panose="020B0602020104020603" pitchFamily="34" charset="-18"/>
              </a:rPr>
              <a:t>přenesená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0070C0"/>
                </a:solidFill>
                <a:latin typeface="Tw Cen MT" panose="020B0602020104020603" pitchFamily="34" charset="-18"/>
              </a:rPr>
              <a:t>samostatná</a:t>
            </a:r>
            <a:endParaRPr lang="cs-CZ" sz="2400" dirty="0">
              <a:latin typeface="Tw Cen MT" panose="020B0602020104020603" pitchFamily="34" charset="-18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26CD8D6C-617E-4CB5-8F24-AACB1658E3BB}"/>
              </a:ext>
            </a:extLst>
          </p:cNvPr>
          <p:cNvSpPr/>
          <p:nvPr/>
        </p:nvSpPr>
        <p:spPr>
          <a:xfrm>
            <a:off x="7315196" y="321699"/>
            <a:ext cx="4748257" cy="32118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7093BAD-D3CB-4F70-BCF7-6D993D97D519}"/>
              </a:ext>
            </a:extLst>
          </p:cNvPr>
          <p:cNvSpPr txBox="1"/>
          <p:nvPr/>
        </p:nvSpPr>
        <p:spPr>
          <a:xfrm>
            <a:off x="7634380" y="385310"/>
            <a:ext cx="426077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200" dirty="0">
                <a:solidFill>
                  <a:srgbClr val="C00000"/>
                </a:solidFill>
                <a:latin typeface="Tw Cen MT" panose="020B0602020104020603" pitchFamily="34" charset="-18"/>
              </a:rPr>
              <a:t>obecní úřad ORP</a:t>
            </a:r>
            <a:r>
              <a:rPr lang="cs-CZ" sz="2200" dirty="0">
                <a:latin typeface="Tw Cen MT" panose="020B0602020104020603" pitchFamily="34" charset="-18"/>
              </a:rPr>
              <a:t>, tj. úřad územního plánování jako pořizovatel: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200" dirty="0">
                <a:latin typeface="Tw Cen MT" panose="020B0602020104020603" pitchFamily="34" charset="-18"/>
              </a:rPr>
              <a:t>pořizuje územní plán a regulační plán pro území obce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200" dirty="0">
                <a:latin typeface="Tw Cen MT" panose="020B0602020104020603" pitchFamily="34" charset="-18"/>
              </a:rPr>
              <a:t>pořizuje územně plánovací podklady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200" dirty="0">
                <a:latin typeface="Tw Cen MT" panose="020B0602020104020603" pitchFamily="34" charset="-18"/>
              </a:rPr>
              <a:t>na žádost obce ve svém správním obvodu pořizuje ÚPD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A5D22AB-7267-45F1-8AAF-D1B7D849859D}"/>
              </a:ext>
            </a:extLst>
          </p:cNvPr>
          <p:cNvCxnSpPr>
            <a:cxnSpLocks/>
          </p:cNvCxnSpPr>
          <p:nvPr/>
        </p:nvCxnSpPr>
        <p:spPr>
          <a:xfrm flipV="1">
            <a:off x="3514477" y="2687541"/>
            <a:ext cx="3737113" cy="17492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9BD25B6-D0AE-4EDC-B879-82BC10FE6094}"/>
              </a:ext>
            </a:extLst>
          </p:cNvPr>
          <p:cNvSpPr/>
          <p:nvPr/>
        </p:nvSpPr>
        <p:spPr>
          <a:xfrm>
            <a:off x="7315198" y="3779646"/>
            <a:ext cx="4748256" cy="27207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2E3FC1C-37D3-49BF-A4DD-7FECF3C0A595}"/>
              </a:ext>
            </a:extLst>
          </p:cNvPr>
          <p:cNvSpPr txBox="1"/>
          <p:nvPr/>
        </p:nvSpPr>
        <p:spPr>
          <a:xfrm>
            <a:off x="7634379" y="3963426"/>
            <a:ext cx="426077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200" dirty="0">
                <a:solidFill>
                  <a:srgbClr val="0070C0"/>
                </a:solidFill>
                <a:latin typeface="Tw Cen MT" panose="020B0602020104020603" pitchFamily="34" charset="-18"/>
              </a:rPr>
              <a:t>zastupitelstvo obce: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200" dirty="0">
                <a:latin typeface="Tw Cen MT" panose="020B0602020104020603" pitchFamily="34" charset="-18"/>
              </a:rPr>
              <a:t>rozhoduje o pořízení ÚP a RP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200" dirty="0">
                <a:latin typeface="Tw Cen MT" panose="020B0602020104020603" pitchFamily="34" charset="-18"/>
              </a:rPr>
              <a:t>schvaluje zadání ÚP a pokyny pro zpracování návrhu ÚP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200" dirty="0">
                <a:latin typeface="Tw Cen MT" panose="020B0602020104020603" pitchFamily="34" charset="-18"/>
              </a:rPr>
              <a:t>vydává ÚP a RP a projednává zprávu o uplatňování ÚP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34C184EE-3AB2-4F21-80B0-70AD44A04077}"/>
              </a:ext>
            </a:extLst>
          </p:cNvPr>
          <p:cNvSpPr txBox="1">
            <a:spLocks/>
          </p:cNvSpPr>
          <p:nvPr/>
        </p:nvSpPr>
        <p:spPr>
          <a:xfrm>
            <a:off x="838199" y="3500559"/>
            <a:ext cx="5761384" cy="33057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pořizovatel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pořizuje ÚPP nebo ÚPD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úřad ORP/obecní úřad, krajský úřad, újezdní úřad, MMR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projektant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fyzická osoba, jež získala oprávnění k výkonu vybrané činnosti ve výstavbě podle zvláštního právního předpisu (tj. projektanti – autorizovaní architekti nebo autorizovaní urbanisté)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E8DFC3D-7ED2-4407-8EE2-360DF8992492}"/>
              </a:ext>
            </a:extLst>
          </p:cNvPr>
          <p:cNvCxnSpPr>
            <a:cxnSpLocks/>
          </p:cNvCxnSpPr>
          <p:nvPr/>
        </p:nvCxnSpPr>
        <p:spPr>
          <a:xfrm>
            <a:off x="3514477" y="3172570"/>
            <a:ext cx="3737113" cy="109728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9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Politika územního rozvoje 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(PÚR)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požadavky a rámce úkolů územního plánování v </a:t>
            </a:r>
            <a:r>
              <a:rPr lang="cs-CZ" b="1" dirty="0">
                <a:latin typeface="Tw Cen MT" panose="020B0602020104020603" pitchFamily="34" charset="-18"/>
              </a:rPr>
              <a:t>republikových</a:t>
            </a:r>
            <a:r>
              <a:rPr lang="cs-CZ" dirty="0">
                <a:latin typeface="Tw Cen MT" panose="020B0602020104020603" pitchFamily="34" charset="-18"/>
              </a:rPr>
              <a:t>, </a:t>
            </a:r>
            <a:r>
              <a:rPr lang="cs-CZ" b="1" dirty="0">
                <a:latin typeface="Tw Cen MT" panose="020B0602020104020603" pitchFamily="34" charset="-18"/>
              </a:rPr>
              <a:t>přeshraničních</a:t>
            </a:r>
            <a:r>
              <a:rPr lang="cs-CZ" dirty="0">
                <a:latin typeface="Tw Cen MT" panose="020B0602020104020603" pitchFamily="34" charset="-18"/>
              </a:rPr>
              <a:t> a </a:t>
            </a:r>
            <a:r>
              <a:rPr lang="cs-CZ" b="1" dirty="0">
                <a:latin typeface="Tw Cen MT" panose="020B0602020104020603" pitchFamily="34" charset="-18"/>
              </a:rPr>
              <a:t>mezinárodních</a:t>
            </a:r>
            <a:r>
              <a:rPr lang="cs-CZ" dirty="0">
                <a:latin typeface="Tw Cen MT" panose="020B0602020104020603" pitchFamily="34" charset="-18"/>
              </a:rPr>
              <a:t> souvislostech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republikové </a:t>
            </a:r>
            <a:r>
              <a:rPr lang="cs-CZ" b="1" dirty="0">
                <a:latin typeface="Tw Cen MT" panose="020B0602020104020603" pitchFamily="34" charset="-18"/>
              </a:rPr>
              <a:t>priority</a:t>
            </a:r>
            <a:r>
              <a:rPr lang="cs-CZ" dirty="0">
                <a:latin typeface="Tw Cen MT" panose="020B0602020104020603" pitchFamily="34" charset="-18"/>
              </a:rPr>
              <a:t> územního plánování pro zajištění </a:t>
            </a:r>
            <a:r>
              <a:rPr lang="cs-CZ" b="1" dirty="0">
                <a:latin typeface="Tw Cen MT" panose="020B0602020104020603" pitchFamily="34" charset="-18"/>
              </a:rPr>
              <a:t>udržitelného rozvoje území </a:t>
            </a:r>
            <a:r>
              <a:rPr lang="cs-CZ" dirty="0">
                <a:latin typeface="Tw Cen MT" panose="020B0602020104020603" pitchFamily="34" charset="-18"/>
              </a:rPr>
              <a:t>(vyváženost podmínek příznivého ŽP, hospodářského rozvoje a soudržnosti obyvatel)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koordinuje:</a:t>
            </a:r>
            <a:r>
              <a:rPr lang="cs-CZ" dirty="0">
                <a:latin typeface="Tw Cen MT" panose="020B0602020104020603" pitchFamily="34" charset="-18"/>
              </a:rPr>
              <a:t>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územně plánovací činnosti krajů a obcí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odvětvové koncepce, politiky a strategie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záměry ovlivňující území více krajů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vymezuje: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oblasti se zvýšenými požadavky na změny v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oblasti se specifickými hodnotami a se specifickými problémy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DD136DC2-FDAC-453E-BFD3-7926DE7AA6CD}"/>
              </a:ext>
            </a:extLst>
          </p:cNvPr>
          <p:cNvSpPr/>
          <p:nvPr/>
        </p:nvSpPr>
        <p:spPr>
          <a:xfrm>
            <a:off x="10217426" y="469127"/>
            <a:ext cx="1304014" cy="94620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6A5D5D-E0E7-4EC4-9194-553E0DFB7EA9}"/>
              </a:ext>
            </a:extLst>
          </p:cNvPr>
          <p:cNvSpPr txBox="1"/>
          <p:nvPr/>
        </p:nvSpPr>
        <p:spPr>
          <a:xfrm>
            <a:off x="10416208" y="667911"/>
            <a:ext cx="969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b="1" dirty="0">
                <a:solidFill>
                  <a:srgbClr val="C00000"/>
                </a:solidFill>
                <a:latin typeface="Tw Cen MT" panose="020B0602020104020603" pitchFamily="34" charset="-18"/>
              </a:rPr>
              <a:t>MMR</a:t>
            </a:r>
          </a:p>
        </p:txBody>
      </p:sp>
    </p:spTree>
    <p:extLst>
      <p:ext uri="{BB962C8B-B14F-4D97-AF65-F5344CB8AC3E}">
        <p14:creationId xmlns:p14="http://schemas.microsoft.com/office/powerpoint/2010/main" val="252992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Priority PÚR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ochrana krajiny, migrační propustnost, vodní hospodářství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prevence segregace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podpora pracovních příležitostí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polycentrický rozvoj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polyfunkční využívání </a:t>
            </a:r>
            <a:r>
              <a:rPr lang="cs-CZ" dirty="0" err="1">
                <a:latin typeface="Tw Cen MT" panose="020B0602020104020603" pitchFamily="34" charset="-18"/>
              </a:rPr>
              <a:t>brownfields</a:t>
            </a: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spektrum dopravních témat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podpora decentralizované energetické produkce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ochrana území před potenciálními riziky a katastrofami</a:t>
            </a:r>
          </a:p>
        </p:txBody>
      </p:sp>
    </p:spTree>
    <p:extLst>
      <p:ext uri="{BB962C8B-B14F-4D97-AF65-F5344CB8AC3E}">
        <p14:creationId xmlns:p14="http://schemas.microsoft.com/office/powerpoint/2010/main" val="2082649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139" y="346682"/>
            <a:ext cx="3657600" cy="6443732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vymezovány v územích, v nichž z důvodů soustředění aktivit mezinárodního a republikového významu existují zvýšené požadavky na změny v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latin typeface="Tw Cen MT" panose="020B0602020104020603" pitchFamily="34" charset="-18"/>
              </a:rPr>
              <a:t>rozvojové oblasti </a:t>
            </a:r>
            <a:r>
              <a:rPr lang="cs-CZ" sz="2400" dirty="0">
                <a:latin typeface="Tw Cen MT" panose="020B0602020104020603" pitchFamily="34" charset="-18"/>
              </a:rPr>
              <a:t>zahrnují obce, ovlivněné rozvojovou dynamikou hlavního centra kraje při případném spolupůsobení vedlejších center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latin typeface="Tw Cen MT" panose="020B0602020104020603" pitchFamily="34" charset="-18"/>
              </a:rPr>
              <a:t>rozvojové osy </a:t>
            </a:r>
            <a:r>
              <a:rPr lang="cs-CZ" sz="2400" dirty="0">
                <a:latin typeface="Tw Cen MT" panose="020B0602020104020603" pitchFamily="34" charset="-18"/>
              </a:rPr>
              <a:t>zahrnují obce, v nichž existují, nebo lze očekávat zvýšené požadavky na změny v území, vyvolané dopravní vazbou na existující nebo připravované kapacitní silnice a železnice při spolupůsobení rozvojové dynamiky příslušných center osídlení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3AF46D-2D64-4B8B-BE74-56BBF257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45089" cy="573289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94D81C0-50C6-470F-B40F-FC5096BF55BD}"/>
              </a:ext>
            </a:extLst>
          </p:cNvPr>
          <p:cNvSpPr/>
          <p:nvPr/>
        </p:nvSpPr>
        <p:spPr>
          <a:xfrm>
            <a:off x="0" y="6550223"/>
            <a:ext cx="1844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PÚR ČR (2021)</a:t>
            </a:r>
          </a:p>
        </p:txBody>
      </p:sp>
    </p:spTree>
    <p:extLst>
      <p:ext uri="{BB962C8B-B14F-4D97-AF65-F5344CB8AC3E}">
        <p14:creationId xmlns:p14="http://schemas.microsoft.com/office/powerpoint/2010/main" val="116722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A8ADFF6-1D66-40EA-845D-56EF686B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91680" cy="5724000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FB6A05AE-58D4-49F9-9612-556461AA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139" y="346682"/>
            <a:ext cx="3657600" cy="6443732"/>
          </a:xfrm>
        </p:spPr>
        <p:txBody>
          <a:bodyPr>
            <a:normAutofit fontScale="925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vymezovány v územích, ve kterých se v porovnání s ostatním územím ČR dlouhodobě projevují problémy z hlediska udržitelného rozvoje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upřesněné specifické oblasti se mohou </a:t>
            </a:r>
            <a:r>
              <a:rPr lang="cs-CZ" sz="2400" b="1" dirty="0">
                <a:latin typeface="Tw Cen MT" panose="020B0602020104020603" pitchFamily="34" charset="-18"/>
              </a:rPr>
              <a:t>překrývat </a:t>
            </a:r>
            <a:r>
              <a:rPr lang="cs-CZ" sz="2400" dirty="0">
                <a:latin typeface="Tw Cen MT" panose="020B0602020104020603" pitchFamily="34" charset="-18"/>
              </a:rPr>
              <a:t>s upřesněnými rozvojovými oblastmi nebo osami </a:t>
            </a:r>
            <a:r>
              <a:rPr lang="cs-CZ" sz="2400" b="1" dirty="0">
                <a:latin typeface="Tw Cen MT" panose="020B0602020104020603" pitchFamily="34" charset="-18"/>
              </a:rPr>
              <a:t>pouze výjimečně </a:t>
            </a:r>
            <a:r>
              <a:rPr lang="cs-CZ" sz="2400" dirty="0">
                <a:latin typeface="Tw Cen MT" panose="020B0602020104020603" pitchFamily="34" charset="-18"/>
              </a:rPr>
              <a:t>a jen ve zvláště odůvodněných případech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potřeba řešit problém </a:t>
            </a:r>
            <a:r>
              <a:rPr lang="cs-CZ" sz="2400" b="1" dirty="0">
                <a:latin typeface="Tw Cen MT" panose="020B0602020104020603" pitchFamily="34" charset="-18"/>
              </a:rPr>
              <a:t>sucha</a:t>
            </a:r>
            <a:r>
              <a:rPr lang="cs-CZ" sz="2400" dirty="0">
                <a:latin typeface="Tw Cen MT" panose="020B0602020104020603" pitchFamily="34" charset="-18"/>
              </a:rPr>
              <a:t>, které je způsobeno nízkými úhrny srážek a vysokým výparem v kombinaci s malou zásobou povrchové a podzemní vody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potřeba zajistit účinné </a:t>
            </a:r>
            <a:r>
              <a:rPr lang="cs-CZ" sz="2000" b="1" dirty="0">
                <a:latin typeface="Tw Cen MT" panose="020B0602020104020603" pitchFamily="34" charset="-18"/>
              </a:rPr>
              <a:t>zadržení vody </a:t>
            </a:r>
            <a:r>
              <a:rPr lang="cs-CZ" sz="2000" dirty="0">
                <a:latin typeface="Tw Cen MT" panose="020B0602020104020603" pitchFamily="34" charset="-18"/>
              </a:rPr>
              <a:t>v krajině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F1F57F0-FFC4-439D-8ADC-0A60529E3B44}"/>
              </a:ext>
            </a:extLst>
          </p:cNvPr>
          <p:cNvSpPr/>
          <p:nvPr/>
        </p:nvSpPr>
        <p:spPr>
          <a:xfrm>
            <a:off x="0" y="6550223"/>
            <a:ext cx="1844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PÚR ČR (2021)</a:t>
            </a:r>
          </a:p>
        </p:txBody>
      </p:sp>
    </p:spTree>
    <p:extLst>
      <p:ext uri="{BB962C8B-B14F-4D97-AF65-F5344CB8AC3E}">
        <p14:creationId xmlns:p14="http://schemas.microsoft.com/office/powerpoint/2010/main" val="961312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FB6A05AE-58D4-49F9-9612-556461AA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139" y="346682"/>
            <a:ext cx="3657600" cy="644373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vytvoření územních podmínek pro umístění např. pozemních komunikací, drah, vodních cest a letišť, které mají vliv na rozvoj území České republiky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dojde-li </a:t>
            </a:r>
            <a:r>
              <a:rPr lang="cs-CZ" sz="2400" b="1" dirty="0">
                <a:latin typeface="Tw Cen MT" panose="020B0602020104020603" pitchFamily="34" charset="-18"/>
              </a:rPr>
              <a:t>k překryvu </a:t>
            </a:r>
            <a:r>
              <a:rPr lang="cs-CZ" sz="2400" dirty="0">
                <a:latin typeface="Tw Cen MT" panose="020B0602020104020603" pitchFamily="34" charset="-18"/>
              </a:rPr>
              <a:t>plochy nebo koridoru pro záměr vymezený v PÚR ČR s jiným záměrem, který v PÚR ČR není vymezený nebo se záměrem, pro který je vymezena územní rezerva v ÚPD, </a:t>
            </a:r>
            <a:r>
              <a:rPr lang="cs-CZ" sz="2400" b="1" dirty="0">
                <a:latin typeface="Tw Cen MT" panose="020B0602020104020603" pitchFamily="34" charset="-18"/>
              </a:rPr>
              <a:t>nesmí být v územně plánovací dokumentaci stanoveny podmínky</a:t>
            </a:r>
            <a:r>
              <a:rPr lang="cs-CZ" sz="2400" dirty="0">
                <a:latin typeface="Tw Cen MT" panose="020B0602020104020603" pitchFamily="34" charset="-18"/>
              </a:rPr>
              <a:t>, které </a:t>
            </a:r>
            <a:r>
              <a:rPr lang="cs-CZ" sz="2400" b="1" dirty="0">
                <a:latin typeface="Tw Cen MT" panose="020B0602020104020603" pitchFamily="34" charset="-18"/>
              </a:rPr>
              <a:t>by znemožnily </a:t>
            </a:r>
            <a:r>
              <a:rPr lang="cs-CZ" sz="2400" dirty="0">
                <a:latin typeface="Tw Cen MT" panose="020B0602020104020603" pitchFamily="34" charset="-18"/>
              </a:rPr>
              <a:t>nebo podstatně ztížily </a:t>
            </a:r>
            <a:r>
              <a:rPr lang="cs-CZ" sz="2400" b="1" dirty="0">
                <a:latin typeface="Tw Cen MT" panose="020B0602020104020603" pitchFamily="34" charset="-18"/>
              </a:rPr>
              <a:t>realizaci záměru </a:t>
            </a:r>
            <a:r>
              <a:rPr lang="cs-CZ" sz="2400" dirty="0">
                <a:latin typeface="Tw Cen MT" panose="020B0602020104020603" pitchFamily="34" charset="-18"/>
              </a:rPr>
              <a:t>vymezeného v PÚR ČR, </a:t>
            </a:r>
            <a:r>
              <a:rPr lang="cs-CZ" sz="2400" b="1" dirty="0">
                <a:latin typeface="Tw Cen MT" panose="020B0602020104020603" pitchFamily="34" charset="-18"/>
              </a:rPr>
              <a:t>pokud tyto podmínky nevyplývají ze stavu nebo limitů </a:t>
            </a:r>
            <a:r>
              <a:rPr lang="cs-CZ" sz="2400" dirty="0">
                <a:latin typeface="Tw Cen MT" panose="020B0602020104020603" pitchFamily="34" charset="-18"/>
              </a:rPr>
              <a:t>využití území</a:t>
            </a:r>
            <a:endParaRPr lang="cs-CZ" sz="2000" dirty="0">
              <a:latin typeface="Tw Cen MT" panose="020B0602020104020603" pitchFamily="34" charset="-18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F1F57F0-FFC4-439D-8ADC-0A60529E3B44}"/>
              </a:ext>
            </a:extLst>
          </p:cNvPr>
          <p:cNvSpPr/>
          <p:nvPr/>
        </p:nvSpPr>
        <p:spPr>
          <a:xfrm>
            <a:off x="10408257" y="6550223"/>
            <a:ext cx="1844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PÚR ČR (2021)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3F700A4-1C5B-47AA-B4AB-C6FA4E0ED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74988" cy="5724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69738C8-AB05-484F-BE98-7006DBB8127A}"/>
              </a:ext>
            </a:extLst>
          </p:cNvPr>
          <p:cNvSpPr/>
          <p:nvPr/>
        </p:nvSpPr>
        <p:spPr>
          <a:xfrm>
            <a:off x="294199" y="5657671"/>
            <a:ext cx="7880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Tw Cen MT" panose="020B0602020104020603" pitchFamily="34" charset="-18"/>
              </a:rPr>
              <a:t>(96a) SD1	Vymezení: </a:t>
            </a: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D1 úsek Říkovice–Přerov.</a:t>
            </a:r>
          </a:p>
          <a:p>
            <a:r>
              <a:rPr lang="cs-CZ" b="1" dirty="0">
                <a:solidFill>
                  <a:srgbClr val="C00000"/>
                </a:solidFill>
                <a:latin typeface="Tw Cen MT" panose="020B0602020104020603" pitchFamily="34" charset="-18"/>
              </a:rPr>
              <a:t>		Důvody vymezení: </a:t>
            </a: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Příprava dokončení základní sítě dálnic a zabezpečení převedení očekávané zátěže intenzit dopravy na tuto kvalitativně vyšší úroveň dopravy. Součást TEN-T.</a:t>
            </a:r>
          </a:p>
        </p:txBody>
      </p:sp>
    </p:spTree>
    <p:extLst>
      <p:ext uri="{BB962C8B-B14F-4D97-AF65-F5344CB8AC3E}">
        <p14:creationId xmlns:p14="http://schemas.microsoft.com/office/powerpoint/2010/main" val="4291663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FB6A05AE-58D4-49F9-9612-556461AA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139" y="346682"/>
            <a:ext cx="3657600" cy="644373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vytvoření územních podmínek pro umísťování elektroenergetických a plynárenských sítí, dále dálkovodů (ropovody, produktovody), vodovodních a kanalizačních sítí, ploch pro odpadové hospodářství a území chráněných pro akumulaci povrchových vod, které mají vliv na rozvoj území České republiky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latin typeface="Tw Cen MT" panose="020B0602020104020603" pitchFamily="34" charset="-18"/>
              </a:rPr>
              <a:t>vedení</a:t>
            </a:r>
            <a:r>
              <a:rPr lang="cs-CZ" sz="2400" dirty="0">
                <a:latin typeface="Tw Cen MT" panose="020B0602020104020603" pitchFamily="34" charset="-18"/>
              </a:rPr>
              <a:t> jednotlivých systémů </a:t>
            </a:r>
            <a:r>
              <a:rPr lang="cs-CZ" sz="2400" b="1" dirty="0">
                <a:latin typeface="Tw Cen MT" panose="020B0602020104020603" pitchFamily="34" charset="-18"/>
              </a:rPr>
              <a:t>technické infrastruktury </a:t>
            </a:r>
            <a:r>
              <a:rPr lang="cs-CZ" sz="2400" dirty="0">
                <a:latin typeface="Tw Cen MT" panose="020B0602020104020603" pitchFamily="34" charset="-18"/>
              </a:rPr>
              <a:t>jsou mimo jiné </a:t>
            </a:r>
            <a:r>
              <a:rPr lang="cs-CZ" sz="2400" b="1" dirty="0">
                <a:latin typeface="Tw Cen MT" panose="020B0602020104020603" pitchFamily="34" charset="-18"/>
              </a:rPr>
              <a:t>i nositeli limitů využití území</a:t>
            </a:r>
            <a:r>
              <a:rPr lang="cs-CZ" sz="2400" dirty="0">
                <a:latin typeface="Tw Cen MT" panose="020B0602020104020603" pitchFamily="34" charset="-18"/>
              </a:rPr>
              <a:t> (ochranné režimy), a proto je nezbytná koordinace při jejich situování, a to jak v zastavěném území, tak i v nezastavěném území, zejména pak ve vztahu k dopravní infrastruktuře</a:t>
            </a:r>
            <a:endParaRPr lang="cs-CZ" sz="2000" dirty="0">
              <a:latin typeface="Tw Cen MT" panose="020B0602020104020603" pitchFamily="34" charset="-18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F1F57F0-FFC4-439D-8ADC-0A60529E3B44}"/>
              </a:ext>
            </a:extLst>
          </p:cNvPr>
          <p:cNvSpPr/>
          <p:nvPr/>
        </p:nvSpPr>
        <p:spPr>
          <a:xfrm>
            <a:off x="0" y="6550223"/>
            <a:ext cx="1844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PÚR ČR (2021)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A5BC68-8143-4618-8E54-AC5DE25A7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24285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0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Územně plánovací podklady (ÚPP)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územně analytické podklady (ÚAP)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 území ČR/ kraje / SO ORP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aktualizace po 4 letech (dílčí aktualizace mohou být častěji)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zjišťují a vyhodnocují stav a vývoj území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územní studie (ÚS)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ověřují možnosti a podmínky změn v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 marL="0" indent="0" defTabSz="46800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jako podklad k pořizování politiky územního rozvoje, územně 	plánovací dokumentace, jejich změně a pro rozhodování v území</a:t>
            </a:r>
          </a:p>
        </p:txBody>
      </p:sp>
    </p:spTree>
    <p:extLst>
      <p:ext uri="{BB962C8B-B14F-4D97-AF65-F5344CB8AC3E}">
        <p14:creationId xmlns:p14="http://schemas.microsoft.com/office/powerpoint/2010/main" val="2605795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ÚAP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88" y="2111872"/>
            <a:ext cx="3296479" cy="4360489"/>
          </a:xfrm>
        </p:spPr>
        <p:txBody>
          <a:bodyPr>
            <a:normAutofit fontScale="92500"/>
          </a:bodyPr>
          <a:lstStyle/>
          <a:p>
            <a:pPr marL="0" indent="0">
              <a:buClr>
                <a:srgbClr val="50B4C8"/>
              </a:buClr>
              <a:buNone/>
            </a:pPr>
            <a:r>
              <a:rPr lang="cs-CZ" sz="2200" b="1" dirty="0">
                <a:solidFill>
                  <a:srgbClr val="50B4C8"/>
                </a:solidFill>
                <a:latin typeface="Tw Cen MT" panose="020B0602020104020603" pitchFamily="34" charset="-18"/>
              </a:rPr>
              <a:t>a) podklady pro rozbor udržitelného rozvoje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200" b="1" dirty="0">
                <a:latin typeface="Tw Cen MT" panose="020B0602020104020603" pitchFamily="34" charset="-18"/>
              </a:rPr>
              <a:t>text</a:t>
            </a:r>
            <a:r>
              <a:rPr lang="cs-CZ" sz="2200" dirty="0">
                <a:latin typeface="Tw Cen MT" panose="020B0602020104020603" pitchFamily="34" charset="-18"/>
              </a:rPr>
              <a:t> - zjištění a vyhodnocení: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latin typeface="Tw Cen MT" panose="020B0602020104020603" pitchFamily="34" charset="-18"/>
              </a:rPr>
              <a:t>stavu a vývoje území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latin typeface="Tw Cen MT" panose="020B0602020104020603" pitchFamily="34" charset="-18"/>
              </a:rPr>
              <a:t>hodnot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latin typeface="Tw Cen MT" panose="020B0602020104020603" pitchFamily="34" charset="-18"/>
              </a:rPr>
              <a:t>limitů využití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latin typeface="Tw Cen MT" panose="020B0602020104020603" pitchFamily="34" charset="-18"/>
              </a:rPr>
              <a:t>záměrů na provedení změn v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200" b="1" dirty="0">
                <a:latin typeface="Tw Cen MT" panose="020B0602020104020603" pitchFamily="34" charset="-18"/>
              </a:rPr>
              <a:t>grafika</a:t>
            </a:r>
            <a:r>
              <a:rPr lang="cs-CZ" sz="2200" dirty="0">
                <a:latin typeface="Tw Cen MT" panose="020B0602020104020603" pitchFamily="34" charset="-18"/>
              </a:rPr>
              <a:t>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latin typeface="Tw Cen MT" panose="020B0602020104020603" pitchFamily="34" charset="-18"/>
              </a:rPr>
              <a:t>výkres hodnot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latin typeface="Tw Cen MT" panose="020B0602020104020603" pitchFamily="34" charset="-18"/>
              </a:rPr>
              <a:t>výkres limitů využití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latin typeface="Tw Cen MT" panose="020B0602020104020603" pitchFamily="34" charset="-18"/>
              </a:rPr>
              <a:t>výkres záměrů na provedení změn v území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925EDEE-80BE-42C9-9194-D0BE1F91FC42}"/>
              </a:ext>
            </a:extLst>
          </p:cNvPr>
          <p:cNvSpPr/>
          <p:nvPr/>
        </p:nvSpPr>
        <p:spPr>
          <a:xfrm>
            <a:off x="5706717" y="49447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latin typeface="Tw Cen MT" panose="020B0602020104020603" pitchFamily="34" charset="-18"/>
              </a:rPr>
              <a:t>Vyhláška č. 157/2024 Sb.</a:t>
            </a:r>
          </a:p>
          <a:p>
            <a:r>
              <a:rPr lang="cs-CZ" dirty="0">
                <a:latin typeface="Tw Cen MT" panose="020B0602020104020603" pitchFamily="34" charset="-18"/>
              </a:rPr>
              <a:t>Vyhláška o územně analytických podkladech, územně plánovací dokumentaci a jednotném standardu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B26B37B-3F54-410E-8158-BE19362322AE}"/>
              </a:ext>
            </a:extLst>
          </p:cNvPr>
          <p:cNvSpPr/>
          <p:nvPr/>
        </p:nvSpPr>
        <p:spPr>
          <a:xfrm>
            <a:off x="5510253" y="415199"/>
            <a:ext cx="6292463" cy="105579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0AF1EBF-1C60-45EF-B2F9-33EF4E13E13A}"/>
              </a:ext>
            </a:extLst>
          </p:cNvPr>
          <p:cNvSpPr txBox="1">
            <a:spLocks/>
          </p:cNvSpPr>
          <p:nvPr/>
        </p:nvSpPr>
        <p:spPr>
          <a:xfrm>
            <a:off x="4123421" y="2111872"/>
            <a:ext cx="4193650" cy="4667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0B4C8"/>
              </a:buClr>
              <a:buNone/>
            </a:pPr>
            <a:r>
              <a:rPr lang="cs-CZ" b="1" dirty="0">
                <a:solidFill>
                  <a:srgbClr val="50B4C8"/>
                </a:solidFill>
                <a:latin typeface="Tw Cen MT" panose="020B0602020104020603" pitchFamily="34" charset="-18"/>
              </a:rPr>
              <a:t>b) rozbor udržitelného rozvoje území (RURÚ)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zjištění a vyhodnocení: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latin typeface="Tw Cen MT" panose="020B0602020104020603" pitchFamily="34" charset="-18"/>
              </a:rPr>
              <a:t>pozitiv v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latin typeface="Tw Cen MT" panose="020B0602020104020603" pitchFamily="34" charset="-18"/>
              </a:rPr>
              <a:t>negativ v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vyhodnocení územních podmínek a potenciálů jednotlivých pilířů udržitelného rozvoje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určení problémů k řešení v územně plánovacích dokumentacích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latin typeface="Tw Cen MT" panose="020B0602020104020603" pitchFamily="34" charset="-18"/>
              </a:rPr>
              <a:t>omezení urbanistických, dopravních a hygienických závad, vzájemných střetů záměrů na provedení změn v území a střetů těchto záměrů s limity využití území a s hodnotami v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latin typeface="Tw Cen MT" panose="020B0602020104020603" pitchFamily="34" charset="-18"/>
              </a:rPr>
              <a:t>výkres problémů k řešení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74C05836-C6BE-44D3-B64E-359A2716BFFE}"/>
              </a:ext>
            </a:extLst>
          </p:cNvPr>
          <p:cNvSpPr txBox="1">
            <a:spLocks/>
          </p:cNvSpPr>
          <p:nvPr/>
        </p:nvSpPr>
        <p:spPr>
          <a:xfrm>
            <a:off x="8635119" y="2111871"/>
            <a:ext cx="3296479" cy="4360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0B4C8"/>
              </a:buClr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rgbClr val="50B4C8"/>
                </a:solidFill>
                <a:latin typeface="Tw Cen MT" panose="020B0602020104020603" pitchFamily="34" charset="-18"/>
              </a:rPr>
              <a:t>c) údaje o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databáze ÚAP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průběžná aktualizace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sledované jevy podle přílohy č. 1 vyhlášky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textová část, která zahrnuje popis údaje o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geografická data zpracovaná ve strojově čitelném formátu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3986C90-DF04-4EF2-9237-1B42E93FF2F1}"/>
              </a:ext>
            </a:extLst>
          </p:cNvPr>
          <p:cNvCxnSpPr>
            <a:cxnSpLocks/>
          </p:cNvCxnSpPr>
          <p:nvPr/>
        </p:nvCxnSpPr>
        <p:spPr>
          <a:xfrm>
            <a:off x="3904090" y="2111871"/>
            <a:ext cx="0" cy="4551322"/>
          </a:xfrm>
          <a:prstGeom prst="line">
            <a:avLst/>
          </a:prstGeom>
          <a:ln>
            <a:solidFill>
              <a:srgbClr val="50B4C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53BAF94F-C411-4F6C-9371-592A696AB37C}"/>
              </a:ext>
            </a:extLst>
          </p:cNvPr>
          <p:cNvCxnSpPr>
            <a:cxnSpLocks/>
          </p:cNvCxnSpPr>
          <p:nvPr/>
        </p:nvCxnSpPr>
        <p:spPr>
          <a:xfrm>
            <a:off x="8404532" y="2111871"/>
            <a:ext cx="0" cy="4551322"/>
          </a:xfrm>
          <a:prstGeom prst="line">
            <a:avLst/>
          </a:prstGeom>
          <a:ln>
            <a:solidFill>
              <a:srgbClr val="50B4C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189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889097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Údaje o území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94F78D-F1ED-4744-9956-7F416619E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17" y="329184"/>
            <a:ext cx="7981950" cy="4419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BF171C-6D24-4E1E-A763-20D2E04C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192" y="5162931"/>
            <a:ext cx="77247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Plánování v ČR po roce 1989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Nástroje územního plánování v ČR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PÚR ČR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ÚPP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ÚPD</a:t>
            </a:r>
          </a:p>
        </p:txBody>
      </p:sp>
      <p:pic>
        <p:nvPicPr>
          <p:cNvPr id="5" name="Grafický objekt 4" descr="Playbook">
            <a:extLst>
              <a:ext uri="{FF2B5EF4-FFF2-40B4-BE49-F238E27FC236}">
                <a16:creationId xmlns:a16="http://schemas.microsoft.com/office/drawing/2014/main" id="{F72B4865-88C3-4055-ADC6-B893901FB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920" y="1976847"/>
            <a:ext cx="540000" cy="540000"/>
          </a:xfrm>
          <a:prstGeom prst="rect">
            <a:avLst/>
          </a:prstGeom>
        </p:spPr>
      </p:pic>
      <p:pic>
        <p:nvPicPr>
          <p:cNvPr id="8" name="Grafický objekt 7" descr="Ozubená kola">
            <a:extLst>
              <a:ext uri="{FF2B5EF4-FFF2-40B4-BE49-F238E27FC236}">
                <a16:creationId xmlns:a16="http://schemas.microsoft.com/office/drawing/2014/main" id="{76226A69-0CA2-451E-ABE0-0B2C9323B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920" y="2698359"/>
            <a:ext cx="540000" cy="540000"/>
          </a:xfrm>
          <a:prstGeom prst="rect">
            <a:avLst/>
          </a:prstGeom>
        </p:spPr>
      </p:pic>
      <p:pic>
        <p:nvPicPr>
          <p:cNvPr id="11" name="Grafický objekt 10" descr="Seznam">
            <a:extLst>
              <a:ext uri="{FF2B5EF4-FFF2-40B4-BE49-F238E27FC236}">
                <a16:creationId xmlns:a16="http://schemas.microsoft.com/office/drawing/2014/main" id="{DCA944F7-593D-4991-A7AA-0EAB2CC77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920" y="3501049"/>
            <a:ext cx="540000" cy="540000"/>
          </a:xfrm>
          <a:prstGeom prst="rect">
            <a:avLst/>
          </a:prstGeom>
        </p:spPr>
      </p:pic>
      <p:pic>
        <p:nvPicPr>
          <p:cNvPr id="14" name="Grafický objekt 13" descr="Prezentace s kruhovým grafem">
            <a:extLst>
              <a:ext uri="{FF2B5EF4-FFF2-40B4-BE49-F238E27FC236}">
                <a16:creationId xmlns:a16="http://schemas.microsoft.com/office/drawing/2014/main" id="{4C04367D-B762-4A90-91BE-99C01A4468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920" y="4279128"/>
            <a:ext cx="540000" cy="540000"/>
          </a:xfrm>
          <a:prstGeom prst="rect">
            <a:avLst/>
          </a:prstGeom>
        </p:spPr>
      </p:pic>
      <p:pic>
        <p:nvPicPr>
          <p:cNvPr id="17" name="Grafický objekt 16" descr="Mapa s označeným bodem">
            <a:extLst>
              <a:ext uri="{FF2B5EF4-FFF2-40B4-BE49-F238E27FC236}">
                <a16:creationId xmlns:a16="http://schemas.microsoft.com/office/drawing/2014/main" id="{79B88C7A-4E75-44A5-B488-A41192D494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1920" y="501370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0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2BDB2C5-E738-40AE-A515-DB22541F9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6" y="1016317"/>
            <a:ext cx="6057374" cy="48253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251468D-F29E-474B-A1C1-8FB4CD34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20" y="1413891"/>
            <a:ext cx="6128980" cy="47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2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" y="365125"/>
            <a:ext cx="1889097" cy="2115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Datový katalog: </a:t>
            </a:r>
            <a:b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</a:br>
            <a:r>
              <a:rPr lang="cs-CZ" sz="3600" dirty="0">
                <a:solidFill>
                  <a:srgbClr val="50B4C8"/>
                </a:solidFill>
                <a:latin typeface="Tw Cen MT" panose="020B0602020104020603" pitchFamily="34" charset="-18"/>
              </a:rPr>
              <a:t>ÚAP Brno 2020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8623D6-7990-4790-8322-3E91F23CF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41" y="123248"/>
            <a:ext cx="9500959" cy="635706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17A76BE-67C3-418F-8AFD-4621F51C7821}"/>
              </a:ext>
            </a:extLst>
          </p:cNvPr>
          <p:cNvSpPr/>
          <p:nvPr/>
        </p:nvSpPr>
        <p:spPr>
          <a:xfrm>
            <a:off x="2691041" y="6550223"/>
            <a:ext cx="2668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264758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Členění Podkladů pro RURÚ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13" y="1420347"/>
            <a:ext cx="6985886" cy="5059968"/>
          </a:xfrm>
        </p:spPr>
        <p:txBody>
          <a:bodyPr>
            <a:no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400" b="1" dirty="0">
                <a:latin typeface="Tw Cen MT" panose="020B0602020104020603" pitchFamily="34" charset="-18"/>
              </a:rPr>
              <a:t>Vyhláška: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1. širší územní vztahy,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2. prostorové a funkční uspořádání území,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3. struktura osídlení,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4. sociodemografické podmínky a bydlení,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5. příroda a krajina,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6. vodní režim,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7. horninové prostředí,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8. kvalita životního prostředí,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9. zemědělský půdní fond a pozemky určené k plnění funkcí lesa,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10. občanské vybavení včetně jeho dostupnosti a veřejná prostranství,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11. dopravní infrastruktura včetně jejich dostupnosti,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12. technická infrastruktura včetně jejich dostupnosti,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13. ekonomické a hospodářské podmínky,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14. rekreace a cestovní ruch,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15. bezpečnost a ochrana obyvatel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400" dirty="0">
                <a:latin typeface="Tw Cen MT" panose="020B0602020104020603" pitchFamily="34" charset="-18"/>
              </a:rPr>
              <a:t>záměry na provedení změn v území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FEBB8A6B-540F-4D06-B7C4-D8D1FA9F0D6E}"/>
              </a:ext>
            </a:extLst>
          </p:cNvPr>
          <p:cNvCxnSpPr>
            <a:cxnSpLocks/>
          </p:cNvCxnSpPr>
          <p:nvPr/>
        </p:nvCxnSpPr>
        <p:spPr>
          <a:xfrm>
            <a:off x="7585544" y="1690688"/>
            <a:ext cx="0" cy="5059969"/>
          </a:xfrm>
          <a:prstGeom prst="line">
            <a:avLst/>
          </a:prstGeom>
          <a:ln>
            <a:solidFill>
              <a:srgbClr val="50B4C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03B8D05-B6F5-43EE-A3BC-F3F3480762E7}"/>
              </a:ext>
            </a:extLst>
          </p:cNvPr>
          <p:cNvSpPr txBox="1">
            <a:spLocks/>
          </p:cNvSpPr>
          <p:nvPr/>
        </p:nvSpPr>
        <p:spPr>
          <a:xfrm>
            <a:off x="8030820" y="1452153"/>
            <a:ext cx="4161180" cy="5044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latin typeface="Tw Cen MT" panose="020B0602020104020603" pitchFamily="34" charset="-18"/>
              </a:rPr>
              <a:t>ÚAP Brno 2020: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00 Základní informace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01 Širší vztahy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02 Krajina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03 Město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04 Funkční uspořádání města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05 Ekonomické podmínky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06 Občanská vybavenost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07 Dopravní infrastruktura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08 Technická infrastruktura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09 Potenciál rozvoje území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10 Hodnoty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11 Limity 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sz="1600" dirty="0">
                <a:latin typeface="Tw Cen MT" panose="020B0602020104020603" pitchFamily="34" charset="-18"/>
              </a:rPr>
              <a:t>12 Záměry</a:t>
            </a:r>
          </a:p>
        </p:txBody>
      </p:sp>
    </p:spTree>
    <p:extLst>
      <p:ext uri="{BB962C8B-B14F-4D97-AF65-F5344CB8AC3E}">
        <p14:creationId xmlns:p14="http://schemas.microsoft.com/office/powerpoint/2010/main" val="3118770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BD29B49-D779-4E64-BFAF-994486AD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2857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C3ABCE-4338-4288-A387-CD9DDB603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361"/>
          <a:stretch/>
        </p:blipFill>
        <p:spPr>
          <a:xfrm>
            <a:off x="9003525" y="0"/>
            <a:ext cx="3188475" cy="3473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28FB0CD-B37D-4CAC-BB30-8ECB83DE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36" t="9100" r="27033" b="9806"/>
          <a:stretch/>
        </p:blipFill>
        <p:spPr>
          <a:xfrm>
            <a:off x="9120146" y="3093058"/>
            <a:ext cx="2552369" cy="28167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A7A72-1D63-47AF-B54E-F2BD76E41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50" t="1346" r="886" b="72329"/>
          <a:stretch/>
        </p:blipFill>
        <p:spPr>
          <a:xfrm>
            <a:off x="9120146" y="5909780"/>
            <a:ext cx="2154804" cy="9144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FC31274C-0BFE-4E5F-908F-46FA56881552}"/>
              </a:ext>
            </a:extLst>
          </p:cNvPr>
          <p:cNvSpPr/>
          <p:nvPr/>
        </p:nvSpPr>
        <p:spPr>
          <a:xfrm>
            <a:off x="0" y="6242447"/>
            <a:ext cx="24634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využití území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860971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3B67CCA-69ED-4937-85CC-027383EA5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77332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024CB1-977A-4B29-A1BF-9CFFC544F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976" y="3035412"/>
            <a:ext cx="3227024" cy="382258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0801285B-D9C6-443A-8886-B9015A08F3FA}"/>
              </a:ext>
            </a:extLst>
          </p:cNvPr>
          <p:cNvSpPr/>
          <p:nvPr/>
        </p:nvSpPr>
        <p:spPr>
          <a:xfrm>
            <a:off x="0" y="6242447"/>
            <a:ext cx="24634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hodnot území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2117765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9B07EC-6CDB-409B-807D-57D00FE2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9807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D9B224-0DDB-435D-B3E1-1C905135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18" y="2216261"/>
            <a:ext cx="4892682" cy="357626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FDB44B4-62BC-461A-BCD2-DFB37D55C558}"/>
              </a:ext>
            </a:extLst>
          </p:cNvPr>
          <p:cNvSpPr/>
          <p:nvPr/>
        </p:nvSpPr>
        <p:spPr>
          <a:xfrm>
            <a:off x="8317064" y="6242447"/>
            <a:ext cx="24634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hodnot území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2994675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D807CF-4872-4565-8981-88CF82EB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64367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E05B831-704C-40D4-A034-91A1D715C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371" y="234523"/>
            <a:ext cx="2982058" cy="34310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4E18F31-0D76-48A2-8C50-A2B718F41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371" y="4086971"/>
            <a:ext cx="3887629" cy="247447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D773D0E-7A14-44AA-9F62-314A21F6E40D}"/>
              </a:ext>
            </a:extLst>
          </p:cNvPr>
          <p:cNvSpPr/>
          <p:nvPr/>
        </p:nvSpPr>
        <p:spPr>
          <a:xfrm>
            <a:off x="0" y="6242447"/>
            <a:ext cx="24634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hodnot území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2388179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0F31F4E-8CED-444F-950C-6A02B8A2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445" y="147141"/>
            <a:ext cx="4664555" cy="31447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B72EFDD-3FDB-4F3C-AFD0-A71336B7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543" y="3311676"/>
            <a:ext cx="4359639" cy="244228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39242B-D617-4128-B95B-194D9FA58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71826" cy="576465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9491106-AB10-48B6-9E9B-4AED3953A74F}"/>
              </a:ext>
            </a:extLst>
          </p:cNvPr>
          <p:cNvSpPr/>
          <p:nvPr/>
        </p:nvSpPr>
        <p:spPr>
          <a:xfrm>
            <a:off x="0" y="6242447"/>
            <a:ext cx="24634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limitů území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3798822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5C6C43E-B5C4-4228-9AAB-7C123F5E5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047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80EB4A5-358D-4864-B256-F35618D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955" y="358057"/>
            <a:ext cx="3531045" cy="3188225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E1543D1-7BD0-4D3D-8413-1CB030D32513}"/>
              </a:ext>
            </a:extLst>
          </p:cNvPr>
          <p:cNvSpPr/>
          <p:nvPr/>
        </p:nvSpPr>
        <p:spPr>
          <a:xfrm>
            <a:off x="9178047" y="6192166"/>
            <a:ext cx="2725817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záměrů v území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3104918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0861707-7BAF-46EB-B6C4-C3476833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" y="1474746"/>
            <a:ext cx="12192000" cy="390850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0B20FE4-658E-4EF4-8007-734F1244EA65}"/>
              </a:ext>
            </a:extLst>
          </p:cNvPr>
          <p:cNvSpPr/>
          <p:nvPr/>
        </p:nvSpPr>
        <p:spPr>
          <a:xfrm>
            <a:off x="135173" y="5770747"/>
            <a:ext cx="1159376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Záměry jiné veřejné vybavenosti a ostatní záměry s celoměstským dopadem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118440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2878" cy="1325563"/>
          </a:xfrm>
        </p:spPr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plánování v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čr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po roce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9428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reflexivní zavržení všech plánovacích procesů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nivelizace vs. selektivní vývoj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plán jako rozvojový dokument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normativní přístup přešel do podoby regulačního plánování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těžiště investic z oblasti veřejných zdrojů na soukromý kapitál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832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2B509AC-DE61-4D38-B73E-ED8B26FB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36971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AD655F4-4E40-4AB4-AAC1-136CAB7C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3244519" cy="48025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A21DC70-E99C-4193-A8A5-810F2DD02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718" y="0"/>
            <a:ext cx="2972281" cy="351447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3987287-9C1A-4421-B22D-DB748CC3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630" y="3514477"/>
            <a:ext cx="3334536" cy="810914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068CA2B9-127C-4038-9038-0E8A0D6D5653}"/>
              </a:ext>
            </a:extLst>
          </p:cNvPr>
          <p:cNvSpPr/>
          <p:nvPr/>
        </p:nvSpPr>
        <p:spPr>
          <a:xfrm>
            <a:off x="7371322" y="6144458"/>
            <a:ext cx="3334536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Problémový výkres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4090374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4DECFEC-8CF1-4E5C-ADEB-AF8A4191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821"/>
            <a:ext cx="12192000" cy="289835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09868E6-4A88-4F32-8306-27168799AAD1}"/>
              </a:ext>
            </a:extLst>
          </p:cNvPr>
          <p:cNvSpPr/>
          <p:nvPr/>
        </p:nvSpPr>
        <p:spPr>
          <a:xfrm>
            <a:off x="135173" y="5293668"/>
            <a:ext cx="1159376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Vyhodnocení střetů a určení problémů k řešení v ÚPD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Brno (2020)</a:t>
            </a:r>
          </a:p>
        </p:txBody>
      </p:sp>
    </p:spTree>
    <p:extLst>
      <p:ext uri="{BB962C8B-B14F-4D97-AF65-F5344CB8AC3E}">
        <p14:creationId xmlns:p14="http://schemas.microsoft.com/office/powerpoint/2010/main" val="431087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0B33DE9-CF5A-4640-81C9-6DE3D299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9705" cy="685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9EEBE8E-DDD2-4F38-AC52-E60CCCAE404C}"/>
              </a:ext>
            </a:extLst>
          </p:cNvPr>
          <p:cNvSpPr/>
          <p:nvPr/>
        </p:nvSpPr>
        <p:spPr>
          <a:xfrm>
            <a:off x="9069705" y="6242447"/>
            <a:ext cx="2902515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Problémový výkres JMK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ÚAP JMK (2017)</a:t>
            </a:r>
          </a:p>
        </p:txBody>
      </p:sp>
    </p:spTree>
    <p:extLst>
      <p:ext uri="{BB962C8B-B14F-4D97-AF65-F5344CB8AC3E}">
        <p14:creationId xmlns:p14="http://schemas.microsoft.com/office/powerpoint/2010/main" val="1446783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7F36D5-E980-46B5-A362-0BD3F591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39473"/>
            <a:ext cx="8022752" cy="49377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766B32D-4418-478C-BE6B-6857D0BDD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76"/>
          <a:stretch/>
        </p:blipFill>
        <p:spPr>
          <a:xfrm>
            <a:off x="7968572" y="817038"/>
            <a:ext cx="4223427" cy="27908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8272CFF-6577-4FB0-A3AB-3EC6E590E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20"/>
          <a:stretch/>
        </p:blipFill>
        <p:spPr>
          <a:xfrm>
            <a:off x="7968572" y="3629769"/>
            <a:ext cx="39173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5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1A6F36-8590-46A3-9419-A8AA224D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44" y="0"/>
            <a:ext cx="9720711" cy="685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6DEDD7D-01B8-43DC-944A-BE8BCEEAA2F8}"/>
              </a:ext>
            </a:extLst>
          </p:cNvPr>
          <p:cNvSpPr/>
          <p:nvPr/>
        </p:nvSpPr>
        <p:spPr>
          <a:xfrm>
            <a:off x="10305350" y="6550223"/>
            <a:ext cx="188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ÚAP JMK (2017)</a:t>
            </a:r>
          </a:p>
        </p:txBody>
      </p:sp>
    </p:spTree>
    <p:extLst>
      <p:ext uri="{BB962C8B-B14F-4D97-AF65-F5344CB8AC3E}">
        <p14:creationId xmlns:p14="http://schemas.microsoft.com/office/powerpoint/2010/main" val="3148025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86DEDD7D-01B8-43DC-944A-BE8BCEEAA2F8}"/>
              </a:ext>
            </a:extLst>
          </p:cNvPr>
          <p:cNvSpPr/>
          <p:nvPr/>
        </p:nvSpPr>
        <p:spPr>
          <a:xfrm>
            <a:off x="10305350" y="6550223"/>
            <a:ext cx="188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ÚAP JMK (2017)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0616A61-033A-4A9A-941D-6CA12F39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74" y="0"/>
            <a:ext cx="8561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58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86DEDD7D-01B8-43DC-944A-BE8BCEEAA2F8}"/>
              </a:ext>
            </a:extLst>
          </p:cNvPr>
          <p:cNvSpPr/>
          <p:nvPr/>
        </p:nvSpPr>
        <p:spPr>
          <a:xfrm>
            <a:off x="10305350" y="6550223"/>
            <a:ext cx="188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ÚAP JMK (2017)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1C57C3B-0A9B-41A2-A238-E951EBD32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405"/>
            <a:ext cx="12192000" cy="490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15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Problémy ÚAP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identifikace pozitiv a negativ v území – nekonzistence hodnocení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problematická definice hodnot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problematická definice udržitelnosti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striktní oddělení pilířů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hodnocení vyváženosti a její interpretace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přenositelnost informací, výsledků a interpretací mezi různými územními měřítky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identifikace problémů k řešení v ÚPD</a:t>
            </a:r>
          </a:p>
        </p:txBody>
      </p:sp>
    </p:spTree>
    <p:extLst>
      <p:ext uri="{BB962C8B-B14F-4D97-AF65-F5344CB8AC3E}">
        <p14:creationId xmlns:p14="http://schemas.microsoft.com/office/powerpoint/2010/main" val="2799123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Ús</a:t>
            </a:r>
            <a:endParaRPr lang="cs-CZ" cap="all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navrhuje, prověřuje a posuzuje možná řešení vybraných problémů v konkrétním území, které by mohly významně ovlivňovat nebo podmiňovat jeho využití a uspořádání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ÚS </a:t>
            </a:r>
            <a:r>
              <a:rPr lang="cs-CZ" b="1" dirty="0">
                <a:latin typeface="Tw Cen MT" panose="020B0602020104020603" pitchFamily="34" charset="-18"/>
              </a:rPr>
              <a:t>v souladu s územním plánem </a:t>
            </a:r>
            <a:r>
              <a:rPr lang="cs-CZ" dirty="0">
                <a:latin typeface="Tw Cen MT" panose="020B0602020104020603" pitchFamily="34" charset="-18"/>
              </a:rPr>
              <a:t>→ slouží jako neopomenutelný nezávazný </a:t>
            </a:r>
            <a:r>
              <a:rPr lang="cs-CZ" b="1" dirty="0">
                <a:latin typeface="Tw Cen MT" panose="020B0602020104020603" pitchFamily="34" charset="-18"/>
              </a:rPr>
              <a:t>podklad pro rozhodování v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ÚS navrhující </a:t>
            </a:r>
            <a:r>
              <a:rPr lang="cs-CZ" b="1" dirty="0">
                <a:latin typeface="Tw Cen MT" panose="020B0602020104020603" pitchFamily="34" charset="-18"/>
              </a:rPr>
              <a:t>odlišné využití území nežli územní plán </a:t>
            </a:r>
            <a:r>
              <a:rPr lang="cs-CZ" dirty="0">
                <a:latin typeface="Tw Cen MT" panose="020B0602020104020603" pitchFamily="34" charset="-18"/>
              </a:rPr>
              <a:t>→ slouží jako </a:t>
            </a:r>
            <a:r>
              <a:rPr lang="cs-CZ" b="1" dirty="0">
                <a:latin typeface="Tw Cen MT" panose="020B0602020104020603" pitchFamily="34" charset="-18"/>
              </a:rPr>
              <a:t>podklad pro pořízení jeho změny</a:t>
            </a:r>
          </a:p>
        </p:txBody>
      </p:sp>
    </p:spTree>
    <p:extLst>
      <p:ext uri="{BB962C8B-B14F-4D97-AF65-F5344CB8AC3E}">
        <p14:creationId xmlns:p14="http://schemas.microsoft.com/office/powerpoint/2010/main" val="3860857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Ús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- 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příklady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Brno – celoměstské: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Studie proveditelnosti variant řešení povodí kmenové stoky E – 2018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studie Návrh využití zahrádkářských lokalit na území města Brna  – 2018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studie Výškové zónování pro Územní plán města Brna – 2011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Brno – specifická území: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studie Západní brána – západní část – 2021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studie Žlutý kopec – 2021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studie Bosonohy – 2022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JMK: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studie nadřazené dálniční a silniční sítě v jádrovém územní OB3 metropolitní rozvojové oblasti Brno – 2019</a:t>
            </a:r>
          </a:p>
        </p:txBody>
      </p:sp>
    </p:spTree>
    <p:extLst>
      <p:ext uri="{BB962C8B-B14F-4D97-AF65-F5344CB8AC3E}">
        <p14:creationId xmlns:p14="http://schemas.microsoft.com/office/powerpoint/2010/main" val="363830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18259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Proudy současného plánování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35E812B5-5E46-4D0D-BA79-4E2F98CA44BC}"/>
              </a:ext>
            </a:extLst>
          </p:cNvPr>
          <p:cNvSpPr/>
          <p:nvPr/>
        </p:nvSpPr>
        <p:spPr>
          <a:xfrm>
            <a:off x="838200" y="2358197"/>
            <a:ext cx="4401711" cy="25080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2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76CF606-E492-4097-A337-CBD6EB1C30E4}"/>
              </a:ext>
            </a:extLst>
          </p:cNvPr>
          <p:cNvSpPr txBox="1"/>
          <p:nvPr/>
        </p:nvSpPr>
        <p:spPr>
          <a:xfrm>
            <a:off x="909763" y="2543950"/>
            <a:ext cx="425063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b="1" dirty="0">
                <a:solidFill>
                  <a:srgbClr val="50B4C8"/>
                </a:solidFill>
                <a:latin typeface="Tw Cen MT" panose="020B0602020104020603" pitchFamily="34" charset="-18"/>
              </a:rPr>
              <a:t>tradiční inženýrský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400" dirty="0">
                <a:latin typeface="Tw Cen MT" panose="020B0602020104020603" pitchFamily="34" charset="-18"/>
              </a:rPr>
              <a:t>plánování jako technická disciplína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400" dirty="0">
                <a:latin typeface="Tw Cen MT" panose="020B0602020104020603" pitchFamily="34" charset="-18"/>
              </a:rPr>
              <a:t>sociální a často i ekonomické faktory jako externí záležitosti</a:t>
            </a:r>
          </a:p>
        </p:txBody>
      </p:sp>
      <p:pic>
        <p:nvPicPr>
          <p:cNvPr id="14" name="Grafický objekt 13" descr="Pravítko">
            <a:extLst>
              <a:ext uri="{FF2B5EF4-FFF2-40B4-BE49-F238E27FC236}">
                <a16:creationId xmlns:a16="http://schemas.microsoft.com/office/drawing/2014/main" id="{01BAC11D-8CB5-47FA-B485-0C0686709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0275" y="2543950"/>
            <a:ext cx="540000" cy="540000"/>
          </a:xfrm>
          <a:prstGeom prst="rect">
            <a:avLst/>
          </a:prstGeom>
        </p:spPr>
      </p:pic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830D7547-9D1B-4AA1-B6F8-085BAC83C561}"/>
              </a:ext>
            </a:extLst>
          </p:cNvPr>
          <p:cNvSpPr/>
          <p:nvPr/>
        </p:nvSpPr>
        <p:spPr>
          <a:xfrm>
            <a:off x="6667831" y="339891"/>
            <a:ext cx="4964927" cy="23317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B2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736E1B-1529-4F0D-B341-E4C1CA6E9BB1}"/>
              </a:ext>
            </a:extLst>
          </p:cNvPr>
          <p:cNvSpPr txBox="1"/>
          <p:nvPr/>
        </p:nvSpPr>
        <p:spPr>
          <a:xfrm>
            <a:off x="6834810" y="430218"/>
            <a:ext cx="4758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b="1" dirty="0">
                <a:solidFill>
                  <a:srgbClr val="50B4C8"/>
                </a:solidFill>
                <a:latin typeface="Tw Cen MT" panose="020B0602020104020603" pitchFamily="34" charset="-18"/>
              </a:rPr>
              <a:t>rozvojově orientovaný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400" dirty="0">
                <a:latin typeface="Tw Cen MT" panose="020B0602020104020603" pitchFamily="34" charset="-18"/>
              </a:rPr>
              <a:t>podpora investic do území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400" dirty="0">
                <a:latin typeface="Tw Cen MT" panose="020B0602020104020603" pitchFamily="34" charset="-18"/>
              </a:rPr>
              <a:t>velice flexibilní, nesvazovaný dlouhodobými plánovacími horizonty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BACE2264-91D3-4C1C-9565-C7BC08E598F3}"/>
              </a:ext>
            </a:extLst>
          </p:cNvPr>
          <p:cNvSpPr/>
          <p:nvPr/>
        </p:nvSpPr>
        <p:spPr>
          <a:xfrm>
            <a:off x="6667830" y="3257544"/>
            <a:ext cx="4964927" cy="32173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B2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DD8359D-4BE7-4876-9A10-1F7DE56942E5}"/>
              </a:ext>
            </a:extLst>
          </p:cNvPr>
          <p:cNvSpPr txBox="1"/>
          <p:nvPr/>
        </p:nvSpPr>
        <p:spPr>
          <a:xfrm>
            <a:off x="6834805" y="3427383"/>
            <a:ext cx="452760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b="1" dirty="0">
                <a:solidFill>
                  <a:srgbClr val="50B4C8"/>
                </a:solidFill>
                <a:latin typeface="Tw Cen MT" panose="020B0602020104020603" pitchFamily="34" charset="-18"/>
              </a:rPr>
              <a:t>environmentálně orientovaný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400" dirty="0">
                <a:latin typeface="Tw Cen MT" panose="020B0602020104020603" pitchFamily="34" charset="-18"/>
              </a:rPr>
              <a:t>plánování jako nástroj prevence vůči exploataci přírodních zdrojů, kulturního dědictví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400" dirty="0">
                <a:latin typeface="Tw Cen MT" panose="020B0602020104020603" pitchFamily="34" charset="-18"/>
              </a:rPr>
              <a:t>dlouhodobé horizonty (trvalá udržitelnost)</a:t>
            </a:r>
          </a:p>
        </p:txBody>
      </p:sp>
      <p:pic>
        <p:nvPicPr>
          <p:cNvPr id="10" name="Grafický objekt 9" descr="Město">
            <a:extLst>
              <a:ext uri="{FF2B5EF4-FFF2-40B4-BE49-F238E27FC236}">
                <a16:creationId xmlns:a16="http://schemas.microsoft.com/office/drawing/2014/main" id="{FACC5621-8872-494E-9545-FE58E7EFA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6334" y="435200"/>
            <a:ext cx="540000" cy="540000"/>
          </a:xfrm>
          <a:prstGeom prst="rect">
            <a:avLst/>
          </a:prstGeom>
        </p:spPr>
      </p:pic>
      <p:pic>
        <p:nvPicPr>
          <p:cNvPr id="12" name="Grafický objekt 11" descr="Scéna na dálnici">
            <a:extLst>
              <a:ext uri="{FF2B5EF4-FFF2-40B4-BE49-F238E27FC236}">
                <a16:creationId xmlns:a16="http://schemas.microsoft.com/office/drawing/2014/main" id="{3BC820A3-D20B-46A9-9B20-874F05C93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6334" y="355969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1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Územně plánovací dokumentace (ÚPD)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455013" cy="4917081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výrok </a:t>
            </a:r>
            <a:r>
              <a:rPr lang="cs-CZ" dirty="0">
                <a:latin typeface="Tw Cen MT" panose="020B0602020104020603" pitchFamily="34" charset="-18"/>
              </a:rPr>
              <a:t>= závazné zásady, požadavky, podmínky a pokyny pro rozhodování (stručnost, výstižnost)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odůvodnění </a:t>
            </a:r>
            <a:r>
              <a:rPr lang="cs-CZ" dirty="0">
                <a:latin typeface="Tw Cen MT" panose="020B0602020104020603" pitchFamily="34" charset="-18"/>
              </a:rPr>
              <a:t>= důvody výroku nebo výroků rozhodnutí, podklady pro jeho vydání, úvahy, kterými se správní orgán řídil při jejich hodnocení (bez podmínek)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zásady územního rozvoje (ZÚR)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50B4C8"/>
                </a:solidFill>
                <a:latin typeface="Tw Cen MT" panose="020B0602020104020603" pitchFamily="34" charset="-18"/>
              </a:rPr>
              <a:t>území kraje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vydání v měřítku 1 : 100 000 nebo v odůvodněných případech 1 : 50 000, popřípadě 1 : 200 000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nerozlišují se jednotlivé pozemky (parcely) nebo stavby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územní plán (ÚP)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50B4C8"/>
                </a:solidFill>
                <a:latin typeface="Tw Cen MT" panose="020B0602020104020603" pitchFamily="34" charset="-18"/>
              </a:rPr>
              <a:t>území obce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zpracování nad mapovým podkladem v měřítku katastrální mapy nebo v měřítku 1 : 5 000; vydání v měřítku 1 : 5 000 nebo 1 : 10 000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možnost dovodit pozemek (parcelu), či stavbu, které budou záměrem navrženým v ÚP dotčeny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489E92-5A05-4E01-A941-4D01DE10A99C}"/>
              </a:ext>
            </a:extLst>
          </p:cNvPr>
          <p:cNvSpPr txBox="1"/>
          <p:nvPr/>
        </p:nvSpPr>
        <p:spPr>
          <a:xfrm>
            <a:off x="9398441" y="1825625"/>
            <a:ext cx="1223348" cy="1200329"/>
          </a:xfrm>
          <a:prstGeom prst="rect">
            <a:avLst/>
          </a:prstGeom>
          <a:noFill/>
          <a:ln>
            <a:solidFill>
              <a:srgbClr val="50B4C8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Tw Cen MT" panose="020B0602020104020603" pitchFamily="34" charset="-18"/>
              </a:rPr>
              <a:t>části:</a:t>
            </a:r>
          </a:p>
          <a:p>
            <a:r>
              <a:rPr lang="cs-CZ" sz="2400" dirty="0">
                <a:solidFill>
                  <a:srgbClr val="C00000"/>
                </a:solidFill>
                <a:latin typeface="Tw Cen MT" panose="020B0602020104020603" pitchFamily="34" charset="-18"/>
              </a:rPr>
              <a:t>textová</a:t>
            </a:r>
            <a:r>
              <a:rPr lang="cs-CZ" sz="2400" dirty="0">
                <a:latin typeface="Tw Cen MT" panose="020B0602020104020603" pitchFamily="34" charset="-18"/>
              </a:rPr>
              <a:t> </a:t>
            </a:r>
          </a:p>
          <a:p>
            <a:r>
              <a:rPr lang="cs-CZ" sz="2400" dirty="0">
                <a:solidFill>
                  <a:srgbClr val="0070C0"/>
                </a:solidFill>
                <a:latin typeface="Tw Cen MT" panose="020B0602020104020603" pitchFamily="34" charset="-18"/>
              </a:rPr>
              <a:t>grafická</a:t>
            </a:r>
            <a:endParaRPr lang="cs-CZ" sz="2400" dirty="0">
              <a:latin typeface="Tw Cen MT" panose="020B0602020104020603" pitchFamily="34" charset="-18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91A2BFF-741B-4390-9A88-87778A2261A3}"/>
              </a:ext>
            </a:extLst>
          </p:cNvPr>
          <p:cNvCxnSpPr>
            <a:cxnSpLocks/>
          </p:cNvCxnSpPr>
          <p:nvPr/>
        </p:nvCxnSpPr>
        <p:spPr>
          <a:xfrm>
            <a:off x="8428383" y="2027583"/>
            <a:ext cx="842838" cy="429370"/>
          </a:xfrm>
          <a:prstGeom prst="straightConnector1">
            <a:avLst/>
          </a:prstGeom>
          <a:ln>
            <a:solidFill>
              <a:srgbClr val="50B4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3F9A68B-C612-49B9-A8E4-7C1B439D1FFC}"/>
              </a:ext>
            </a:extLst>
          </p:cNvPr>
          <p:cNvCxnSpPr>
            <a:cxnSpLocks/>
          </p:cNvCxnSpPr>
          <p:nvPr/>
        </p:nvCxnSpPr>
        <p:spPr>
          <a:xfrm flipV="1">
            <a:off x="8460188" y="2518123"/>
            <a:ext cx="803082" cy="193272"/>
          </a:xfrm>
          <a:prstGeom prst="straightConnector1">
            <a:avLst/>
          </a:prstGeom>
          <a:ln>
            <a:solidFill>
              <a:srgbClr val="50B4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BEAAC3FA-5195-4D99-A235-019B5F4D318F}"/>
              </a:ext>
            </a:extLst>
          </p:cNvPr>
          <p:cNvSpPr txBox="1">
            <a:spLocks/>
          </p:cNvSpPr>
          <p:nvPr/>
        </p:nvSpPr>
        <p:spPr>
          <a:xfrm>
            <a:off x="8568194" y="4860550"/>
            <a:ext cx="2977100" cy="18185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latin typeface="Tw Cen MT" panose="020B0602020104020603" pitchFamily="34" charset="-18"/>
              </a:rPr>
              <a:t>regulační plán (RP)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50B4C8"/>
                </a:solidFill>
                <a:latin typeface="Tw Cen MT" panose="020B0602020104020603" pitchFamily="34" charset="-18"/>
              </a:rPr>
              <a:t>definované území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zpracování / vydání zpravidla v měřítku 1 : 1 000, popřípadě 1 : 500</a:t>
            </a:r>
          </a:p>
        </p:txBody>
      </p:sp>
    </p:spTree>
    <p:extLst>
      <p:ext uri="{BB962C8B-B14F-4D97-AF65-F5344CB8AC3E}">
        <p14:creationId xmlns:p14="http://schemas.microsoft.com/office/powerpoint/2010/main" val="1729822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Opatření obecné povahy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správní akt zavedený správním řádem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nelze ztotožnit ani s právním předpisem, ani s rozhodnutím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má </a:t>
            </a:r>
            <a:r>
              <a:rPr lang="cs-CZ" b="1" dirty="0">
                <a:latin typeface="Tw Cen MT" panose="020B0602020104020603" pitchFamily="34" charset="-18"/>
              </a:rPr>
              <a:t>konkrétně vymezený předmět </a:t>
            </a:r>
            <a:r>
              <a:rPr lang="cs-CZ" dirty="0">
                <a:latin typeface="Tw Cen MT" panose="020B0602020104020603" pitchFamily="34" charset="-18"/>
              </a:rPr>
              <a:t>a </a:t>
            </a:r>
            <a:r>
              <a:rPr lang="cs-CZ" b="1" dirty="0">
                <a:latin typeface="Tw Cen MT" panose="020B0602020104020603" pitchFamily="34" charset="-18"/>
              </a:rPr>
              <a:t>obecně určené adresáty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od právního předpisu se liší tím, že </a:t>
            </a:r>
            <a:r>
              <a:rPr lang="cs-CZ" b="1" dirty="0">
                <a:latin typeface="Tw Cen MT" panose="020B0602020104020603" pitchFamily="34" charset="-18"/>
              </a:rPr>
              <a:t>není obecné → upravuje jedinečnou věc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od rozhodnutí se liší tím, že </a:t>
            </a:r>
            <a:r>
              <a:rPr lang="cs-CZ" b="1" dirty="0">
                <a:latin typeface="Tw Cen MT" panose="020B0602020104020603" pitchFamily="34" charset="-18"/>
              </a:rPr>
              <a:t>nesměřuje vůči konkrétní osobě </a:t>
            </a:r>
            <a:r>
              <a:rPr lang="cs-CZ" dirty="0">
                <a:latin typeface="Tw Cen MT" panose="020B0602020104020603" pitchFamily="34" charset="-18"/>
              </a:rPr>
              <a:t>(osobám)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stojí na pomezí obecně závazného předpisu a rozhodnutí v individuální věci</a:t>
            </a:r>
          </a:p>
        </p:txBody>
      </p:sp>
    </p:spTree>
    <p:extLst>
      <p:ext uri="{BB962C8B-B14F-4D97-AF65-F5344CB8AC3E}">
        <p14:creationId xmlns:p14="http://schemas.microsoft.com/office/powerpoint/2010/main" val="2968416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Zásady Územního Rozvoje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nástroj</a:t>
            </a:r>
            <a:r>
              <a:rPr lang="cs-CZ" dirty="0">
                <a:latin typeface="Tw Cen MT" panose="020B0602020104020603" pitchFamily="34" charset="-18"/>
              </a:rPr>
              <a:t>, kterým kraj určuje základní </a:t>
            </a:r>
            <a:r>
              <a:rPr lang="cs-CZ" b="1" dirty="0">
                <a:latin typeface="Tw Cen MT" panose="020B0602020104020603" pitchFamily="34" charset="-18"/>
              </a:rPr>
              <a:t>strategii pro rozvoj svého území</a:t>
            </a:r>
            <a:r>
              <a:rPr lang="cs-CZ" dirty="0">
                <a:latin typeface="Tw Cen MT" panose="020B0602020104020603" pitchFamily="34" charset="-18"/>
              </a:rPr>
              <a:t> s ohledem na podmínky udržitelného rozvoje a na hospodárné využívání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 nadmístních souvislostech území kraje: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zpřesňují a rozvíjejí cíle a úkoly územního plánování v souladu s politikou územního rozvoje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koordinují územně plánovací činnost obcí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kraj nesmí zasahovat na úseku územního plánování do těch pravomocí, které výhradně přísluší obcím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pořizují se pro celé území kraje</a:t>
            </a:r>
          </a:p>
        </p:txBody>
      </p:sp>
    </p:spTree>
    <p:extLst>
      <p:ext uri="{BB962C8B-B14F-4D97-AF65-F5344CB8AC3E}">
        <p14:creationId xmlns:p14="http://schemas.microsoft.com/office/powerpoint/2010/main" val="122709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Obsah ZÚR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619631" cy="466725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stanovení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priorit územního plánování kraje </a:t>
            </a:r>
            <a:r>
              <a:rPr lang="cs-CZ" dirty="0">
                <a:latin typeface="Tw Cen MT" panose="020B0602020104020603" pitchFamily="34" charset="-18"/>
              </a:rPr>
              <a:t>pro zajištění udržitelného rozvoje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zpřesnění vymezení rozvojových oblastí a rozvojových os </a:t>
            </a:r>
            <a:r>
              <a:rPr lang="cs-CZ" dirty="0">
                <a:latin typeface="Tw Cen MT" panose="020B0602020104020603" pitchFamily="34" charset="-18"/>
              </a:rPr>
              <a:t>vymezených v politice územního rozvoje a vymezení oblastí se zvýšenými požadavky na změny v území, které svým významem přesahují území více obcí (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nadmístní rozvojové oblasti a nadmístní rozvojové osy</a:t>
            </a:r>
            <a:r>
              <a:rPr lang="cs-CZ" dirty="0">
                <a:latin typeface="Tw Cen MT" panose="020B0602020104020603" pitchFamily="34" charset="-18"/>
              </a:rPr>
              <a:t>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zpřesnění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vymezení specifických oblastí </a:t>
            </a:r>
            <a:r>
              <a:rPr lang="cs-CZ" dirty="0">
                <a:latin typeface="Tw Cen MT" panose="020B0602020104020603" pitchFamily="34" charset="-18"/>
              </a:rPr>
              <a:t>vymezených v politice územního rozvoje a vymezení dalších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specifických oblastí nadmístního významu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zpřesnění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vymezení ploch a koridorů </a:t>
            </a:r>
            <a:r>
              <a:rPr lang="cs-CZ" dirty="0">
                <a:latin typeface="Tw Cen MT" panose="020B0602020104020603" pitchFamily="34" charset="-18"/>
              </a:rPr>
              <a:t>vymezených v politice územního rozvoje a vymezení ploch a koridorů nadmístního významu, ovlivňujících území více obcí, včetně ploch a koridorů veřejné infrastruktury, územního systému ekologické stability a územních rezerv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upřesnění územních podmínek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koncepce ochrany a rozvoje přírodních, kulturních a civilizačních hodnot </a:t>
            </a:r>
            <a:r>
              <a:rPr lang="cs-CZ" dirty="0">
                <a:latin typeface="Tw Cen MT" panose="020B0602020104020603" pitchFamily="34" charset="-18"/>
              </a:rPr>
              <a:t>území kraje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vymezení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cílových charakteristik krajiny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vymezení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veřejně prospěšných staveb</a:t>
            </a:r>
            <a:r>
              <a:rPr lang="cs-CZ" dirty="0">
                <a:latin typeface="Tw Cen MT" panose="020B0602020104020603" pitchFamily="34" charset="-18"/>
              </a:rPr>
              <a:t>, veřejně prospěšných opatření, staveb a opatření k zajišťování obrany a bezpečnosti státu a vymezených asanačních území nadmístního významu, pro které lze práva k pozemkům a stavbám vyvlastnit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stanovení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požadavků nadmístního významu na koordinaci </a:t>
            </a:r>
            <a:r>
              <a:rPr lang="cs-CZ" dirty="0">
                <a:latin typeface="Tw Cen MT" panose="020B0602020104020603" pitchFamily="34" charset="-18"/>
              </a:rPr>
              <a:t>územně plánovací činnosti obcí a na řešení v územně plánovací dokumentaci obcí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vymezení ploch a koridorů, ve kterých je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prověření změn jejich využití územní studií </a:t>
            </a:r>
            <a:r>
              <a:rPr lang="cs-CZ" dirty="0">
                <a:latin typeface="Tw Cen MT" panose="020B0602020104020603" pitchFamily="34" charset="-18"/>
              </a:rPr>
              <a:t>podmínkou pro rozhodování</a:t>
            </a:r>
          </a:p>
        </p:txBody>
      </p:sp>
    </p:spTree>
    <p:extLst>
      <p:ext uri="{BB962C8B-B14F-4D97-AF65-F5344CB8AC3E}">
        <p14:creationId xmlns:p14="http://schemas.microsoft.com/office/powerpoint/2010/main" val="2767240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Grafická část ZÚR – příklad JMK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51283" cy="4667250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Výkres uspořádání území kraje 1 : 200 000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Výkres ploch a koridorů, včetně územního systému ekologické stability 1 : 100 000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Výkres krajin 1 : 200 000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Výkres veřejně prospěšných staveb a veřejně prospěšných opatření 1 : 100 000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Výkres oblastí, ploch a koridorů, ve kterých je uloženo prověření změn jejich využití územní studií 1 : 200 000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Tw Cen MT" panose="020B0602020104020603" pitchFamily="34" charset="-18"/>
              </a:rPr>
              <a:t>Koordinační výkres 1 : 100 000 (1 : 50 000)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E0C67C-E233-40F6-B12E-CC3140845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359" y="1938006"/>
            <a:ext cx="4684612" cy="32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6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ACFF3A-80AC-47A0-B12A-8D6E90A46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87" y="0"/>
            <a:ext cx="9873825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6C9ACE-B072-45CF-8AC1-EA814B3AD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59"/>
          <a:stretch/>
        </p:blipFill>
        <p:spPr>
          <a:xfrm>
            <a:off x="61788" y="1"/>
            <a:ext cx="3444737" cy="40233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CAA784-4B1B-4C60-B68B-DB5D4684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78" t="11429" b="27899"/>
          <a:stretch/>
        </p:blipFill>
        <p:spPr>
          <a:xfrm>
            <a:off x="3506525" y="0"/>
            <a:ext cx="2254479" cy="244105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1CC27C0-CCE5-4B24-9F88-B85E14EF57C8}"/>
              </a:ext>
            </a:extLst>
          </p:cNvPr>
          <p:cNvSpPr/>
          <p:nvPr/>
        </p:nvSpPr>
        <p:spPr>
          <a:xfrm>
            <a:off x="0" y="5934669"/>
            <a:ext cx="225638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uspořádání území kraje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ZÚR JMK (2020)</a:t>
            </a:r>
          </a:p>
        </p:txBody>
      </p:sp>
    </p:spTree>
    <p:extLst>
      <p:ext uri="{BB962C8B-B14F-4D97-AF65-F5344CB8AC3E}">
        <p14:creationId xmlns:p14="http://schemas.microsoft.com/office/powerpoint/2010/main" val="2829896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4EDC6B5-B470-48BB-8D9F-9D7530170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75261" cy="685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1CC27C0-CCE5-4B24-9F88-B85E14EF57C8}"/>
              </a:ext>
            </a:extLst>
          </p:cNvPr>
          <p:cNvSpPr/>
          <p:nvPr/>
        </p:nvSpPr>
        <p:spPr>
          <a:xfrm>
            <a:off x="9843154" y="4395787"/>
            <a:ext cx="2348846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ploch a koridorů nadmístního významu,</a:t>
            </a:r>
          </a:p>
          <a:p>
            <a:r>
              <a:rPr lang="cs-CZ" sz="2000" b="1" dirty="0">
                <a:latin typeface="Tw Cen MT" panose="020B0602020104020603" pitchFamily="34" charset="-18"/>
              </a:rPr>
              <a:t>včetně územního systému ekologické stability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ZÚR JMK (2020)</a:t>
            </a:r>
          </a:p>
        </p:txBody>
      </p:sp>
    </p:spTree>
    <p:extLst>
      <p:ext uri="{BB962C8B-B14F-4D97-AF65-F5344CB8AC3E}">
        <p14:creationId xmlns:p14="http://schemas.microsoft.com/office/powerpoint/2010/main" val="272623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04889AD-9604-4384-8E9F-36172226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015"/>
            <a:ext cx="12192000" cy="46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20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1CC27C0-CCE5-4B24-9F88-B85E14EF57C8}"/>
              </a:ext>
            </a:extLst>
          </p:cNvPr>
          <p:cNvSpPr/>
          <p:nvPr/>
        </p:nvSpPr>
        <p:spPr>
          <a:xfrm>
            <a:off x="7021002" y="5626894"/>
            <a:ext cx="4866198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Výkres oblastí, ploch a koridorů, ve kterých je uloženo prověření změn jejich využití územní studií 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ZÚR JMK (2020)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B82FC1-9663-4FB2-9A5B-63B9B618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0936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C9A5786-BCEE-4430-A728-B58557EC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026" y="1"/>
            <a:ext cx="5342973" cy="26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93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0BFA1E-1A07-472E-8792-CF0025DB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6" y="0"/>
            <a:ext cx="11197484" cy="685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1CC27C0-CCE5-4B24-9F88-B85E14EF57C8}"/>
              </a:ext>
            </a:extLst>
          </p:cNvPr>
          <p:cNvSpPr/>
          <p:nvPr/>
        </p:nvSpPr>
        <p:spPr>
          <a:xfrm>
            <a:off x="0" y="6242447"/>
            <a:ext cx="2256387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Koordinační výkres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ZÚR JMK (2020)</a:t>
            </a:r>
          </a:p>
        </p:txBody>
      </p:sp>
    </p:spTree>
    <p:extLst>
      <p:ext uri="{BB962C8B-B14F-4D97-AF65-F5344CB8AC3E}">
        <p14:creationId xmlns:p14="http://schemas.microsoft.com/office/powerpoint/2010/main" val="195314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Aktéři procesu plánování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56513"/>
            <a:ext cx="3574775" cy="4195361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stavebníci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financování i realizace stavby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investoři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věcné investice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vlastnění, příp. využívání stavby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developeři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stavební činnost jako předmět podnikání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nevyužívání, nespravování stavby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projektanti</a:t>
            </a: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B6F6CE8-1512-4C2F-A6D7-EF6219C216D4}"/>
              </a:ext>
            </a:extLst>
          </p:cNvPr>
          <p:cNvSpPr txBox="1">
            <a:spLocks/>
          </p:cNvSpPr>
          <p:nvPr/>
        </p:nvSpPr>
        <p:spPr>
          <a:xfrm>
            <a:off x="4556097" y="2356513"/>
            <a:ext cx="3574775" cy="344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b="1" dirty="0">
                <a:latin typeface="Tw Cen MT" panose="020B0602020104020603" pitchFamily="34" charset="-18"/>
              </a:rPr>
              <a:t>veřejné subjekty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w Cen MT" panose="020B0602020104020603" pitchFamily="34" charset="-18"/>
              </a:rPr>
              <a:t>obecné blaho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w Cen MT" panose="020B0602020104020603" pitchFamily="34" charset="-18"/>
              </a:rPr>
              <a:t>přenášení politicky akceptované rozvojové politiky do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b="1" dirty="0">
                <a:latin typeface="Tw Cen MT" panose="020B0602020104020603" pitchFamily="34" charset="-18"/>
              </a:rPr>
              <a:t>občanská sdružení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b="1" dirty="0">
                <a:latin typeface="Tw Cen MT" panose="020B0602020104020603" pitchFamily="34" charset="-18"/>
              </a:rPr>
              <a:t>spolky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B87F7D0-BEDD-4795-BF49-7D4A1525BB1C}"/>
              </a:ext>
            </a:extLst>
          </p:cNvPr>
          <p:cNvSpPr txBox="1">
            <a:spLocks/>
          </p:cNvSpPr>
          <p:nvPr/>
        </p:nvSpPr>
        <p:spPr>
          <a:xfrm>
            <a:off x="8273995" y="2356513"/>
            <a:ext cx="3574775" cy="2647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vlastníci pozemků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správci sítí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realitní kanceláře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zprostředkovatelé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uživatelé daného prostoru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veřejnost</a:t>
            </a: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C9E1043-3E72-433C-A8C2-ABC81648B9A2}"/>
              </a:ext>
            </a:extLst>
          </p:cNvPr>
          <p:cNvSpPr/>
          <p:nvPr/>
        </p:nvSpPr>
        <p:spPr>
          <a:xfrm>
            <a:off x="838199" y="1587844"/>
            <a:ext cx="269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Komerční sektor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3DDC243-0AA7-4003-9727-17753BD87599}"/>
              </a:ext>
            </a:extLst>
          </p:cNvPr>
          <p:cNvSpPr/>
          <p:nvPr/>
        </p:nvSpPr>
        <p:spPr>
          <a:xfrm>
            <a:off x="4556097" y="1587844"/>
            <a:ext cx="269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Veřejný sektor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5DFF395-5F28-4854-8A8F-5F245F4981AC}"/>
              </a:ext>
            </a:extLst>
          </p:cNvPr>
          <p:cNvSpPr/>
          <p:nvPr/>
        </p:nvSpPr>
        <p:spPr>
          <a:xfrm>
            <a:off x="8273995" y="1587844"/>
            <a:ext cx="269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Další účastníci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E253226-0E18-446A-BDD8-B83972F3C3B3}"/>
              </a:ext>
            </a:extLst>
          </p:cNvPr>
          <p:cNvSpPr/>
          <p:nvPr/>
        </p:nvSpPr>
        <p:spPr>
          <a:xfrm>
            <a:off x="4556097" y="5463363"/>
            <a:ext cx="3377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Neziskové subjekty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31FE0393-34E4-40A3-84B5-D196BBEC71B5}"/>
              </a:ext>
            </a:extLst>
          </p:cNvPr>
          <p:cNvSpPr txBox="1">
            <a:spLocks/>
          </p:cNvSpPr>
          <p:nvPr/>
        </p:nvSpPr>
        <p:spPr>
          <a:xfrm>
            <a:off x="4556096" y="6057922"/>
            <a:ext cx="3574775" cy="52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latin typeface="Tw Cen MT" panose="020B0602020104020603" pitchFamily="34" charset="-18"/>
              </a:rPr>
              <a:t>specifické, účelové cíle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4292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Zpracování ZÚR – proces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149065"/>
            <a:ext cx="108585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43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Zpracování ZÚR – veřejná účast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58657C-1E9C-4AD3-A54C-85ED6EAF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359" y="1167639"/>
            <a:ext cx="5600700" cy="54768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152CE36-F9ED-4B19-970E-4D4A477BC54B}"/>
              </a:ext>
            </a:extLst>
          </p:cNvPr>
          <p:cNvSpPr/>
          <p:nvPr/>
        </p:nvSpPr>
        <p:spPr>
          <a:xfrm>
            <a:off x="9272712" y="6490625"/>
            <a:ext cx="291812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Jarmič</a:t>
            </a:r>
            <a:r>
              <a:rPr lang="cs-CZ" sz="1400" dirty="0">
                <a:latin typeface="Tw Cen MT" panose="020B0602020104020603" pitchFamily="34" charset="-18"/>
              </a:rPr>
              <a:t> a Záhumenská (2010)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1D4CFC-A913-4B76-9205-1BF7D77F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72" y="5536472"/>
            <a:ext cx="1674373" cy="11080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78B7ED4-5A74-4088-82A4-1CBC8FE2C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0" y="1449417"/>
            <a:ext cx="4527508" cy="2454673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2486901-DFFB-4F82-9D19-FFB2F0E70916}"/>
              </a:ext>
            </a:extLst>
          </p:cNvPr>
          <p:cNvCxnSpPr/>
          <p:nvPr/>
        </p:nvCxnSpPr>
        <p:spPr>
          <a:xfrm>
            <a:off x="4715123" y="1812897"/>
            <a:ext cx="858741" cy="1892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234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územní plán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opatření obecné povahy, které </a:t>
            </a:r>
            <a:r>
              <a:rPr lang="cs-CZ" b="1" i="1" dirty="0">
                <a:latin typeface="Tw Cen MT" panose="020B0602020104020603" pitchFamily="34" charset="-18"/>
              </a:rPr>
              <a:t>„stanoví </a:t>
            </a:r>
            <a:r>
              <a:rPr lang="cs-CZ" b="1" i="1" dirty="0">
                <a:solidFill>
                  <a:srgbClr val="FFC000"/>
                </a:solidFill>
                <a:latin typeface="Tw Cen MT" panose="020B0602020104020603" pitchFamily="34" charset="-18"/>
              </a:rPr>
              <a:t>základní koncepci </a:t>
            </a:r>
            <a:r>
              <a:rPr lang="cs-CZ" b="1" i="1" dirty="0">
                <a:latin typeface="Tw Cen MT" panose="020B0602020104020603" pitchFamily="34" charset="-18"/>
              </a:rPr>
              <a:t>rozvoje území obce, ochrany jeho </a:t>
            </a:r>
            <a:r>
              <a:rPr lang="cs-CZ" b="1" i="1" dirty="0">
                <a:solidFill>
                  <a:srgbClr val="FFC000"/>
                </a:solidFill>
                <a:latin typeface="Tw Cen MT" panose="020B0602020104020603" pitchFamily="34" charset="-18"/>
              </a:rPr>
              <a:t>hodnot</a:t>
            </a:r>
            <a:r>
              <a:rPr lang="cs-CZ" b="1" i="1" dirty="0">
                <a:latin typeface="Tw Cen MT" panose="020B0602020104020603" pitchFamily="34" charset="-18"/>
              </a:rPr>
              <a:t>, jeho plošného a prostorového uspořádání …, uspořádání krajiny a koncepci veřejné infrastruktury; vymezí </a:t>
            </a:r>
            <a:r>
              <a:rPr lang="cs-CZ" b="1" i="1" dirty="0">
                <a:solidFill>
                  <a:srgbClr val="FFC000"/>
                </a:solidFill>
                <a:latin typeface="Tw Cen MT" panose="020B0602020104020603" pitchFamily="34" charset="-18"/>
              </a:rPr>
              <a:t>zastavěné území</a:t>
            </a:r>
            <a:r>
              <a:rPr lang="cs-CZ" b="1" i="1" dirty="0">
                <a:latin typeface="Tw Cen MT" panose="020B0602020104020603" pitchFamily="34" charset="-18"/>
              </a:rPr>
              <a:t>, plochy a koridory, zejména </a:t>
            </a:r>
            <a:r>
              <a:rPr lang="cs-CZ" b="1" i="1" dirty="0">
                <a:solidFill>
                  <a:srgbClr val="FFC000"/>
                </a:solidFill>
                <a:latin typeface="Tw Cen MT" panose="020B0602020104020603" pitchFamily="34" charset="-18"/>
              </a:rPr>
              <a:t>zastavitelné plochy</a:t>
            </a:r>
            <a:r>
              <a:rPr lang="cs-CZ" b="1" i="1" dirty="0">
                <a:latin typeface="Tw Cen MT" panose="020B0602020104020603" pitchFamily="34" charset="-18"/>
              </a:rPr>
              <a:t> a plochy vymezené ke změně stávající zástavby, k obnově nebo opětovnému využití znehodnoceného území, pro veřejně prospěšné stavby, pro veřejně prospěšná opatření a pro územní rezervy a stanoví podmínky pro využití těchto ploch a koridorů“ </a:t>
            </a:r>
            <a:r>
              <a:rPr lang="cs-CZ" b="1" dirty="0">
                <a:latin typeface="Tw Cen MT" panose="020B0602020104020603" pitchFamily="34" charset="-18"/>
              </a:rPr>
              <a:t>						</a:t>
            </a:r>
            <a:r>
              <a:rPr lang="cs-CZ" dirty="0">
                <a:latin typeface="Tw Cen MT" panose="020B0602020104020603" pitchFamily="34" charset="-18"/>
              </a:rPr>
              <a:t>(Zákon č. 183/2006 Sb., § 43)</a:t>
            </a:r>
          </a:p>
        </p:txBody>
      </p:sp>
    </p:spTree>
    <p:extLst>
      <p:ext uri="{BB962C8B-B14F-4D97-AF65-F5344CB8AC3E}">
        <p14:creationId xmlns:p14="http://schemas.microsoft.com/office/powerpoint/2010/main" val="455840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Koncepce území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koncepce</a:t>
            </a:r>
            <a:r>
              <a:rPr lang="cs-CZ" dirty="0">
                <a:latin typeface="Tw Cen MT" panose="020B0602020104020603" pitchFamily="34" charset="-18"/>
              </a:rPr>
              <a:t> → stanovení cílového charakteru obce – srozumitelnost a „institucionální udržitelnost“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urbanistická koncepce </a:t>
            </a:r>
            <a:r>
              <a:rPr lang="cs-CZ" dirty="0">
                <a:latin typeface="Tw Cen MT" panose="020B0602020104020603" pitchFamily="34" charset="-18"/>
              </a:rPr>
              <a:t>→ kde a v jaké míře/intenzitě by měl rozvoj probíhat, jakou formou, jaké prahové hodnoty či územní hranice by měly být respektovány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F51997-242D-492F-A420-C5DB206C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786"/>
            <a:ext cx="12192000" cy="21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84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Plochy v ÚP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 ohledem na rozdílné funkce/nároky na využití se území člení územním plánem na </a:t>
            </a:r>
            <a:r>
              <a:rPr lang="cs-CZ" b="1" dirty="0">
                <a:solidFill>
                  <a:srgbClr val="FFC000"/>
                </a:solidFill>
                <a:latin typeface="Tw Cen MT" panose="020B0602020104020603" pitchFamily="34" charset="-18"/>
              </a:rPr>
              <a:t>plochy</a:t>
            </a:r>
          </a:p>
          <a:p>
            <a:pPr marL="514350" indent="-514350">
              <a:buClr>
                <a:srgbClr val="50B4C8"/>
              </a:buClr>
              <a:buAutoNum type="alphaLcParenR"/>
            </a:pPr>
            <a:r>
              <a:rPr lang="cs-CZ" dirty="0">
                <a:latin typeface="Tw Cen MT" panose="020B0602020104020603" pitchFamily="34" charset="-18"/>
              </a:rPr>
              <a:t>plochy se vymezují dle </a:t>
            </a:r>
            <a:r>
              <a:rPr lang="cs-CZ" b="1" dirty="0">
                <a:latin typeface="Tw Cen MT" panose="020B0602020104020603" pitchFamily="34" charset="-18"/>
              </a:rPr>
              <a:t>stávajícího nebo požadovaného způsobu využití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 </a:t>
            </a:r>
            <a:r>
              <a:rPr lang="cs-CZ" dirty="0">
                <a:latin typeface="Tw Cen MT" panose="020B0602020104020603" pitchFamily="34" charset="-18"/>
              </a:rPr>
              <a:t>("plochy s rozdílným způsobem využití")</a:t>
            </a:r>
          </a:p>
          <a:p>
            <a:pPr marL="457200" lvl="1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	tyto plochy se vymezují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ke stanovení územních podmínek</a:t>
            </a:r>
            <a:r>
              <a:rPr lang="cs-CZ" dirty="0">
                <a:latin typeface="Tw Cen MT" panose="020B0602020104020603" pitchFamily="34" charset="-18"/>
              </a:rPr>
              <a:t>, zejména pro 	vzájemně se doplňující, podmiňující nebo nekolidující činnosti, pro další 	členění ploch na pozemky a pro stanovení ochrany veřejných zájmů v 	těchto plochách, jakými jsou ochrana přírodního a kulturního dědictví, 	civilizačních, architektonických a 	urbanistických hodnot</a:t>
            </a:r>
          </a:p>
          <a:p>
            <a:pPr marL="514350" indent="-514350">
              <a:buClr>
                <a:srgbClr val="50B4C8"/>
              </a:buClr>
              <a:buAutoNum type="alphaLcParenR"/>
            </a:pPr>
            <a:r>
              <a:rPr lang="cs-CZ" dirty="0">
                <a:latin typeface="Tw Cen MT" panose="020B0602020104020603" pitchFamily="34" charset="-18"/>
              </a:rPr>
              <a:t>plochy se vymezují dle </a:t>
            </a:r>
            <a:r>
              <a:rPr lang="cs-CZ" b="1" dirty="0">
                <a:latin typeface="Tw Cen MT" panose="020B0602020104020603" pitchFamily="34" charset="-18"/>
              </a:rPr>
              <a:t>významu</a:t>
            </a:r>
          </a:p>
          <a:p>
            <a:pPr marL="457200" lvl="1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	rozlišují se zejména plochy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stabilizované</a:t>
            </a:r>
            <a:r>
              <a:rPr lang="cs-CZ" dirty="0">
                <a:latin typeface="Tw Cen MT" panose="020B0602020104020603" pitchFamily="34" charset="-18"/>
              </a:rPr>
              <a:t>,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zastavitelné</a:t>
            </a:r>
            <a:r>
              <a:rPr lang="cs-CZ" dirty="0">
                <a:latin typeface="Tw Cen MT" panose="020B0602020104020603" pitchFamily="34" charset="-18"/>
              </a:rPr>
              <a:t>, plochy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územních 	rezerv</a:t>
            </a:r>
            <a:r>
              <a:rPr lang="cs-CZ" dirty="0">
                <a:latin typeface="Tw Cen MT" panose="020B0602020104020603" pitchFamily="34" charset="-18"/>
              </a:rPr>
              <a:t>, plochy ke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změně stávající zástavby</a:t>
            </a:r>
            <a:r>
              <a:rPr lang="cs-CZ" dirty="0">
                <a:latin typeface="Tw Cen MT" panose="020B0602020104020603" pitchFamily="34" charset="-18"/>
              </a:rPr>
              <a:t>, plochy k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obnově</a:t>
            </a:r>
            <a:r>
              <a:rPr lang="cs-CZ" dirty="0">
                <a:latin typeface="Tw Cen MT" panose="020B0602020104020603" pitchFamily="34" charset="-18"/>
              </a:rPr>
              <a:t> nebo 	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opětovnému využití </a:t>
            </a:r>
            <a:r>
              <a:rPr lang="cs-CZ" dirty="0">
                <a:latin typeface="Tw Cen MT" panose="020B0602020104020603" pitchFamily="34" charset="-18"/>
              </a:rPr>
              <a:t>znehodnoceného území a plochy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rekonstrukčních</a:t>
            </a:r>
            <a:r>
              <a:rPr lang="cs-CZ" dirty="0">
                <a:latin typeface="Tw Cen MT" panose="020B0602020104020603" pitchFamily="34" charset="-18"/>
              </a:rPr>
              <a:t> a 	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rekultivačních zásahů </a:t>
            </a:r>
            <a:r>
              <a:rPr lang="cs-CZ" dirty="0">
                <a:latin typeface="Tw Cen MT" panose="020B0602020104020603" pitchFamily="34" charset="-18"/>
              </a:rPr>
              <a:t>do území; pro tyto plochy se zpravidla určuje i způsob 	jejich využití</a:t>
            </a:r>
          </a:p>
        </p:txBody>
      </p:sp>
    </p:spTree>
    <p:extLst>
      <p:ext uri="{BB962C8B-B14F-4D97-AF65-F5344CB8AC3E}">
        <p14:creationId xmlns:p14="http://schemas.microsoft.com/office/powerpoint/2010/main" val="36666447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Využití a uspořádání území v ÚP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„využití území“ </a:t>
            </a:r>
            <a:r>
              <a:rPr lang="cs-CZ" dirty="0">
                <a:latin typeface="Tw Cen MT" panose="020B0602020104020603" pitchFamily="34" charset="-18"/>
              </a:rPr>
              <a:t>– zpravidla chápáno jako: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účel využití (určení, pro jakou činnost, funkci - a jakým způsobem bude území využito)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intenzita využití (např. počet bytů, množství obyvatel na jednotku plochy, počet obyvatel / ha atd.)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„uspořádání území“ v zastavěném území </a:t>
            </a:r>
            <a:r>
              <a:rPr lang="cs-CZ" dirty="0">
                <a:latin typeface="Tw Cen MT" panose="020B0602020104020603" pitchFamily="34" charset="-18"/>
              </a:rPr>
              <a:t>– zpravidla chápáno jako: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druh zástavby (způsob zástavby, volné plochy a jejich druh - zeleň, náměstí, atd.)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intenzita zástavby (poměr mezi zastavěnými a volnými plochami, </a:t>
            </a:r>
            <a:r>
              <a:rPr lang="cs-CZ" dirty="0" err="1">
                <a:latin typeface="Tw Cen MT" panose="020B0602020104020603" pitchFamily="34" charset="-18"/>
              </a:rPr>
              <a:t>podlažnost</a:t>
            </a:r>
            <a:r>
              <a:rPr lang="cs-CZ" dirty="0">
                <a:latin typeface="Tw Cen MT" panose="020B0602020104020603" pitchFamily="34" charset="-18"/>
              </a:rPr>
              <a:t> objektů atd.)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„uspořádání území“ ve volné krajině </a:t>
            </a:r>
            <a:r>
              <a:rPr lang="cs-CZ" dirty="0">
                <a:latin typeface="Tw Cen MT" panose="020B0602020104020603" pitchFamily="34" charset="-18"/>
              </a:rPr>
              <a:t>– zpravidla chápáno jako: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vymezení územních systémů ekologické stability, stanovení cestní sítě, biotechnická opatření (např. vodohospodářská opatření v krajině atd.)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34877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Limity - příklady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3829" cy="4599029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50B4C8"/>
              </a:buClr>
              <a:buNone/>
            </a:pP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A)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činnost</a:t>
            </a:r>
            <a:r>
              <a:rPr lang="cs-CZ" dirty="0">
                <a:latin typeface="Tw Cen MT" panose="020B0602020104020603" pitchFamily="34" charset="-18"/>
              </a:rPr>
              <a:t> → produkce vedlejších efektů: hluk, exhalace, apod.</a:t>
            </a:r>
          </a:p>
          <a:p>
            <a:pPr marL="0" indent="0">
              <a:spcAft>
                <a:spcPts val="1200"/>
              </a:spcAft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    </a:t>
            </a: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limit</a:t>
            </a:r>
            <a:r>
              <a:rPr lang="cs-CZ" dirty="0">
                <a:latin typeface="Tw Cen MT" panose="020B0602020104020603" pitchFamily="34" charset="-18"/>
              </a:rPr>
              <a:t> → zákaz umístění činnosti, příp. odstupy, ochranná pásma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B)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činnost</a:t>
            </a:r>
            <a:r>
              <a:rPr lang="cs-CZ" dirty="0">
                <a:latin typeface="Tw Cen MT" panose="020B0602020104020603" pitchFamily="34" charset="-18"/>
              </a:rPr>
              <a:t> → citlivost na vnější vlivy (např. nemocnice)</a:t>
            </a:r>
          </a:p>
          <a:p>
            <a:pPr marL="0" indent="0">
              <a:spcAft>
                <a:spcPts val="1200"/>
              </a:spcAft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    </a:t>
            </a: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limit</a:t>
            </a:r>
            <a:r>
              <a:rPr lang="cs-CZ" dirty="0">
                <a:latin typeface="Tw Cen MT" panose="020B0602020104020603" pitchFamily="34" charset="-18"/>
              </a:rPr>
              <a:t> → stanovuje podmínky okolního působení pro lokalizaci investice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C)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činnost</a:t>
            </a:r>
            <a:r>
              <a:rPr lang="cs-CZ" dirty="0">
                <a:latin typeface="Tw Cen MT" panose="020B0602020104020603" pitchFamily="34" charset="-18"/>
              </a:rPr>
              <a:t> → generuje přílišný rozsah objektu (např. svými rozměry)</a:t>
            </a:r>
          </a:p>
          <a:p>
            <a:pPr marL="0" indent="0" defTabSz="396000">
              <a:spcAft>
                <a:spcPts val="1200"/>
              </a:spcAft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    </a:t>
            </a: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limit</a:t>
            </a:r>
            <a:r>
              <a:rPr lang="cs-CZ" dirty="0">
                <a:latin typeface="Tw Cen MT" panose="020B0602020104020603" pitchFamily="34" charset="-18"/>
              </a:rPr>
              <a:t> → určuje maximální rozměry (např. výšku, počet podlaží) nebo zákaz 	určité lokalizace (např. na vrcholových bodech horizontu)</a:t>
            </a:r>
          </a:p>
          <a:p>
            <a:pPr marL="0" indent="0" defTabSz="396000">
              <a:buClr>
                <a:srgbClr val="50B4C8"/>
              </a:buClr>
              <a:buNone/>
            </a:pP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D) </a:t>
            </a:r>
            <a:r>
              <a:rPr lang="cs-CZ" dirty="0">
                <a:solidFill>
                  <a:srgbClr val="FFC000"/>
                </a:solidFill>
                <a:latin typeface="Tw Cen MT" panose="020B0602020104020603" pitchFamily="34" charset="-18"/>
              </a:rPr>
              <a:t>hodnota</a:t>
            </a:r>
            <a:r>
              <a:rPr lang="cs-CZ" dirty="0">
                <a:latin typeface="Tw Cen MT" panose="020B0602020104020603" pitchFamily="34" charset="-18"/>
              </a:rPr>
              <a:t> → mimořádně ekologicky cenné území (např. zvláště chráněné 	území 	přírody nebo významné krajinné prvky)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    </a:t>
            </a: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limit</a:t>
            </a:r>
            <a:r>
              <a:rPr lang="cs-CZ" dirty="0">
                <a:latin typeface="Tw Cen MT" panose="020B0602020104020603" pitchFamily="34" charset="-18"/>
              </a:rPr>
              <a:t> → jakékoli využití pro potřeby člověka je zakázáno</a:t>
            </a:r>
          </a:p>
        </p:txBody>
      </p:sp>
    </p:spTree>
    <p:extLst>
      <p:ext uri="{BB962C8B-B14F-4D97-AF65-F5344CB8AC3E}">
        <p14:creationId xmlns:p14="http://schemas.microsoft.com/office/powerpoint/2010/main" val="2695739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14322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Posloupnost kroků při tvorbě ÚPD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přípravné práce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shromáždění dat (ÚAP, ÚS, aj.)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průzkumy a rozbory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doplňující vlastní šetření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zadání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definování rozvojových cílů / zachycení trendů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návrh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řízení o územním plánu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schválení</a:t>
            </a: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026" name="Picture 2" descr="https://www.pravniprostor.cz/storage/app/media/graf.jpg">
            <a:extLst>
              <a:ext uri="{FF2B5EF4-FFF2-40B4-BE49-F238E27FC236}">
                <a16:creationId xmlns:a16="http://schemas.microsoft.com/office/drawing/2014/main" id="{751CA3C5-C301-472F-BB00-8B5F959A5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0"/>
            <a:ext cx="3816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F1495A5-00DA-4F19-9597-20A5A889C274}"/>
              </a:ext>
            </a:extLst>
          </p:cNvPr>
          <p:cNvSpPr/>
          <p:nvPr/>
        </p:nvSpPr>
        <p:spPr>
          <a:xfrm>
            <a:off x="6011186" y="6550223"/>
            <a:ext cx="2427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pravniprostor.cz (2020)</a:t>
            </a:r>
          </a:p>
        </p:txBody>
      </p:sp>
    </p:spTree>
    <p:extLst>
      <p:ext uri="{BB962C8B-B14F-4D97-AF65-F5344CB8AC3E}">
        <p14:creationId xmlns:p14="http://schemas.microsoft.com/office/powerpoint/2010/main" val="3250865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6"/>
            <a:ext cx="4075706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Zpracování ÚP – veřejná účast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AD881F-D760-43BD-A8C0-458D5C829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41" y="-636"/>
            <a:ext cx="4343643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152CE36-F9ED-4B19-970E-4D4A477BC54B}"/>
              </a:ext>
            </a:extLst>
          </p:cNvPr>
          <p:cNvSpPr/>
          <p:nvPr/>
        </p:nvSpPr>
        <p:spPr>
          <a:xfrm>
            <a:off x="9272712" y="6490625"/>
            <a:ext cx="291812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Jarmič</a:t>
            </a:r>
            <a:r>
              <a:rPr lang="cs-CZ" sz="1400" dirty="0">
                <a:latin typeface="Tw Cen MT" panose="020B0602020104020603" pitchFamily="34" charset="-18"/>
              </a:rPr>
              <a:t> a Záhumenská (2010)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67B24BA-6414-45F7-890A-E946340A864C}"/>
              </a:ext>
            </a:extLst>
          </p:cNvPr>
          <p:cNvCxnSpPr>
            <a:cxnSpLocks/>
          </p:cNvCxnSpPr>
          <p:nvPr/>
        </p:nvCxnSpPr>
        <p:spPr>
          <a:xfrm>
            <a:off x="4913906" y="2894275"/>
            <a:ext cx="858741" cy="1399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F687FBF9-D127-4E97-800C-3E3054F77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01"/>
          <a:stretch/>
        </p:blipFill>
        <p:spPr>
          <a:xfrm>
            <a:off x="344199" y="2647784"/>
            <a:ext cx="4517813" cy="18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1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94CF46-2931-4992-BAE4-390E3CC8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211804" cy="6858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335D333-6CDA-48EF-B1CF-200F6AB33F0A}"/>
              </a:ext>
            </a:extLst>
          </p:cNvPr>
          <p:cNvSpPr/>
          <p:nvPr/>
        </p:nvSpPr>
        <p:spPr>
          <a:xfrm>
            <a:off x="-1" y="6367343"/>
            <a:ext cx="2427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Jehlík a kol. (2015)</a:t>
            </a:r>
          </a:p>
        </p:txBody>
      </p:sp>
    </p:spTree>
    <p:extLst>
      <p:ext uri="{BB962C8B-B14F-4D97-AF65-F5344CB8AC3E}">
        <p14:creationId xmlns:p14="http://schemas.microsoft.com/office/powerpoint/2010/main" val="236920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Role plánování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641619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tržní síly </a:t>
            </a:r>
            <a:r>
              <a:rPr lang="cs-CZ" dirty="0">
                <a:latin typeface="Tw Cen MT" panose="020B0602020104020603" pitchFamily="34" charset="-18"/>
              </a:rPr>
              <a:t>ovlivňující rozvoj území = trh s pozemky, nemovitostmi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využívání pozitivních a produkce negativních externalit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privatizace zisků a socializace nákladů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cíl veřejné správy: </a:t>
            </a:r>
            <a:r>
              <a:rPr lang="cs-CZ" b="1" dirty="0">
                <a:latin typeface="Tw Cen MT" panose="020B0602020104020603" pitchFamily="34" charset="-18"/>
              </a:rPr>
              <a:t>zrovnoprávnění</a:t>
            </a:r>
            <a:r>
              <a:rPr lang="cs-CZ" dirty="0">
                <a:latin typeface="Tw Cen MT" panose="020B0602020104020603" pitchFamily="34" charset="-18"/>
              </a:rPr>
              <a:t> postavení všech hráčů na trhu (uživatelů prostoru)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internalizace, tj. přenášení externích nákladů zpět na jejich původce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koordinace zájmů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zabránění prostorovým střetům a jejich dopadům (např. hlídání nepřesycení trhu určitou funkcí)</a:t>
            </a:r>
          </a:p>
        </p:txBody>
      </p:sp>
    </p:spTree>
    <p:extLst>
      <p:ext uri="{BB962C8B-B14F-4D97-AF65-F5344CB8AC3E}">
        <p14:creationId xmlns:p14="http://schemas.microsoft.com/office/powerpoint/2010/main" val="29885745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Problémy ÚP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331519" cy="4599029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ÚP jako </a:t>
            </a:r>
            <a:r>
              <a:rPr lang="cs-CZ" b="1" dirty="0">
                <a:latin typeface="Tw Cen MT" panose="020B0602020104020603" pitchFamily="34" charset="-18"/>
              </a:rPr>
              <a:t>restriktivní nástroj </a:t>
            </a:r>
            <a:r>
              <a:rPr lang="cs-CZ" dirty="0">
                <a:latin typeface="Tw Cen MT" panose="020B0602020104020603" pitchFamily="34" charset="-18"/>
              </a:rPr>
              <a:t>(pouhé obrazové znázornění limitů) 	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     vs. 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   </a:t>
            </a:r>
            <a:r>
              <a:rPr lang="cs-CZ" dirty="0">
                <a:latin typeface="Tw Cen MT" panose="020B0602020104020603" pitchFamily="34" charset="-18"/>
              </a:rPr>
              <a:t>ÚP jako podklad pro </a:t>
            </a:r>
            <a:r>
              <a:rPr lang="cs-CZ" b="1" dirty="0">
                <a:latin typeface="Tw Cen MT" panose="020B0602020104020603" pitchFamily="34" charset="-18"/>
              </a:rPr>
              <a:t>změnu</a:t>
            </a:r>
            <a:r>
              <a:rPr lang="cs-CZ" dirty="0">
                <a:latin typeface="Tw Cen MT" panose="020B0602020104020603" pitchFamily="34" charset="-18"/>
              </a:rPr>
              <a:t>, ukázání směru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územní plánování není (a nesmí být) </a:t>
            </a:r>
            <a:r>
              <a:rPr lang="cs-CZ" b="1" dirty="0">
                <a:latin typeface="Tw Cen MT" panose="020B0602020104020603" pitchFamily="34" charset="-18"/>
              </a:rPr>
              <a:t>rigidní a statické</a:t>
            </a:r>
            <a:r>
              <a:rPr lang="cs-CZ" dirty="0">
                <a:latin typeface="Tw Cen MT" panose="020B0602020104020603" pitchFamily="34" charset="-18"/>
              </a:rPr>
              <a:t>, ale </a:t>
            </a:r>
            <a:r>
              <a:rPr lang="cs-CZ" b="1" dirty="0">
                <a:latin typeface="Tw Cen MT" panose="020B0602020104020603" pitchFamily="34" charset="-18"/>
              </a:rPr>
              <a:t>dynamické</a:t>
            </a:r>
            <a:r>
              <a:rPr lang="cs-CZ" dirty="0">
                <a:latin typeface="Tw Cen MT" panose="020B0602020104020603" pitchFamily="34" charset="-18"/>
              </a:rPr>
              <a:t> s mnoha proměnnými (nesmí ale postrádat vnitřní stabilitu)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spory a různé zájmy jsou charakteristikou obce, ne její vadou → </a:t>
            </a:r>
            <a:r>
              <a:rPr lang="cs-CZ" b="1" dirty="0">
                <a:latin typeface="Tw Cen MT" panose="020B0602020104020603" pitchFamily="34" charset="-18"/>
              </a:rPr>
              <a:t>ÚP jako podklad pro dohadování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vlastnická rozdrobenost pozemků </a:t>
            </a:r>
            <a:r>
              <a:rPr lang="cs-CZ" dirty="0">
                <a:latin typeface="Tw Cen MT" panose="020B0602020104020603" pitchFamily="34" charset="-18"/>
              </a:rPr>
              <a:t>→ obtížná dostupnost ploch pro neprofitní aktivity (občanské vybavení, sport, zeleň, aj.)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nekoncepčními změnami ÚP </a:t>
            </a:r>
            <a:r>
              <a:rPr lang="cs-CZ" dirty="0">
                <a:latin typeface="Tw Cen MT" panose="020B0602020104020603" pitchFamily="34" charset="-18"/>
              </a:rPr>
              <a:t>dochází k zásadním chybám v postupu (etapizaci) rozvoje obcí (nespojité využívání zastavitelných ploch)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spekulativní záměry </a:t>
            </a: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vs. </a:t>
            </a:r>
            <a:r>
              <a:rPr lang="cs-CZ" dirty="0">
                <a:latin typeface="Tw Cen MT" panose="020B0602020104020603" pitchFamily="34" charset="-18"/>
              </a:rPr>
              <a:t>skutečná potřeba nových ploch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96985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regulační plán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regulační plán v řešené ploše stanoví </a:t>
            </a:r>
            <a:r>
              <a:rPr lang="cs-CZ" b="1" dirty="0">
                <a:latin typeface="Tw Cen MT" panose="020B0602020104020603" pitchFamily="34" charset="-18"/>
              </a:rPr>
              <a:t>podrobné podmínky </a:t>
            </a:r>
            <a:r>
              <a:rPr lang="cs-CZ" dirty="0">
                <a:latin typeface="Tw Cen MT" panose="020B0602020104020603" pitchFamily="34" charset="-18"/>
              </a:rPr>
              <a:t>pro využití pozemků, pro umístění a uspořádání staveb, pro ochranu hodnot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obvykle </a:t>
            </a:r>
            <a:r>
              <a:rPr lang="cs-CZ" b="1" dirty="0">
                <a:latin typeface="Tw Cen MT" panose="020B0602020104020603" pitchFamily="34" charset="-18"/>
              </a:rPr>
              <a:t>menší území v podrobnosti </a:t>
            </a:r>
            <a:r>
              <a:rPr lang="cs-CZ" dirty="0">
                <a:latin typeface="Tw Cen MT" panose="020B0602020104020603" pitchFamily="34" charset="-18"/>
              </a:rPr>
              <a:t>za jednotlivé pozemky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 zastavěném území, či zastavitelné ploše nahrazuje územní rozhodnutí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musí být </a:t>
            </a:r>
            <a:r>
              <a:rPr lang="cs-CZ" b="1" dirty="0">
                <a:latin typeface="Tw Cen MT" panose="020B0602020104020603" pitchFamily="34" charset="-18"/>
              </a:rPr>
              <a:t>v souladu s ÚP</a:t>
            </a:r>
          </a:p>
        </p:txBody>
      </p:sp>
    </p:spTree>
    <p:extLst>
      <p:ext uri="{BB962C8B-B14F-4D97-AF65-F5344CB8AC3E}">
        <p14:creationId xmlns:p14="http://schemas.microsoft.com/office/powerpoint/2010/main" val="37068146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zr.praha.eu/uzplan/Regulacni_plany/Anenska/Graficka_cast/AN2_15_16_17_18_19.GIF">
            <a:extLst>
              <a:ext uri="{FF2B5EF4-FFF2-40B4-BE49-F238E27FC236}">
                <a16:creationId xmlns:a16="http://schemas.microsoft.com/office/drawing/2014/main" id="{5A0F023C-145A-4ED2-A569-EF5FBD8C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9718" cy="6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865F1C8-A8A4-4951-B0C8-78572A2FE56D}"/>
              </a:ext>
            </a:extLst>
          </p:cNvPr>
          <p:cNvSpPr/>
          <p:nvPr/>
        </p:nvSpPr>
        <p:spPr>
          <a:xfrm>
            <a:off x="0" y="6133453"/>
            <a:ext cx="806262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Tw Cen MT" panose="020B0602020104020603" pitchFamily="34" charset="-18"/>
              </a:rPr>
              <a:t>Regulační plán Anenská (Praha)</a:t>
            </a:r>
          </a:p>
          <a:p>
            <a:r>
              <a:rPr lang="cs-CZ" sz="1400" dirty="0">
                <a:latin typeface="Tw Cen MT" panose="020B0602020104020603" pitchFamily="34" charset="-18"/>
              </a:rPr>
              <a:t>Zdroj: Sedlák (1998)</a:t>
            </a:r>
          </a:p>
        </p:txBody>
      </p:sp>
    </p:spTree>
    <p:extLst>
      <p:ext uri="{BB962C8B-B14F-4D97-AF65-F5344CB8AC3E}">
        <p14:creationId xmlns:p14="http://schemas.microsoft.com/office/powerpoint/2010/main" val="574935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zr.praha.eu/uzplan/Regulacni_plany/Anenska/Graficka_cast/legenda_AN2.GIF">
            <a:extLst>
              <a:ext uri="{FF2B5EF4-FFF2-40B4-BE49-F238E27FC236}">
                <a16:creationId xmlns:a16="http://schemas.microsoft.com/office/drawing/2014/main" id="{EDDDF8BD-5049-4080-B377-CBCC4827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Podmínky plánování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44054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přechod od lineárního kvantitativního rozvoje k rozvoji kvalitativnímu (často regresivnímu)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reflexe mocenských aspektů územního rozvoje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posun od administrativního plánování ke komunikaci a koordinaci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vzrůstající závislost na technických infrastrukturách</a:t>
            </a:r>
          </a:p>
        </p:txBody>
      </p:sp>
    </p:spTree>
    <p:extLst>
      <p:ext uri="{BB962C8B-B14F-4D97-AF65-F5344CB8AC3E}">
        <p14:creationId xmlns:p14="http://schemas.microsoft.com/office/powerpoint/2010/main" val="96332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Zákon o územním plánování a stavebním řádu č. 183/2006 Sb. (stavební zákon)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44054" cy="4667250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úprava postavení a kompetence orgánů územního plánování i zvláštních orgánů, zřizovaných na úrovni obcí, ORP, krajů i postavení Rady obcí pro udržitelný rozvoj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zavedení </a:t>
            </a:r>
            <a:r>
              <a:rPr lang="cs-CZ" b="1" dirty="0">
                <a:latin typeface="Tw Cen MT" panose="020B0602020104020603" pitchFamily="34" charset="-18"/>
              </a:rPr>
              <a:t>územně analytických podkladů </a:t>
            </a:r>
            <a:r>
              <a:rPr lang="cs-CZ" dirty="0">
                <a:latin typeface="Tw Cen MT" panose="020B0602020104020603" pitchFamily="34" charset="-18"/>
              </a:rPr>
              <a:t>(ÚAP)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zavedení </a:t>
            </a:r>
            <a:r>
              <a:rPr lang="cs-CZ" b="1" dirty="0">
                <a:latin typeface="Tw Cen MT" panose="020B0602020104020603" pitchFamily="34" charset="-18"/>
              </a:rPr>
              <a:t>politiky územního rozvoje </a:t>
            </a:r>
            <a:r>
              <a:rPr lang="cs-CZ" dirty="0">
                <a:latin typeface="Tw Cen MT" panose="020B0602020104020603" pitchFamily="34" charset="-18"/>
              </a:rPr>
              <a:t>(PÚR) jako celostátního nástroje územního plánování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zavedení </a:t>
            </a:r>
            <a:r>
              <a:rPr lang="cs-CZ" b="1" dirty="0">
                <a:latin typeface="Tw Cen MT" panose="020B0602020104020603" pitchFamily="34" charset="-18"/>
              </a:rPr>
              <a:t>zásad územního rozvoje </a:t>
            </a:r>
            <a:r>
              <a:rPr lang="cs-CZ" dirty="0">
                <a:latin typeface="Tw Cen MT" panose="020B0602020104020603" pitchFamily="34" charset="-18"/>
              </a:rPr>
              <a:t>(ZÚR) jako nového nástroje územního plánování krajů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C00000"/>
                </a:solidFill>
                <a:latin typeface="Tw Cen MT" panose="020B0602020104020603" pitchFamily="34" charset="-18"/>
              </a:rPr>
              <a:t>nový stavební zákon č. 283/2021 Sb.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Územní rozvojový plán</a:t>
            </a:r>
            <a:r>
              <a:rPr lang="cs-CZ" dirty="0">
                <a:latin typeface="Tw Cen MT" panose="020B0602020104020603" pitchFamily="34" charset="-18"/>
              </a:rPr>
              <a:t> – nový dokument (11/2024)</a:t>
            </a:r>
          </a:p>
        </p:txBody>
      </p:sp>
    </p:spTree>
    <p:extLst>
      <p:ext uri="{BB962C8B-B14F-4D97-AF65-F5344CB8AC3E}">
        <p14:creationId xmlns:p14="http://schemas.microsoft.com/office/powerpoint/2010/main" val="157180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A53C260-B205-4A9B-9E10-C6EC22035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14" y="0"/>
            <a:ext cx="5190212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D6425A4-64A8-4F09-9814-BB9102E8CB6C}"/>
              </a:ext>
            </a:extLst>
          </p:cNvPr>
          <p:cNvSpPr/>
          <p:nvPr/>
        </p:nvSpPr>
        <p:spPr>
          <a:xfrm>
            <a:off x="6679426" y="6532669"/>
            <a:ext cx="1844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PÚR ČR (2021)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CFE953-9B91-4DF6-8424-16E9CAC6E20B}"/>
              </a:ext>
            </a:extLst>
          </p:cNvPr>
          <p:cNvSpPr txBox="1"/>
          <p:nvPr/>
        </p:nvSpPr>
        <p:spPr>
          <a:xfrm>
            <a:off x="7393056" y="2603724"/>
            <a:ext cx="430331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latin typeface="Tw Cen MT" panose="020B0602020104020603" pitchFamily="34" charset="-18"/>
              </a:rPr>
              <a:t>Územně plánovací dokumentace </a:t>
            </a:r>
            <a:r>
              <a:rPr lang="cs-CZ" sz="2000" dirty="0">
                <a:latin typeface="Tw Cen MT" panose="020B0602020104020603" pitchFamily="34" charset="-18"/>
              </a:rPr>
              <a:t>(ÚPD)</a:t>
            </a:r>
          </a:p>
          <a:p>
            <a:pPr>
              <a:spcBef>
                <a:spcPts val="600"/>
              </a:spcBef>
            </a:pPr>
            <a:endParaRPr lang="cs-CZ" sz="2200" dirty="0">
              <a:latin typeface="Tw Cen MT" panose="020B0602020104020603" pitchFamily="34" charset="-18"/>
            </a:endParaRPr>
          </a:p>
          <a:p>
            <a:pPr>
              <a:spcBef>
                <a:spcPts val="600"/>
              </a:spcBef>
            </a:pPr>
            <a:endParaRPr lang="cs-CZ" sz="2200" dirty="0">
              <a:latin typeface="Tw Cen MT" panose="020B0602020104020603" pitchFamily="34" charset="-18"/>
            </a:endParaRPr>
          </a:p>
          <a:p>
            <a:pPr>
              <a:spcBef>
                <a:spcPts val="600"/>
              </a:spcBef>
            </a:pPr>
            <a:r>
              <a:rPr lang="cs-CZ" sz="2000" b="1" dirty="0">
                <a:latin typeface="Tw Cen MT" panose="020B0602020104020603" pitchFamily="34" charset="-18"/>
              </a:rPr>
              <a:t>Územně plánovací podklady </a:t>
            </a:r>
            <a:r>
              <a:rPr lang="cs-CZ" sz="2000" dirty="0">
                <a:latin typeface="Tw Cen MT" panose="020B0602020104020603" pitchFamily="34" charset="-18"/>
              </a:rPr>
              <a:t>(ÚPP):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000" dirty="0">
                <a:latin typeface="Tw Cen MT" panose="020B0602020104020603" pitchFamily="34" charset="-18"/>
              </a:rPr>
              <a:t>územně analytické podklady (ÚAP)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000" dirty="0">
                <a:latin typeface="Tw Cen MT" panose="020B0602020104020603" pitchFamily="34" charset="-18"/>
              </a:rPr>
              <a:t>územní studie (ÚS)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3B90E77A-B659-4459-8A4D-57D5FC726E35}"/>
              </a:ext>
            </a:extLst>
          </p:cNvPr>
          <p:cNvCxnSpPr>
            <a:cxnSpLocks/>
          </p:cNvCxnSpPr>
          <p:nvPr/>
        </p:nvCxnSpPr>
        <p:spPr>
          <a:xfrm flipV="1">
            <a:off x="3912042" y="2822713"/>
            <a:ext cx="3379305" cy="2274075"/>
          </a:xfrm>
          <a:prstGeom prst="straightConnector1">
            <a:avLst/>
          </a:prstGeom>
          <a:ln>
            <a:solidFill>
              <a:srgbClr val="50B4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FDD652EF-5D62-4080-80B1-4DA66E091603}"/>
              </a:ext>
            </a:extLst>
          </p:cNvPr>
          <p:cNvSpPr/>
          <p:nvPr/>
        </p:nvSpPr>
        <p:spPr>
          <a:xfrm>
            <a:off x="2067339" y="4731026"/>
            <a:ext cx="1844703" cy="1819197"/>
          </a:xfrm>
          <a:prstGeom prst="rect">
            <a:avLst/>
          </a:prstGeom>
          <a:noFill/>
          <a:ln>
            <a:solidFill>
              <a:srgbClr val="50B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E4F4454-A5F8-4084-BA1A-9830ABDE21D9}"/>
              </a:ext>
            </a:extLst>
          </p:cNvPr>
          <p:cNvSpPr/>
          <p:nvPr/>
        </p:nvSpPr>
        <p:spPr>
          <a:xfrm>
            <a:off x="7395509" y="2464904"/>
            <a:ext cx="4300859" cy="739145"/>
          </a:xfrm>
          <a:prstGeom prst="rect">
            <a:avLst/>
          </a:prstGeom>
          <a:noFill/>
          <a:ln>
            <a:solidFill>
              <a:srgbClr val="50B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73C9DA8-DBC4-4911-8E94-1EDB6070315F}"/>
              </a:ext>
            </a:extLst>
          </p:cNvPr>
          <p:cNvSpPr/>
          <p:nvPr/>
        </p:nvSpPr>
        <p:spPr>
          <a:xfrm>
            <a:off x="7393055" y="3714585"/>
            <a:ext cx="4300853" cy="1413228"/>
          </a:xfrm>
          <a:prstGeom prst="rect">
            <a:avLst/>
          </a:prstGeom>
          <a:noFill/>
          <a:ln>
            <a:solidFill>
              <a:srgbClr val="50B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F077972-CF9D-4E90-AC84-465780C2F235}"/>
              </a:ext>
            </a:extLst>
          </p:cNvPr>
          <p:cNvCxnSpPr/>
          <p:nvPr/>
        </p:nvCxnSpPr>
        <p:spPr>
          <a:xfrm>
            <a:off x="9493858" y="3291840"/>
            <a:ext cx="0" cy="341906"/>
          </a:xfrm>
          <a:prstGeom prst="straightConnector1">
            <a:avLst/>
          </a:prstGeom>
          <a:ln>
            <a:solidFill>
              <a:srgbClr val="50B4C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402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13416</TotalTime>
  <Words>3200</Words>
  <Application>Microsoft Office PowerPoint</Application>
  <PresentationFormat>Širokoúhlá obrazovka</PresentationFormat>
  <Paragraphs>368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Tw Cen MT</vt:lpstr>
      <vt:lpstr>Wingdings</vt:lpstr>
      <vt:lpstr>Motiv Office</vt:lpstr>
      <vt:lpstr>územní plánování v čr</vt:lpstr>
      <vt:lpstr>Osnova</vt:lpstr>
      <vt:lpstr>plánování v čr po roce 1989</vt:lpstr>
      <vt:lpstr>Proudy současného plánování</vt:lpstr>
      <vt:lpstr>Aktéři procesu plánování</vt:lpstr>
      <vt:lpstr>Role plánování</vt:lpstr>
      <vt:lpstr>Podmínky plánování</vt:lpstr>
      <vt:lpstr>Zákon o územním plánování a stavebním řádu č. 183/2006 Sb. (stavební zákon)</vt:lpstr>
      <vt:lpstr>Prezentace aplikace PowerPoint</vt:lpstr>
      <vt:lpstr>Významní hráči a pojmy</vt:lpstr>
      <vt:lpstr>Politika územního rozvoje (PÚR)</vt:lpstr>
      <vt:lpstr>Priority PÚR</vt:lpstr>
      <vt:lpstr>Prezentace aplikace PowerPoint</vt:lpstr>
      <vt:lpstr>Prezentace aplikace PowerPoint</vt:lpstr>
      <vt:lpstr>Prezentace aplikace PowerPoint</vt:lpstr>
      <vt:lpstr>Prezentace aplikace PowerPoint</vt:lpstr>
      <vt:lpstr>Územně plánovací podklady (ÚPP)</vt:lpstr>
      <vt:lpstr>ÚAP</vt:lpstr>
      <vt:lpstr>Údaje o území</vt:lpstr>
      <vt:lpstr>Prezentace aplikace PowerPoint</vt:lpstr>
      <vt:lpstr>Datový katalog:  ÚAP Brno 2020</vt:lpstr>
      <vt:lpstr>Členění Podkladů pro RURÚ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Problémy ÚAP</vt:lpstr>
      <vt:lpstr>Ús</vt:lpstr>
      <vt:lpstr>Ús - příklady</vt:lpstr>
      <vt:lpstr>Územně plánovací dokumentace (ÚPD)</vt:lpstr>
      <vt:lpstr>Opatření obecné povahy</vt:lpstr>
      <vt:lpstr>Zásady Územního Rozvoje</vt:lpstr>
      <vt:lpstr>Obsah ZÚR</vt:lpstr>
      <vt:lpstr>Grafická část ZÚR – příklad JMK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Zpracování ZÚR – proces</vt:lpstr>
      <vt:lpstr>Zpracování ZÚR – veřejná účast</vt:lpstr>
      <vt:lpstr>územní plán</vt:lpstr>
      <vt:lpstr>Koncepce území</vt:lpstr>
      <vt:lpstr>Plochy v ÚP</vt:lpstr>
      <vt:lpstr>Využití a uspořádání území v ÚP</vt:lpstr>
      <vt:lpstr>Limity - příklady</vt:lpstr>
      <vt:lpstr>Posloupnost kroků při tvorbě ÚPD</vt:lpstr>
      <vt:lpstr>Zpracování ÚP – veřejná účast</vt:lpstr>
      <vt:lpstr>Prezentace aplikace PowerPoint</vt:lpstr>
      <vt:lpstr>Problémy ÚP</vt:lpstr>
      <vt:lpstr>regulační plán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Každodenní mobilita ve volném čase</dc:title>
  <dc:creator>Jiří Malý</dc:creator>
  <cp:lastModifiedBy>Jiří Malý</cp:lastModifiedBy>
  <cp:revision>464</cp:revision>
  <dcterms:created xsi:type="dcterms:W3CDTF">2022-02-23T13:33:32Z</dcterms:created>
  <dcterms:modified xsi:type="dcterms:W3CDTF">2024-12-18T07:50:36Z</dcterms:modified>
</cp:coreProperties>
</file>