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4"/>
  </p:notesMasterIdLst>
  <p:sldIdLst>
    <p:sldId id="256" r:id="rId5"/>
    <p:sldId id="257" r:id="rId6"/>
    <p:sldId id="263" r:id="rId7"/>
    <p:sldId id="264" r:id="rId8"/>
    <p:sldId id="258" r:id="rId9"/>
    <p:sldId id="260" r:id="rId10"/>
    <p:sldId id="262" r:id="rId11"/>
    <p:sldId id="261" r:id="rId12"/>
    <p:sldId id="25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6CB3-1DC6-4AD4-BD8E-A589AB79BA5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B5B56-1076-41D0-BAAB-EA225901D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0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B5B56-1076-41D0-BAAB-EA225901DE6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Obsah obrázku Symetrie, kruh, umění&#10;&#10;Popis byl vytvořen automaticky">
            <a:extLst>
              <a:ext uri="{FF2B5EF4-FFF2-40B4-BE49-F238E27FC236}">
                <a16:creationId xmlns:a16="http://schemas.microsoft.com/office/drawing/2014/main" id="{004F2D53-1CC6-C999-E5A6-E4229392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798" b="10674"/>
          <a:stretch/>
        </p:blipFill>
        <p:spPr>
          <a:xfrm>
            <a:off x="20" y="-1"/>
            <a:ext cx="12191979" cy="50631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E0EF51-4528-3D3A-6904-42C1D344B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647701"/>
            <a:ext cx="4833620" cy="3233419"/>
          </a:xfrm>
        </p:spPr>
        <p:txBody>
          <a:bodyPr anchor="t">
            <a:normAutofit/>
          </a:bodyPr>
          <a:lstStyle/>
          <a:p>
            <a:r>
              <a:rPr lang="cs-CZ" sz="4000" dirty="0">
                <a:latin typeface="+mn-lt"/>
              </a:rPr>
              <a:t>HUMÁNNÍ</a:t>
            </a:r>
            <a:r>
              <a:rPr lang="cs-CZ" dirty="0">
                <a:latin typeface="+mn-lt"/>
              </a:rPr>
              <a:t> </a:t>
            </a:r>
            <a:r>
              <a:rPr lang="cs-CZ" sz="4000" dirty="0">
                <a:latin typeface="+mn-lt"/>
              </a:rPr>
              <a:t>GEOGRAFIE</a:t>
            </a:r>
            <a:endParaRPr lang="cs-CZ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0524C5-A583-E28E-FF46-0F7350B4D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560043"/>
            <a:ext cx="9524999" cy="5645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Cvičení 6</a:t>
            </a:r>
          </a:p>
          <a:p>
            <a:pPr>
              <a:lnSpc>
                <a:spcPct val="100000"/>
              </a:lnSpc>
            </a:pPr>
            <a:r>
              <a:rPr lang="cs-CZ" dirty="0"/>
              <a:t>Mgr. Michaela Kousalová</a:t>
            </a:r>
          </a:p>
        </p:txBody>
      </p:sp>
    </p:spTree>
    <p:extLst>
      <p:ext uri="{BB962C8B-B14F-4D97-AF65-F5344CB8AC3E}">
        <p14:creationId xmlns:p14="http://schemas.microsoft.com/office/powerpoint/2010/main" val="130944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A760C-A43F-5449-DD70-07DF313A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suburbanizace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336FB-87AD-738D-0A10-683F6676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prezentace vašich cvičení!</a:t>
            </a:r>
          </a:p>
        </p:txBody>
      </p:sp>
    </p:spTree>
    <p:extLst>
      <p:ext uri="{BB962C8B-B14F-4D97-AF65-F5344CB8AC3E}">
        <p14:creationId xmlns:p14="http://schemas.microsoft.com/office/powerpoint/2010/main" val="311761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D928D-54A3-2871-D01C-88CE1F33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Vysvětlete…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5F11D-2E0A-108F-F8A2-10A8A6A7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45" y="2956737"/>
            <a:ext cx="10620855" cy="1700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MONOCENTRICKÝ VS. POLYCENTRICKÝ </a:t>
            </a:r>
          </a:p>
          <a:p>
            <a:pPr marL="0" indent="0" algn="ctr">
              <a:buNone/>
            </a:pPr>
            <a:r>
              <a:rPr lang="cs-CZ" sz="3600" dirty="0"/>
              <a:t>SÍDELNÍ SYSTÉM</a:t>
            </a:r>
          </a:p>
        </p:txBody>
      </p:sp>
    </p:spTree>
    <p:extLst>
      <p:ext uri="{BB962C8B-B14F-4D97-AF65-F5344CB8AC3E}">
        <p14:creationId xmlns:p14="http://schemas.microsoft.com/office/powerpoint/2010/main" val="385807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F92C36F-9724-41B8-A14A-58833262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19" y="0"/>
            <a:ext cx="8199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46E59-6677-833E-055A-EC30159E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cs-CZ" dirty="0" err="1"/>
              <a:t>cv</a:t>
            </a:r>
            <a:r>
              <a:rPr lang="cs-CZ" dirty="0"/>
              <a:t>. 6 – rank </a:t>
            </a:r>
            <a:r>
              <a:rPr lang="cs-CZ" dirty="0" err="1"/>
              <a:t>size</a:t>
            </a:r>
            <a:r>
              <a:rPr lang="cs-CZ" dirty="0"/>
              <a:t> rule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12FDE-CCC0-0220-12A9-9AB0D5A4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Využijte přiložená podkladová data (viz Studijní materiály) a pro soubor </a:t>
            </a:r>
            <a:r>
              <a:rPr lang="cs-CZ" sz="2400" b="1" dirty="0"/>
              <a:t>12 největších obcí </a:t>
            </a:r>
            <a:r>
              <a:rPr lang="cs-CZ" sz="2400" dirty="0"/>
              <a:t>vybraného kraje v letech </a:t>
            </a:r>
            <a:r>
              <a:rPr lang="cs-CZ" sz="2400" b="1" dirty="0"/>
              <a:t>1900, 1930, 1950 a 2001 </a:t>
            </a:r>
            <a:r>
              <a:rPr lang="cs-CZ" sz="2400" dirty="0"/>
              <a:t>sestavte graf závislosti populační velikosti na pořadí (rank-</a:t>
            </a:r>
            <a:r>
              <a:rPr lang="cs-CZ" sz="2400" dirty="0" err="1"/>
              <a:t>size</a:t>
            </a:r>
            <a:r>
              <a:rPr lang="cs-CZ" sz="2400" dirty="0"/>
              <a:t>).</a:t>
            </a:r>
          </a:p>
          <a:p>
            <a:pPr lvl="1"/>
            <a:r>
              <a:rPr lang="cs-CZ" sz="2200" dirty="0"/>
              <a:t>Tabulka přidělených krajů je ve Studijních materiálech!</a:t>
            </a:r>
          </a:p>
          <a:p>
            <a:r>
              <a:rPr lang="cs-CZ" sz="2400" dirty="0"/>
              <a:t>Orientačně ověřte vývoj, resp. stabilitu velikostního rozložení dle rovnice: </a:t>
            </a:r>
          </a:p>
          <a:p>
            <a:pPr lvl="1"/>
            <a:r>
              <a:rPr lang="cs-CZ" sz="2000" dirty="0"/>
              <a:t>1 ≈ (2. +  3. + 4.) ≈ (5. +  6. + 7 + 8. + 9. + 10. + 11. + 12.) </a:t>
            </a:r>
          </a:p>
        </p:txBody>
      </p:sp>
    </p:spTree>
    <p:extLst>
      <p:ext uri="{BB962C8B-B14F-4D97-AF65-F5344CB8AC3E}">
        <p14:creationId xmlns:p14="http://schemas.microsoft.com/office/powerpoint/2010/main" val="318792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DD400-7B75-33B1-D10F-9A25D3F6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" y="-11551"/>
            <a:ext cx="10625229" cy="1147053"/>
          </a:xfrm>
        </p:spPr>
        <p:txBody>
          <a:bodyPr/>
          <a:lstStyle/>
          <a:p>
            <a:r>
              <a:rPr lang="cs-CZ" dirty="0" err="1"/>
              <a:t>Zipfova</a:t>
            </a:r>
            <a:r>
              <a:rPr lang="cs-CZ" dirty="0"/>
              <a:t> křivka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4308C7-3B38-187A-35A0-8EF803E42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73" y="1235019"/>
            <a:ext cx="8941254" cy="51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B2B3037-04B5-DA3E-1EE9-01C4F3DEEBC8}"/>
              </a:ext>
            </a:extLst>
          </p:cNvPr>
          <p:cNvSpPr txBox="1"/>
          <p:nvPr/>
        </p:nvSpPr>
        <p:spPr>
          <a:xfrm>
            <a:off x="489098" y="6038406"/>
            <a:ext cx="107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RPO = reálný počet obyvatel (data: excel), PPO = přepočtený počet obyvatel (data: vlastní výpočet), SVR = stabilita velikostního rozložení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4C0B675-D20C-C2F4-600F-C33EBB0B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5" y="968829"/>
            <a:ext cx="11643669" cy="4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1C6B6-32FA-5312-F0CF-32BD7978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bude obsahovat…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4FC39-32B2-E813-140E-D713F28B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1819940"/>
            <a:ext cx="11107238" cy="4390360"/>
          </a:xfrm>
        </p:spPr>
        <p:txBody>
          <a:bodyPr>
            <a:noAutofit/>
          </a:bodyPr>
          <a:lstStyle/>
          <a:p>
            <a:r>
              <a:rPr lang="cs-CZ" dirty="0"/>
              <a:t>zadání</a:t>
            </a:r>
          </a:p>
          <a:p>
            <a:r>
              <a:rPr lang="cs-CZ" dirty="0"/>
              <a:t>vypracování</a:t>
            </a:r>
          </a:p>
          <a:p>
            <a:pPr lvl="1"/>
            <a:r>
              <a:rPr lang="cs-CZ" dirty="0"/>
              <a:t>1 tabulka s reálným a přepočteným počtem obyvatel pro všechny vybrané roky + SVR </a:t>
            </a:r>
          </a:p>
          <a:p>
            <a:pPr lvl="1"/>
            <a:r>
              <a:rPr lang="cs-CZ" dirty="0"/>
              <a:t>4 grafy pro jednotlivé roky zobrazující RPO a PPO </a:t>
            </a:r>
          </a:p>
          <a:p>
            <a:pPr lvl="1"/>
            <a:r>
              <a:rPr lang="cs-CZ" b="1" dirty="0"/>
              <a:t>VŠECHNY OSY A DATA V GRAFECH BUDOU ŘÁDNĚ POPSÁNY! </a:t>
            </a:r>
          </a:p>
          <a:p>
            <a:r>
              <a:rPr lang="cs-CZ" dirty="0"/>
              <a:t>závěr na </a:t>
            </a:r>
            <a:r>
              <a:rPr lang="cs-CZ" b="1" dirty="0"/>
              <a:t>1-1,5 NS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sledujte rozdíly mezi jednotlivými roky (co je způsobuje, jaké trendy a události se do dat promítají?), zaměřte se na geografický kontext, zhodnoťte </a:t>
            </a:r>
            <a:r>
              <a:rPr lang="cs-CZ" dirty="0" err="1"/>
              <a:t>monocentricitu</a:t>
            </a:r>
            <a:r>
              <a:rPr lang="cs-CZ" dirty="0"/>
              <a:t>/</a:t>
            </a:r>
            <a:r>
              <a:rPr lang="cs-CZ" dirty="0" err="1"/>
              <a:t>polycentricitu</a:t>
            </a:r>
            <a:r>
              <a:rPr lang="cs-CZ" dirty="0"/>
              <a:t> měst v daném kraji (je zde rank-</a:t>
            </a:r>
            <a:r>
              <a:rPr lang="cs-CZ" dirty="0" err="1"/>
              <a:t>size</a:t>
            </a:r>
            <a:r>
              <a:rPr lang="cs-CZ" dirty="0"/>
              <a:t> rule uplatnitelné?), vyjádřete se k stabilitě velikostního rozložení dle rovnice ze zadání</a:t>
            </a:r>
          </a:p>
          <a:p>
            <a:pPr lvl="1"/>
            <a:r>
              <a:rPr lang="cs-CZ" dirty="0"/>
              <a:t>zdroje</a:t>
            </a:r>
          </a:p>
          <a:p>
            <a:r>
              <a:rPr lang="cs-CZ" b="1" dirty="0"/>
              <a:t>DEADLINE: 13. 11. 2024 v 23:59</a:t>
            </a:r>
          </a:p>
        </p:txBody>
      </p:sp>
    </p:spTree>
    <p:extLst>
      <p:ext uri="{BB962C8B-B14F-4D97-AF65-F5344CB8AC3E}">
        <p14:creationId xmlns:p14="http://schemas.microsoft.com/office/powerpoint/2010/main" val="13100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text">
            <a:extLst>
              <a:ext uri="{FF2B5EF4-FFF2-40B4-BE49-F238E27FC236}">
                <a16:creationId xmlns:a16="http://schemas.microsoft.com/office/drawing/2014/main" id="{EBB5D812-3596-8907-39D6-F2BCD1A8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29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osoba, oblečení, noční klub, muž&#10;&#10;Popis byl vytvořen automaticky">
            <a:extLst>
              <a:ext uri="{FF2B5EF4-FFF2-40B4-BE49-F238E27FC236}">
                <a16:creationId xmlns:a16="http://schemas.microsoft.com/office/drawing/2014/main" id="{22B768FC-F68A-3E11-9E01-B5B13DCE3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85" y="-34047"/>
            <a:ext cx="5935222" cy="38012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CB6641-2AF8-EF30-02BB-CF9A21AC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83" y="-34061"/>
            <a:ext cx="10625229" cy="1147053"/>
          </a:xfrm>
        </p:spPr>
        <p:txBody>
          <a:bodyPr/>
          <a:lstStyle/>
          <a:p>
            <a:r>
              <a:rPr lang="cs-CZ" dirty="0"/>
              <a:t>To zásadní na konec!</a:t>
            </a:r>
          </a:p>
        </p:txBody>
      </p:sp>
      <p:pic>
        <p:nvPicPr>
          <p:cNvPr id="5" name="Obrázek 4" descr="Obsah obrázku oblečení, osoba, Lidská tvář, úsměv&#10;&#10;Popis byl vytvořen automaticky">
            <a:extLst>
              <a:ext uri="{FF2B5EF4-FFF2-40B4-BE49-F238E27FC236}">
                <a16:creationId xmlns:a16="http://schemas.microsoft.com/office/drawing/2014/main" id="{B2B19EA4-A0DE-8427-2A60-04D9A87DF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86" y="3056781"/>
            <a:ext cx="5935222" cy="38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79086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LightSeed_2SEEDS">
      <a:dk1>
        <a:srgbClr val="000000"/>
      </a:dk1>
      <a:lt1>
        <a:srgbClr val="FFFFFF"/>
      </a:lt1>
      <a:dk2>
        <a:srgbClr val="412C24"/>
      </a:dk2>
      <a:lt2>
        <a:srgbClr val="E2E8E8"/>
      </a:lt2>
      <a:accent1>
        <a:srgbClr val="BA847F"/>
      </a:accent1>
      <a:accent2>
        <a:srgbClr val="C696A6"/>
      </a:accent2>
      <a:accent3>
        <a:srgbClr val="BC9F82"/>
      </a:accent3>
      <a:accent4>
        <a:srgbClr val="7AA9B7"/>
      </a:accent4>
      <a:accent5>
        <a:srgbClr val="92A4C4"/>
      </a:accent5>
      <a:accent6>
        <a:srgbClr val="827FBA"/>
      </a:accent6>
      <a:hlink>
        <a:srgbClr val="588C91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98EDB134341428AC9BAF58057673A" ma:contentTypeVersion="13" ma:contentTypeDescription="Vytvoří nový dokument" ma:contentTypeScope="" ma:versionID="25964c0cbfcfb35ca800023182c8e831">
  <xsd:schema xmlns:xsd="http://www.w3.org/2001/XMLSchema" xmlns:xs="http://www.w3.org/2001/XMLSchema" xmlns:p="http://schemas.microsoft.com/office/2006/metadata/properties" xmlns:ns3="cfc98a97-29d2-444b-8c3e-011156c2de04" xmlns:ns4="4016f9b8-7f93-43d5-8882-338c4fc00976" targetNamespace="http://schemas.microsoft.com/office/2006/metadata/properties" ma:root="true" ma:fieldsID="cd2f112a0438bae2c99e20b50a29d8e8" ns3:_="" ns4:_="">
    <xsd:import namespace="cfc98a97-29d2-444b-8c3e-011156c2de04"/>
    <xsd:import namespace="4016f9b8-7f93-43d5-8882-338c4fc009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8a97-29d2-444b-8c3e-011156c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6f9b8-7f93-43d5-8882-338c4fc009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c98a97-29d2-444b-8c3e-011156c2de04" xsi:nil="true"/>
  </documentManagement>
</p:properties>
</file>

<file path=customXml/itemProps1.xml><?xml version="1.0" encoding="utf-8"?>
<ds:datastoreItem xmlns:ds="http://schemas.openxmlformats.org/officeDocument/2006/customXml" ds:itemID="{F46CF83C-09F9-41AE-AA3C-A7EC2BF68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9ECE1-96E4-4CC5-A865-F5759714D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98a97-29d2-444b-8c3e-011156c2de04"/>
    <ds:schemaRef ds:uri="4016f9b8-7f93-43d5-8882-338c4fc00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8AF374-F4AF-4362-BC11-8D1F6FA26D70}">
  <ds:schemaRefs>
    <ds:schemaRef ds:uri="http://purl.org/dc/dcmitype/"/>
    <ds:schemaRef ds:uri="http://schemas.microsoft.com/office/2006/documentManagement/types"/>
    <ds:schemaRef ds:uri="cfc98a97-29d2-444b-8c3e-011156c2de04"/>
    <ds:schemaRef ds:uri="http://purl.org/dc/elements/1.1/"/>
    <ds:schemaRef ds:uri="http://schemas.microsoft.com/office/2006/metadata/properties"/>
    <ds:schemaRef ds:uri="4016f9b8-7f93-43d5-8882-338c4fc0097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256</Words>
  <Application>Microsoft Office PowerPoint</Application>
  <PresentationFormat>Širokoúhlá obrazovka</PresentationFormat>
  <Paragraphs>27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Arial</vt:lpstr>
      <vt:lpstr>Grandview</vt:lpstr>
      <vt:lpstr>Grandview Display</vt:lpstr>
      <vt:lpstr>CitationVTI</vt:lpstr>
      <vt:lpstr>HUMÁNNÍ GEOGRAFIE</vt:lpstr>
      <vt:lpstr>suburbanizace</vt:lpstr>
      <vt:lpstr>Vysvětlete…</vt:lpstr>
      <vt:lpstr>Prezentace aplikace PowerPoint</vt:lpstr>
      <vt:lpstr>Zadání cv. 6 – rank size rule</vt:lpstr>
      <vt:lpstr>Zipfova křivka</vt:lpstr>
      <vt:lpstr>Prezentace aplikace PowerPoint</vt:lpstr>
      <vt:lpstr>Cvičení bude obsahovat…</vt:lpstr>
      <vt:lpstr>To zásadní na konec!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</dc:title>
  <dc:creator>Michaela Kousalová</dc:creator>
  <cp:lastModifiedBy>Michaela Kousalová</cp:lastModifiedBy>
  <cp:revision>16</cp:revision>
  <dcterms:created xsi:type="dcterms:W3CDTF">2024-11-03T07:32:07Z</dcterms:created>
  <dcterms:modified xsi:type="dcterms:W3CDTF">2024-11-07T07:50:32Z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0x010100DEF98EDB134341428AC9BAF58057673A</vt:lpwstr>
  </property>
</Properties>
</file>