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7"/>
  </p:notesMasterIdLst>
  <p:handoutMasterIdLst>
    <p:handoutMasterId r:id="rId8"/>
  </p:handoutMasterIdLst>
  <p:sldIdLst>
    <p:sldId id="256" r:id="rId2"/>
    <p:sldId id="726" r:id="rId3"/>
    <p:sldId id="727" r:id="rId4"/>
    <p:sldId id="728" r:id="rId5"/>
    <p:sldId id="730" r:id="rId6"/>
  </p:sldIdLst>
  <p:sldSz cx="9144000" cy="6858000" type="screen4x3"/>
  <p:notesSz cx="9882188" cy="67849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FFFFFF"/>
    <a:srgbClr val="7C0060"/>
    <a:srgbClr val="0066FF"/>
    <a:srgbClr val="000066"/>
    <a:srgbClr val="FFFFCC"/>
    <a:srgbClr val="FFCC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50" autoAdjust="0"/>
    <p:restoredTop sz="79567" autoAdjust="0"/>
  </p:normalViewPr>
  <p:slideViewPr>
    <p:cSldViewPr>
      <p:cViewPr varScale="1">
        <p:scale>
          <a:sx n="76" d="100"/>
          <a:sy n="76" d="100"/>
        </p:scale>
        <p:origin x="119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59D4951-D3FC-1C75-2E4A-431B47FF53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2127" cy="33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>
            <a:lvl1pPr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B26B785-3854-9796-8D01-9C70E7B189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7749" y="0"/>
            <a:ext cx="4282127" cy="33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>
            <a:lvl1pPr algn="r"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67BE6369-C001-EB33-8CE4-FC8EF23BE4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4909"/>
            <a:ext cx="4282127" cy="3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b" anchorCtr="0" compatLnSpc="1">
            <a:prstTxWarp prst="textNoShape">
              <a:avLst/>
            </a:prstTxWarp>
          </a:bodyPr>
          <a:lstStyle>
            <a:lvl1pPr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5F97F4BB-6300-1E50-B5F8-931CF8F54E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7749" y="6444909"/>
            <a:ext cx="4282127" cy="3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panose="020B0604020202020204" pitchFamily="34" charset="0"/>
              </a:defRPr>
            </a:lvl1pPr>
          </a:lstStyle>
          <a:p>
            <a:fld id="{A55687FE-C161-40C2-B53C-F5241A24F2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A9C765C-1ED1-C222-B025-F727C7A23B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2127" cy="33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>
            <a:lvl1pPr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E5D50C74-68EB-AB6E-6462-7069EA5C39F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7749" y="0"/>
            <a:ext cx="4282127" cy="33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>
            <a:lvl1pPr algn="r"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E5148C52-ABC1-8516-A643-65FDDC53E8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0063" y="1041400"/>
            <a:ext cx="3394075" cy="2544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404FC480-E7FE-9D71-742F-E968A5373F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607" y="3223000"/>
            <a:ext cx="7905289" cy="305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30DDEA1E-F198-46E5-BE3A-E79F588D37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4909"/>
            <a:ext cx="4282127" cy="3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b" anchorCtr="0" compatLnSpc="1">
            <a:prstTxWarp prst="textNoShape">
              <a:avLst/>
            </a:prstTxWarp>
          </a:bodyPr>
          <a:lstStyle>
            <a:lvl1pPr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09230EAF-FF68-B9CC-14B8-63CF56FFB5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7749" y="6444909"/>
            <a:ext cx="4282127" cy="3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panose="020B0604020202020204" pitchFamily="34" charset="0"/>
              </a:defRPr>
            </a:lvl1pPr>
          </a:lstStyle>
          <a:p>
            <a:fld id="{B63432D5-F3CA-4680-A8E6-4293168AF38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910FB0E8-BCC1-88CE-F3CF-BE02C956AB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A06BE0C7-817F-BF0B-8C8D-50405C289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 dirty="0">
              <a:latin typeface="Arial" panose="020B0604020202020204" pitchFamily="34" charset="0"/>
            </a:endParaRPr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EFEB1125-91A2-FFFD-45BF-D75303A9C4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F10FFAB-7873-43FF-A2C3-067D9CABFC16}" type="slidenum">
              <a:rPr lang="cs-CZ" altLang="cs-CZ">
                <a:latin typeface="Arial" panose="020B0604020202020204" pitchFamily="34" charset="0"/>
              </a:rPr>
              <a:pPr eaLnBrk="1" hangingPunct="1"/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A2C09911-4A34-CCD5-FC0F-DB1C9BD1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CF1AD739-C6AD-E805-82FC-60D386889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42FF995C-628E-84A4-3D9B-6D8184939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3123705-9E24-46D6-9666-15D8A9F9C197}" type="slidenum">
              <a:rPr lang="cs-CZ" altLang="cs-CZ">
                <a:latin typeface="Arial" panose="020B0604020202020204" pitchFamily="34" charset="0"/>
              </a:rPr>
              <a:pPr eaLnBrk="1" hangingPunct="1"/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85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A2C09911-4A34-CCD5-FC0F-DB1C9BD1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CF1AD739-C6AD-E805-82FC-60D386889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42FF995C-628E-84A4-3D9B-6D8184939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3123705-9E24-46D6-9666-15D8A9F9C197}" type="slidenum">
              <a:rPr lang="cs-CZ" altLang="cs-CZ">
                <a:latin typeface="Arial" panose="020B0604020202020204" pitchFamily="34" charset="0"/>
              </a:rPr>
              <a:pPr eaLnBrk="1" hangingPunct="1"/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20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A2C09911-4A34-CCD5-FC0F-DB1C9BD1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CF1AD739-C6AD-E805-82FC-60D386889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42FF995C-628E-84A4-3D9B-6D8184939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3123705-9E24-46D6-9666-15D8A9F9C197}" type="slidenum">
              <a:rPr lang="cs-CZ" altLang="cs-CZ">
                <a:latin typeface="Arial" panose="020B0604020202020204" pitchFamily="34" charset="0"/>
              </a:rPr>
              <a:pPr eaLnBrk="1" hangingPunct="1"/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02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A2C09911-4A34-CCD5-FC0F-DB1C9BD1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CF1AD739-C6AD-E805-82FC-60D386889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42FF995C-628E-84A4-3D9B-6D8184939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3123705-9E24-46D6-9666-15D8A9F9C197}" type="slidenum">
              <a:rPr lang="cs-CZ" altLang="cs-CZ">
                <a:latin typeface="Arial" panose="020B0604020202020204" pitchFamily="34" charset="0"/>
              </a:rPr>
              <a:pPr eaLnBrk="1" hangingPunct="1"/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2527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570787" cy="10842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064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7575437-9D1E-8E4B-4A3F-238678A2B2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237288"/>
            <a:ext cx="1176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GIS4SG</a:t>
            </a:r>
            <a:endParaRPr lang="en-GB" alt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570787" cy="10842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6065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0152560-EF31-C0B4-B320-D54149AEE3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237288"/>
            <a:ext cx="1176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GIS4SG</a:t>
            </a: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2484603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DD03D4-BB56-1875-5F14-E29544A98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02CA9-3834-4D1C-9765-99261C07DC01}" type="datetimeFigureOut">
              <a:rPr lang="cs-CZ"/>
              <a:pPr>
                <a:defRPr/>
              </a:pPr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42C573-7CB7-CCC3-C1B2-A2D79573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EB1DB0-21C5-6BF1-20B3-251C36C3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CBA4B5-C0AF-4DE3-9931-559828A8C2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196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B0D3979-56F3-C781-E6B7-12411F1A28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237288"/>
            <a:ext cx="1176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GIS4SG</a:t>
            </a:r>
            <a:endParaRPr lang="en-GB" alt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3885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159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4177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9156700-4155-069C-3FA6-33AC9622F2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237288"/>
            <a:ext cx="1176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GIS4SG</a:t>
            </a:r>
            <a:endParaRPr lang="en-GB" alt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07248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3559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1572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5215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867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9800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0" descr="ppt_sablona_pozadi">
            <a:extLst>
              <a:ext uri="{FF2B5EF4-FFF2-40B4-BE49-F238E27FC236}">
                <a16:creationId xmlns:a16="http://schemas.microsoft.com/office/drawing/2014/main" id="{176F5045-B1B3-9867-CCE3-30EBA50FA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65" name="Rectangle 45">
            <a:extLst>
              <a:ext uri="{FF2B5EF4-FFF2-40B4-BE49-F238E27FC236}">
                <a16:creationId xmlns:a16="http://schemas.microsoft.com/office/drawing/2014/main" id="{E7142E8C-84C9-FFD2-1A0F-20891829C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188913"/>
            <a:ext cx="7570787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46">
            <a:extLst>
              <a:ext uri="{FF2B5EF4-FFF2-40B4-BE49-F238E27FC236}">
                <a16:creationId xmlns:a16="http://schemas.microsoft.com/office/drawing/2014/main" id="{4B1FB08E-D10A-0EA4-4BE4-130999E20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9" r:id="rId2"/>
    <p:sldLayoutId id="2147484252" r:id="rId3"/>
    <p:sldLayoutId id="2147484253" r:id="rId4"/>
    <p:sldLayoutId id="2147484260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61" r:id="rId11"/>
    <p:sldLayoutId id="2147484262" r:id="rId12"/>
    <p:sldLayoutId id="2147484263" r:id="rId13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i="1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i="1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i="1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i="1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erman.lu@mail.mun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vXIriKxbGdi6B9_5SNFNYRPQJMtONrVW6n5sRUsXOrA/edit?gid=1635292329#gid=163529232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esri.com/en/technical-article/00001820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ZnaÄka MUNI SCI - BarevnÃ© provedenÃ­">
            <a:extLst>
              <a:ext uri="{FF2B5EF4-FFF2-40B4-BE49-F238E27FC236}">
                <a16:creationId xmlns:a16="http://schemas.microsoft.com/office/drawing/2014/main" id="{95F9AEB7-7985-E398-4321-48916E17F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-19050"/>
            <a:ext cx="14081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4" name="Rectangle 2">
            <a:extLst>
              <a:ext uri="{FF2B5EF4-FFF2-40B4-BE49-F238E27FC236}">
                <a16:creationId xmlns:a16="http://schemas.microsoft.com/office/drawing/2014/main" id="{0D7878FE-9578-241C-7070-A38A4DEB46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548680"/>
            <a:ext cx="9144000" cy="432048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0" dirty="0"/>
              <a:t>Projekt č. 2 – normalizace atributů a spojování s prostorovými daty</a:t>
            </a:r>
            <a:br>
              <a:rPr lang="cs-CZ" sz="3000" dirty="0"/>
            </a:br>
            <a:br>
              <a:rPr lang="cs-CZ" dirty="0"/>
            </a:br>
            <a:r>
              <a:rPr lang="cs-CZ" sz="2400" b="0" dirty="0"/>
              <a:t>podzim 2024</a:t>
            </a:r>
            <a:endParaRPr lang="en-GB" sz="2400" b="0" dirty="0"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53A11A7-2CE7-4BAB-93DD-BC41A6F3EB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5229200"/>
            <a:ext cx="7200900" cy="1439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Lukáš Herman, Jan Mikoláš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4"/>
              </a:rPr>
              <a:t>herman.lu@mail.muni.cz</a:t>
            </a:r>
            <a:r>
              <a:rPr lang="cs-CZ" altLang="cs-CZ" sz="16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alt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BA4F5-2BB1-1714-01AD-9FD548D2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Stav zpracování?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8D47F9-F495-D1C2-CED0-C63E54C2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875"/>
            <a:ext cx="5400600" cy="5068888"/>
          </a:xfrm>
        </p:spPr>
        <p:txBody>
          <a:bodyPr/>
          <a:lstStyle/>
          <a:p>
            <a:r>
              <a:rPr lang="cs-CZ" altLang="cs-CZ" sz="1400" b="0" dirty="0"/>
              <a:t>Trojka: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dirty="0"/>
              <a:t> 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</a:p>
          <a:p>
            <a:r>
              <a:rPr lang="cs-CZ" altLang="cs-CZ" sz="1400" b="0" dirty="0" err="1"/>
              <a:t>Brats</a:t>
            </a:r>
            <a:r>
              <a:rPr lang="cs-CZ" altLang="cs-CZ" sz="1400" b="0" dirty="0"/>
              <a:t>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dirty="0"/>
              <a:t> 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</a:p>
          <a:p>
            <a:r>
              <a:rPr lang="cs-CZ" altLang="cs-CZ" sz="1400" b="0" dirty="0" err="1"/>
              <a:t>Geoparťáci</a:t>
            </a:r>
            <a:r>
              <a:rPr lang="cs-CZ" altLang="cs-CZ" sz="1400" b="0" dirty="0"/>
              <a:t>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  <a:endParaRPr lang="cs-CZ" altLang="cs-CZ" sz="1400" dirty="0"/>
          </a:p>
          <a:p>
            <a:r>
              <a:rPr lang="cs-CZ" altLang="cs-CZ" sz="1400" b="0" dirty="0"/>
              <a:t>HP: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</a:p>
          <a:p>
            <a:r>
              <a:rPr lang="cs-CZ" altLang="cs-CZ" sz="1400" b="0" dirty="0"/>
              <a:t>Křováci: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</a:p>
          <a:p>
            <a:pPr marL="457200" lvl="1" indent="0">
              <a:buNone/>
            </a:pPr>
            <a:endParaRPr lang="cs-CZ" altLang="cs-CZ" sz="1600" b="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E52D3F5-DD18-CCBC-A4FD-4ABBFF5B9324}"/>
              </a:ext>
            </a:extLst>
          </p:cNvPr>
          <p:cNvSpPr txBox="1"/>
          <p:nvPr/>
        </p:nvSpPr>
        <p:spPr>
          <a:xfrm>
            <a:off x="5868144" y="5229200"/>
            <a:ext cx="32337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cs-CZ" altLang="cs-CZ" sz="1600" dirty="0"/>
          </a:p>
          <a:p>
            <a:r>
              <a:rPr lang="cs-CZ" altLang="cs-CZ" sz="1600" b="0" dirty="0">
                <a:hlinkClick r:id="rId3"/>
              </a:rPr>
              <a:t>https://docs.google.com/spreadsheets/d/1vXIriKxbGdi6B9_5SNFNYRPQJMtONrVW6n5sRUsXOrA/edit?gid=1635292329#gid=1635292329</a:t>
            </a:r>
            <a:r>
              <a:rPr lang="cs-CZ" altLang="cs-CZ" sz="1600" b="0" dirty="0"/>
              <a:t> </a:t>
            </a:r>
            <a:endParaRPr lang="cs-CZ" altLang="cs-CZ" sz="2000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57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BA4F5-2BB1-1714-01AD-9FD548D2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Normalizace nascrapovaných dat z ERU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8D47F9-F495-D1C2-CED0-C63E54C2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875"/>
            <a:ext cx="7848550" cy="5068888"/>
          </a:xfrm>
        </p:spPr>
        <p:txBody>
          <a:bodyPr/>
          <a:lstStyle/>
          <a:p>
            <a:r>
              <a:rPr lang="cs-CZ" altLang="cs-CZ" sz="2000" b="0" dirty="0"/>
              <a:t>Pokud to ještě neudělali (minule jsem je na to upozornil) bude potřeba atribut vymezeni normalizovat/sjednotit, protože ho zapisovali na ERU ručně a udělali tam hodně chyb...</a:t>
            </a:r>
          </a:p>
          <a:p>
            <a:pPr lvl="1"/>
            <a:r>
              <a:rPr lang="cs-CZ" altLang="cs-CZ" sz="1800" b="0" dirty="0"/>
              <a:t>Např.: par. č. 3426, </a:t>
            </a:r>
            <a:r>
              <a:rPr lang="cs-CZ" altLang="cs-CZ" sz="1800" b="0" dirty="0" err="1"/>
              <a:t>parc</a:t>
            </a:r>
            <a:r>
              <a:rPr lang="cs-CZ" altLang="cs-CZ" sz="1800" b="0" dirty="0"/>
              <a:t>. č. 3426, </a:t>
            </a:r>
            <a:r>
              <a:rPr lang="cs-CZ" altLang="cs-CZ" sz="1800" b="0" dirty="0" err="1"/>
              <a:t>p.č</a:t>
            </a:r>
            <a:r>
              <a:rPr lang="cs-CZ" altLang="cs-CZ" sz="1800" b="0" dirty="0"/>
              <a:t>. 3426, St. 3426, </a:t>
            </a:r>
            <a:r>
              <a:rPr lang="cs-CZ" altLang="cs-CZ" sz="1800" b="0" dirty="0" err="1"/>
              <a:t>Parc.č</a:t>
            </a:r>
            <a:r>
              <a:rPr lang="cs-CZ" altLang="cs-CZ" sz="1800" b="0" dirty="0"/>
              <a:t>. 3426, par.č.3426, </a:t>
            </a:r>
            <a:r>
              <a:rPr lang="cs-CZ" altLang="cs-CZ" sz="1800" b="0" dirty="0" err="1"/>
              <a:t>parc.č</a:t>
            </a:r>
            <a:r>
              <a:rPr lang="cs-CZ" altLang="cs-CZ" sz="1800" b="0" dirty="0"/>
              <a:t>. 3426, č.p.3426, </a:t>
            </a:r>
            <a:r>
              <a:rPr lang="cs-CZ" altLang="cs-CZ" sz="1800" b="0" dirty="0" err="1"/>
              <a:t>Pč</a:t>
            </a:r>
            <a:r>
              <a:rPr lang="cs-CZ" altLang="cs-CZ" sz="1800" b="0" dirty="0"/>
              <a:t>. 3426, p. č. 3426, par.č.st....</a:t>
            </a:r>
          </a:p>
          <a:p>
            <a:r>
              <a:rPr lang="cs-CZ" altLang="cs-CZ" sz="2000" b="0" dirty="0"/>
              <a:t>Data nejlépe dostat do sloupců </a:t>
            </a:r>
            <a:r>
              <a:rPr lang="cs-CZ" altLang="cs-CZ" sz="2000" b="0" i="1" dirty="0"/>
              <a:t>[kmenové číslo] </a:t>
            </a:r>
            <a:r>
              <a:rPr lang="cs-CZ" altLang="cs-CZ" sz="2000" b="0" dirty="0"/>
              <a:t>a </a:t>
            </a:r>
            <a:r>
              <a:rPr lang="cs-CZ" altLang="cs-CZ" sz="2000" b="0" i="1" dirty="0"/>
              <a:t>[</a:t>
            </a:r>
            <a:r>
              <a:rPr lang="cs-CZ" altLang="cs-CZ" sz="2000" b="0" i="1" dirty="0" err="1"/>
              <a:t>poddělení</a:t>
            </a:r>
            <a:r>
              <a:rPr lang="cs-CZ" altLang="cs-CZ" sz="2000" b="0" i="1" dirty="0"/>
              <a:t> parcelního čísla]</a:t>
            </a:r>
            <a:r>
              <a:rPr lang="cs-CZ" altLang="cs-CZ" sz="2000" b="0" dirty="0"/>
              <a:t>. </a:t>
            </a:r>
          </a:p>
          <a:p>
            <a:r>
              <a:rPr lang="cs-CZ" altLang="cs-CZ" sz="2000" b="0" dirty="0"/>
              <a:t>Pokud elektrárna je na více parcelách, tak stačí </a:t>
            </a:r>
            <a:r>
              <a:rPr lang="cs-CZ" altLang="cs-CZ" sz="2000" dirty="0"/>
              <a:t>první číslo </a:t>
            </a:r>
            <a:r>
              <a:rPr lang="cs-CZ" altLang="cs-CZ" sz="2000" b="0" dirty="0"/>
              <a:t>parcely. Netřeba si komplikovat umístění kvůli pár metrům rozdílu...</a:t>
            </a:r>
          </a:p>
          <a:p>
            <a:r>
              <a:rPr lang="cs-CZ" altLang="cs-CZ" sz="2000" dirty="0"/>
              <a:t>Bude to ruční práce?</a:t>
            </a:r>
          </a:p>
          <a:p>
            <a:pPr lvl="1"/>
            <a:r>
              <a:rPr lang="cs-CZ" altLang="cs-CZ" sz="1800" b="0" dirty="0"/>
              <a:t>pokud budete používat Excel, tak je dobré použít nějakou funkci jako je "najít a nahradit", protože se ty zápisy opakují a postupně se dostat do bodu, kdy nebude třeba nic nahrazovat.</a:t>
            </a:r>
          </a:p>
        </p:txBody>
      </p:sp>
    </p:spTree>
    <p:extLst>
      <p:ext uri="{BB962C8B-B14F-4D97-AF65-F5344CB8AC3E}">
        <p14:creationId xmlns:p14="http://schemas.microsoft.com/office/powerpoint/2010/main" val="2751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BA4F5-2BB1-1714-01AD-9FD548D2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dirty="0"/>
              <a:t>Data z RÚIAN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8D47F9-F495-D1C2-CED0-C63E54C2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875"/>
            <a:ext cx="7848550" cy="5068888"/>
          </a:xfrm>
        </p:spPr>
        <p:txBody>
          <a:bodyPr/>
          <a:lstStyle/>
          <a:p>
            <a:r>
              <a:rPr lang="cs-CZ" altLang="cs-CZ" sz="2000" b="0" dirty="0"/>
              <a:t>Ve studijních materiálech je export definičních bodů parcel z </a:t>
            </a:r>
            <a:r>
              <a:rPr lang="cs-CZ" altLang="cs-CZ" sz="2000" b="0" dirty="0" err="1"/>
              <a:t>RÚIANu</a:t>
            </a:r>
            <a:r>
              <a:rPr lang="cs-CZ" altLang="cs-CZ" sz="2000" b="0" dirty="0"/>
              <a:t> v SHP pro vaše kraje.</a:t>
            </a:r>
          </a:p>
          <a:p>
            <a:r>
              <a:rPr lang="cs-CZ" altLang="cs-CZ" sz="2000" b="0" dirty="0"/>
              <a:t>V těchto datech jsou důležité sloupce s kmenovým číslem, </a:t>
            </a:r>
            <a:r>
              <a:rPr lang="cs-CZ" altLang="cs-CZ" sz="2000" b="0" dirty="0" err="1"/>
              <a:t>poddělení</a:t>
            </a:r>
            <a:r>
              <a:rPr lang="cs-CZ" altLang="cs-CZ" sz="2000" b="0"/>
              <a:t> parcelního čísla a kód katastru, </a:t>
            </a:r>
            <a:r>
              <a:rPr lang="cs-CZ" altLang="cs-CZ" sz="2000" b="0" dirty="0"/>
              <a:t>přes které je nutné data z ERU propojit/</a:t>
            </a:r>
            <a:r>
              <a:rPr lang="cs-CZ" altLang="cs-CZ" sz="2000" b="0" dirty="0" err="1"/>
              <a:t>joinout</a:t>
            </a:r>
            <a:r>
              <a:rPr lang="cs-CZ" altLang="cs-CZ" sz="2000" b="0" dirty="0"/>
              <a:t>.</a:t>
            </a:r>
          </a:p>
          <a:p>
            <a:endParaRPr lang="cs-CZ" altLang="cs-CZ" sz="2000" b="0" dirty="0"/>
          </a:p>
          <a:p>
            <a:endParaRPr lang="cs-CZ" altLang="cs-CZ" sz="2000" b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E04917-3091-1B69-CD98-E444E2CAA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128" y="3140969"/>
            <a:ext cx="7317030" cy="365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BA4F5-2BB1-1714-01AD-9FD548D2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dirty="0"/>
              <a:t>Možná úprava dat před spojováním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8D47F9-F495-D1C2-CED0-C63E54C2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875"/>
            <a:ext cx="7848550" cy="5068888"/>
          </a:xfrm>
        </p:spPr>
        <p:txBody>
          <a:bodyPr/>
          <a:lstStyle/>
          <a:p>
            <a:r>
              <a:rPr lang="cs-CZ" altLang="cs-CZ" sz="2000" b="0" dirty="0"/>
              <a:t>Může se hodit vytvoření souhrnného </a:t>
            </a:r>
            <a:r>
              <a:rPr lang="cs-CZ" altLang="cs-CZ" sz="2000" dirty="0"/>
              <a:t>identifikátoru </a:t>
            </a:r>
            <a:r>
              <a:rPr lang="cs-CZ" altLang="cs-CZ" sz="2000" b="0" dirty="0"/>
              <a:t>(kód katastrálního území + číslo parcely + </a:t>
            </a:r>
            <a:r>
              <a:rPr lang="cs-CZ" altLang="cs-CZ" sz="2000" b="0" dirty="0" err="1"/>
              <a:t>pooddělení</a:t>
            </a:r>
            <a:r>
              <a:rPr lang="cs-CZ" altLang="cs-CZ" sz="2000" b="0" dirty="0"/>
              <a:t>)</a:t>
            </a:r>
          </a:p>
          <a:p>
            <a:r>
              <a:rPr lang="cs-CZ" altLang="cs-CZ" sz="2000" b="0" dirty="0"/>
              <a:t>V Excelu pomocí funkce CONCAT – </a:t>
            </a:r>
            <a:r>
              <a:rPr lang="cs-CZ" altLang="cs-CZ" sz="2000" b="0" i="1" dirty="0"/>
              <a:t>viz níže</a:t>
            </a:r>
          </a:p>
          <a:p>
            <a:r>
              <a:rPr lang="cs-CZ" altLang="cs-CZ" sz="2000" b="0" dirty="0"/>
              <a:t>Návod pro vytvoření obdobného identifikátoru v </a:t>
            </a:r>
            <a:r>
              <a:rPr lang="cs-CZ" altLang="cs-CZ" sz="2000" b="0" dirty="0" err="1"/>
              <a:t>ArcGISu</a:t>
            </a:r>
            <a:r>
              <a:rPr lang="cs-CZ" altLang="cs-CZ" sz="2000" b="0" dirty="0"/>
              <a:t> Pro: </a:t>
            </a:r>
          </a:p>
          <a:p>
            <a:pPr lvl="1"/>
            <a:r>
              <a:rPr lang="cs-CZ" altLang="cs-CZ" sz="2000" b="0" dirty="0">
                <a:hlinkClick r:id="rId3"/>
              </a:rPr>
              <a:t>https://support.esri.com/en/technical-article/000018207</a:t>
            </a:r>
            <a:r>
              <a:rPr lang="cs-CZ" altLang="cs-CZ" sz="2000" b="0" dirty="0"/>
              <a:t> 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7D5B272-02C9-7AA5-0F1A-00DEF1C19A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662" t="16210" r="18888" b="46948"/>
          <a:stretch/>
        </p:blipFill>
        <p:spPr>
          <a:xfrm>
            <a:off x="147368" y="4097425"/>
            <a:ext cx="8849263" cy="2404691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946AF706-26BB-D350-BB86-82A3F6CFB6EB}"/>
              </a:ext>
            </a:extLst>
          </p:cNvPr>
          <p:cNvSpPr/>
          <p:nvPr/>
        </p:nvSpPr>
        <p:spPr>
          <a:xfrm>
            <a:off x="323850" y="3947319"/>
            <a:ext cx="2015902" cy="8498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452207"/>
      </p:ext>
    </p:extLst>
  </p:cSld>
  <p:clrMapOvr>
    <a:masterClrMapping/>
  </p:clrMapOvr>
</p:sld>
</file>

<file path=ppt/theme/theme1.xml><?xml version="1.0" encoding="utf-8"?>
<a:theme xmlns:a="http://schemas.openxmlformats.org/drawingml/2006/main" name="LGC_sablona1">
  <a:themeElements>
    <a:clrScheme name="LGC_sablona1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LGC_sablona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GC_sablona1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C_sablona1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C_sablona1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7255</TotalTime>
  <Words>408</Words>
  <Application>Microsoft Office PowerPoint</Application>
  <PresentationFormat>Předvádění na obrazovce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Verdana</vt:lpstr>
      <vt:lpstr>LGC_sablona1</vt:lpstr>
      <vt:lpstr>Projekt č. 2 – normalizace atributů a spojování s prostorovými daty  podzim 2024</vt:lpstr>
      <vt:lpstr>Stav zpracování? </vt:lpstr>
      <vt:lpstr>Normalizace nascrapovaných dat z ERU</vt:lpstr>
      <vt:lpstr>Data z RÚIAN</vt:lpstr>
      <vt:lpstr>Možná úprava dat před spojováním</vt:lpstr>
    </vt:vector>
  </TitlesOfParts>
  <Company>GU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Kuba</dc:creator>
  <cp:lastModifiedBy>Jan Mikoláš</cp:lastModifiedBy>
  <cp:revision>740</cp:revision>
  <dcterms:created xsi:type="dcterms:W3CDTF">2005-10-31T09:36:06Z</dcterms:created>
  <dcterms:modified xsi:type="dcterms:W3CDTF">2024-11-06T12:32:09Z</dcterms:modified>
</cp:coreProperties>
</file>