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6" r:id="rId14"/>
    <p:sldId id="270" r:id="rId15"/>
    <p:sldId id="267" r:id="rId16"/>
    <p:sldId id="272" r:id="rId17"/>
    <p:sldId id="268" r:id="rId18"/>
    <p:sldId id="269" r:id="rId19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01" autoAdjust="0"/>
  </p:normalViewPr>
  <p:slideViewPr>
    <p:cSldViewPr>
      <p:cViewPr>
        <p:scale>
          <a:sx n="200" d="100"/>
          <a:sy n="200" d="100"/>
        </p:scale>
        <p:origin x="276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1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hyperlink" Target="https://leafletjs.com/examples/geojson/" TargetMode="External"/><Relationship Id="rId4" Type="http://schemas.openxmlformats.org/officeDocument/2006/relationships/slide" Target="slide15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hyperlink" Target="https://leafletjs.com/examples/geojson/" TargetMode="External"/><Relationship Id="rId4" Type="http://schemas.openxmlformats.org/officeDocument/2006/relationships/slide" Target="slide15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eafletjs.com/plugins.html" TargetMode="External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ist.github.com/FilipLeitner/361d19d4df340ecce67b759b7a46efb7" TargetMode="External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bost.ocks.org/mike/" TargetMode="External"/><Relationship Id="rId13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github.com/mourner" TargetMode="External"/><Relationship Id="rId12" Type="http://schemas.openxmlformats.org/officeDocument/2006/relationships/image" Target="../media/image1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ithub.com/getify/You-Dont-Know-JS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javascript.info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xercism.io/tracks/javascript" TargetMode="External"/><Relationship Id="rId9" Type="http://schemas.openxmlformats.org/officeDocument/2006/relationships/hyperlink" Target="https://medium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1.xml"/><Relationship Id="rId7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image" Target="../media/image4.png"/><Relationship Id="rId4" Type="http://schemas.openxmlformats.org/officeDocument/2006/relationships/slide" Target="slide15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ross-site_scripting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portswigger.net/web-security/cor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xample.com/data.json" TargetMode="External"/><Relationship Id="rId5" Type="http://schemas.openxmlformats.org/officeDocument/2006/relationships/image" Target="../media/image5.png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11" Type="http://schemas.openxmlformats.org/officeDocument/2006/relationships/hyperlink" Target="https://css-tricks.com/using-fetch/" TargetMode="External"/><Relationship Id="rId5" Type="http://schemas.openxmlformats.org/officeDocument/2006/relationships/slide" Target="slide3.xml"/><Relationship Id="rId10" Type="http://schemas.openxmlformats.org/officeDocument/2006/relationships/hyperlink" Target="http://bit.ly/medium-fetch-api" TargetMode="External"/><Relationship Id="rId4" Type="http://schemas.openxmlformats.org/officeDocument/2006/relationships/slide" Target="slide15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hyperlink" Target="https://bit.ly/vozejkmap-geojson" TargetMode="External"/><Relationship Id="rId4" Type="http://schemas.openxmlformats.org/officeDocument/2006/relationships/slide" Target="slide15.xm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143"/>
            <a:ext cx="3888104" cy="55181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400" b="1" spc="15" dirty="0">
                <a:solidFill>
                  <a:srgbClr val="FFFFFF"/>
                </a:solidFill>
                <a:latin typeface="LM Sans 10"/>
                <a:cs typeface="LM Sans 10"/>
              </a:rPr>
              <a:t>Pokročilý</a:t>
            </a:r>
            <a:r>
              <a:rPr sz="1400" b="1" spc="5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LM Sans 10"/>
                <a:cs typeface="LM Sans 10"/>
              </a:rPr>
              <a:t>Leaflet</a:t>
            </a:r>
            <a:endParaRPr sz="140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Cvičení</a:t>
            </a:r>
            <a:r>
              <a:rPr sz="1100" spc="-10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9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546"/>
            <a:ext cx="1715770" cy="8496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Webová kartografie </a:t>
            </a:r>
            <a:r>
              <a:rPr sz="1100" b="1" spc="-5" dirty="0">
                <a:latin typeface="LM Sans 10"/>
                <a:cs typeface="LM Sans 10"/>
              </a:rPr>
              <a:t>–</a:t>
            </a:r>
            <a:r>
              <a:rPr sz="1100" b="1" spc="-295" dirty="0">
                <a:latin typeface="LM Sans 10"/>
                <a:cs typeface="LM Sans 10"/>
              </a:rPr>
              <a:t> </a:t>
            </a:r>
            <a:r>
              <a:rPr sz="1100" b="1" dirty="0">
                <a:latin typeface="LM Sans 10"/>
                <a:cs typeface="LM Sans 10"/>
              </a:rPr>
              <a:t>úvod</a:t>
            </a:r>
            <a:endParaRPr sz="1100" dirty="0">
              <a:latin typeface="LM Sans 10"/>
              <a:cs typeface="LM Sans 10"/>
            </a:endParaRP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sz="1100" spc="-10" dirty="0" err="1">
                <a:latin typeface="LM Sans 10"/>
                <a:cs typeface="LM Sans 10"/>
              </a:rPr>
              <a:t>Podzim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</a:t>
            </a:r>
            <a:r>
              <a:rPr lang="sk-SK" sz="1100" spc="-5" dirty="0">
                <a:latin typeface="LM Sans 10"/>
                <a:cs typeface="LM Sans 10"/>
              </a:rPr>
              <a:t>4</a:t>
            </a: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  </a:t>
            </a:r>
            <a:r>
              <a:rPr lang="sk-SK" sz="1100" spc="-5" dirty="0">
                <a:latin typeface="LM Sans 10"/>
                <a:cs typeface="LM Sans 10"/>
              </a:rPr>
              <a:t>Filip Leitner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25189-EC9C-E2EE-2F28-3B946AD5E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F00D445-73C2-F55B-7541-E00461B2893D}"/>
              </a:ext>
            </a:extLst>
          </p:cNvPr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94DE40C-E283-E5C1-5C91-E4E9A6C5A634}"/>
              </a:ext>
            </a:extLst>
          </p:cNvPr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043CCEA-0F38-76F5-670A-4CB9EFF88EE5}"/>
              </a:ext>
            </a:extLst>
          </p:cNvPr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>
            <a:extLst>
              <a:ext uri="{FF2B5EF4-FFF2-40B4-BE49-F238E27FC236}">
                <a16:creationId xmlns:a16="http://schemas.microsoft.com/office/drawing/2014/main" id="{0BA97396-476E-017C-3A33-67DA73CF73EB}"/>
              </a:ext>
            </a:extLst>
          </p:cNvPr>
          <p:cNvGrpSpPr/>
          <p:nvPr/>
        </p:nvGrpSpPr>
        <p:grpSpPr>
          <a:xfrm>
            <a:off x="359994" y="946667"/>
            <a:ext cx="3888104" cy="1539875"/>
            <a:chOff x="359994" y="946667"/>
            <a:chExt cx="3888104" cy="1539875"/>
          </a:xfrm>
        </p:grpSpPr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8EA54F5D-5389-701A-6778-CACF3C4BC582}"/>
                </a:ext>
              </a:extLst>
            </p:cNvPr>
            <p:cNvSpPr/>
            <p:nvPr/>
          </p:nvSpPr>
          <p:spPr>
            <a:xfrm>
              <a:off x="362534" y="946670"/>
              <a:ext cx="3880485" cy="1534795"/>
            </a:xfrm>
            <a:custGeom>
              <a:avLst/>
              <a:gdLst/>
              <a:ahLst/>
              <a:cxnLst/>
              <a:rect l="l" t="t" r="r" b="b"/>
              <a:pathLst>
                <a:path w="3880485" h="1534795">
                  <a:moveTo>
                    <a:pt x="0" y="1534502"/>
                  </a:moveTo>
                  <a:lnTo>
                    <a:pt x="0" y="0"/>
                  </a:lnTo>
                </a:path>
                <a:path w="3880485" h="1534795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CD31213D-C7FC-4B4D-AE4F-61D356446A8D}"/>
                </a:ext>
              </a:extLst>
            </p:cNvPr>
            <p:cNvSpPr/>
            <p:nvPr/>
          </p:nvSpPr>
          <p:spPr>
            <a:xfrm>
              <a:off x="365061" y="951738"/>
              <a:ext cx="3877945" cy="1529715"/>
            </a:xfrm>
            <a:custGeom>
              <a:avLst/>
              <a:gdLst/>
              <a:ahLst/>
              <a:cxnLst/>
              <a:rect l="l" t="t" r="r" b="b"/>
              <a:pathLst>
                <a:path w="3877945" h="1529714">
                  <a:moveTo>
                    <a:pt x="3877881" y="0"/>
                  </a:moveTo>
                  <a:lnTo>
                    <a:pt x="0" y="0"/>
                  </a:lnTo>
                  <a:lnTo>
                    <a:pt x="0" y="1529435"/>
                  </a:lnTo>
                  <a:lnTo>
                    <a:pt x="3877881" y="1529435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82043053-4C26-5FC0-E90C-509788ED91B4}"/>
                </a:ext>
              </a:extLst>
            </p:cNvPr>
            <p:cNvSpPr/>
            <p:nvPr/>
          </p:nvSpPr>
          <p:spPr>
            <a:xfrm>
              <a:off x="359994" y="946670"/>
              <a:ext cx="3888104" cy="1537335"/>
            </a:xfrm>
            <a:custGeom>
              <a:avLst/>
              <a:gdLst/>
              <a:ahLst/>
              <a:cxnLst/>
              <a:rect l="l" t="t" r="r" b="b"/>
              <a:pathLst>
                <a:path w="3888104" h="1537335">
                  <a:moveTo>
                    <a:pt x="0" y="1537030"/>
                  </a:moveTo>
                  <a:lnTo>
                    <a:pt x="3888003" y="1537030"/>
                  </a:lnTo>
                </a:path>
                <a:path w="3888104" h="1537335">
                  <a:moveTo>
                    <a:pt x="3885476" y="1534502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>
            <a:extLst>
              <a:ext uri="{FF2B5EF4-FFF2-40B4-BE49-F238E27FC236}">
                <a16:creationId xmlns:a16="http://schemas.microsoft.com/office/drawing/2014/main" id="{69AD584C-2624-4075-965C-6762E12FDC7C}"/>
              </a:ext>
            </a:extLst>
          </p:cNvPr>
          <p:cNvSpPr/>
          <p:nvPr/>
        </p:nvSpPr>
        <p:spPr>
          <a:xfrm>
            <a:off x="502615" y="2878544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FA92A7D-5184-C7BB-7BF0-35DE57987379}"/>
              </a:ext>
            </a:extLst>
          </p:cNvPr>
          <p:cNvSpPr/>
          <p:nvPr/>
        </p:nvSpPr>
        <p:spPr>
          <a:xfrm>
            <a:off x="502615" y="3088576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B62CD3E-1F21-6354-DA97-F84628635BFA}"/>
              </a:ext>
            </a:extLst>
          </p:cNvPr>
          <p:cNvSpPr txBox="1"/>
          <p:nvPr/>
        </p:nvSpPr>
        <p:spPr>
          <a:xfrm>
            <a:off x="154698" y="302994"/>
            <a:ext cx="3995420" cy="29776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L.geoJSON</a:t>
            </a:r>
            <a:endParaRPr sz="1400" dirty="0">
              <a:latin typeface="LM Roman Caps 10"/>
              <a:cs typeface="LM Roman Caps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r>
              <a:rPr lang="sk-SK"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https://leafletjs.com/examples/geojson/</a:t>
            </a:r>
            <a:endParaRPr lang="sk-SK" sz="11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endParaRPr lang="sk-SK" sz="1000" dirty="0">
              <a:latin typeface="LM Mono 10"/>
              <a:cs typeface="LM Mono 10"/>
            </a:endParaRPr>
          </a:p>
          <a:p>
            <a:pPr marL="575945" marR="422275" indent="-239395">
              <a:lnSpc>
                <a:spcPct val="101499"/>
              </a:lnSpc>
              <a:spcBef>
                <a:spcPts val="5"/>
              </a:spcBef>
            </a:pPr>
            <a:r>
              <a:rPr lang="sk-SK" sz="900" b="1" spc="-5" dirty="0" err="1">
                <a:solidFill>
                  <a:srgbClr val="007F00"/>
                </a:solidFill>
                <a:latin typeface="LM Mono Light 10"/>
                <a:cs typeface="LM Mono Light 10"/>
              </a:rPr>
              <a:t>const</a:t>
            </a:r>
            <a:r>
              <a:rPr lang="sk-SK"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lang="sk-SK" sz="900" spc="-5" dirty="0">
                <a:latin typeface="LM Mono 9"/>
                <a:cs typeface="LM Mono 9"/>
              </a:rPr>
              <a:t>VOZEJK_URL </a:t>
            </a:r>
            <a:r>
              <a:rPr lang="sk-SK" sz="900" spc="-5" dirty="0">
                <a:solidFill>
                  <a:srgbClr val="666666"/>
                </a:solidFill>
                <a:latin typeface="LM Mono 9"/>
                <a:cs typeface="LM Mono 9"/>
              </a:rPr>
              <a:t>= </a:t>
            </a:r>
            <a:r>
              <a:rPr lang="sk-SK" sz="900" spc="-5" dirty="0">
                <a:solidFill>
                  <a:srgbClr val="BA2121"/>
                </a:solidFill>
                <a:latin typeface="LM Mono 9"/>
              </a:rPr>
              <a:t>'https://gist.githubusercontent.com/SLeitgeb/f136a1d4d28c2f9ebdfe035bc3027b6d/raw/87b3bea8252bea3438fe7dfa937b79dcb83f0bea/vozejkmap.geojson'</a:t>
            </a:r>
            <a:r>
              <a:rPr lang="sk-SK" sz="900" spc="-5" dirty="0">
                <a:latin typeface="LM Mono 9"/>
                <a:cs typeface="LM Mono 9"/>
              </a:rPr>
              <a:t>;</a:t>
            </a:r>
            <a:endParaRPr lang="sk-SK" sz="900" dirty="0">
              <a:latin typeface="LM Mono 9"/>
              <a:cs typeface="LM Mono 9"/>
            </a:endParaRPr>
          </a:p>
          <a:p>
            <a:pPr marL="33655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fetch(</a:t>
            </a:r>
            <a:r>
              <a:rPr lang="sk-SK" sz="900" spc="-5" dirty="0">
                <a:latin typeface="LM Mono 9"/>
                <a:cs typeface="LM Mono 9"/>
              </a:rPr>
              <a:t>VOZEJK_URL</a:t>
            </a:r>
            <a:r>
              <a:rPr sz="900" spc="-5" dirty="0">
                <a:latin typeface="LM Mono 9"/>
                <a:cs typeface="LM Mono 9"/>
              </a:rPr>
              <a:t>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.then(response =&gt; response.json())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.then(data =&gt;</a:t>
            </a:r>
            <a:r>
              <a:rPr sz="900" spc="-10" dirty="0"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{</a:t>
            </a:r>
            <a:endParaRPr sz="900" dirty="0">
              <a:latin typeface="LM Mono 9"/>
              <a:cs typeface="LM Mono 9"/>
            </a:endParaRPr>
          </a:p>
          <a:p>
            <a:pPr marL="575945">
              <a:lnSpc>
                <a:spcPct val="100000"/>
              </a:lnSpc>
              <a:spcBef>
                <a:spcPts val="15"/>
              </a:spcBef>
            </a:pPr>
            <a:r>
              <a:rPr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900" spc="-5" dirty="0">
                <a:latin typeface="LM Mono 9"/>
                <a:cs typeface="LM Mono 9"/>
              </a:rPr>
              <a:t>VOZEJK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=</a:t>
            </a:r>
            <a:r>
              <a:rPr sz="900" spc="-10" dirty="0">
                <a:solidFill>
                  <a:srgbClr val="666666"/>
                </a:solidFill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L.geoJSON(data)</a:t>
            </a:r>
            <a:endParaRPr sz="900" dirty="0">
              <a:latin typeface="LM Mono 9"/>
              <a:cs typeface="LM Mono 9"/>
            </a:endParaRPr>
          </a:p>
          <a:p>
            <a:pPr marL="695325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.addTo(MAP);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20"/>
              </a:spcBef>
            </a:pPr>
            <a:r>
              <a:rPr sz="900" spc="-5" dirty="0">
                <a:latin typeface="LM Mono 9"/>
                <a:cs typeface="LM Mono 9"/>
              </a:rPr>
              <a:t>});</a:t>
            </a:r>
            <a:endParaRPr sz="900" dirty="0">
              <a:latin typeface="LM Mono 9"/>
              <a:cs typeface="LM Mono 9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 dirty="0">
              <a:latin typeface="LM Mono 9"/>
              <a:cs typeface="LM Mono 9"/>
            </a:endParaRPr>
          </a:p>
          <a:p>
            <a:pPr marL="205104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LM Sans 10"/>
                <a:cs typeface="LM Sans 10"/>
              </a:rPr>
              <a:t>Dále je</a:t>
            </a:r>
            <a:r>
              <a:rPr sz="1100" spc="-10" dirty="0">
                <a:latin typeface="LM Sans 10"/>
                <a:cs typeface="LM Sans 10"/>
              </a:rPr>
              <a:t> dobré:</a:t>
            </a:r>
            <a:endParaRPr sz="1100" dirty="0">
              <a:latin typeface="LM Sans 10"/>
              <a:cs typeface="LM Sans 10"/>
            </a:endParaRPr>
          </a:p>
          <a:p>
            <a:pPr marL="481965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dirty="0">
                <a:latin typeface="LM Sans 10"/>
                <a:cs typeface="LM Sans 10"/>
              </a:rPr>
              <a:t>popis </a:t>
            </a:r>
            <a:r>
              <a:rPr sz="1100" spc="10" dirty="0">
                <a:latin typeface="LM Sans 10"/>
                <a:cs typeface="LM Sans 10"/>
              </a:rPr>
              <a:t>bodu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.bindPopup()</a:t>
            </a:r>
            <a:endParaRPr sz="1100" dirty="0">
              <a:latin typeface="LM Mono 10"/>
              <a:cs typeface="LM Mono 10"/>
            </a:endParaRPr>
          </a:p>
          <a:p>
            <a:pPr marL="481965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spc="-5" dirty="0">
                <a:latin typeface="LM Sans 10"/>
                <a:cs typeface="LM Sans 10"/>
              </a:rPr>
              <a:t>vrstvu do </a:t>
            </a:r>
            <a:r>
              <a:rPr sz="1100" spc="-10" dirty="0">
                <a:latin typeface="LM Sans 10"/>
                <a:cs typeface="LM Sans 10"/>
              </a:rPr>
              <a:t>překryvných </a:t>
            </a:r>
            <a:r>
              <a:rPr sz="1100" spc="-5" dirty="0">
                <a:latin typeface="LM Sans 10"/>
                <a:cs typeface="LM Sans 10"/>
              </a:rPr>
              <a:t>vrstev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.addOverlay()</a:t>
            </a:r>
            <a:endParaRPr sz="1100" dirty="0">
              <a:latin typeface="LM Mono 10"/>
              <a:cs typeface="LM Mono 10"/>
            </a:endParaRPr>
          </a:p>
        </p:txBody>
      </p:sp>
    </p:spTree>
    <p:extLst>
      <p:ext uri="{BB962C8B-B14F-4D97-AF65-F5344CB8AC3E}">
        <p14:creationId xmlns:p14="http://schemas.microsoft.com/office/powerpoint/2010/main" val="3787070737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9994" y="946667"/>
            <a:ext cx="3888104" cy="1539875"/>
            <a:chOff x="359994" y="946667"/>
            <a:chExt cx="3888104" cy="1539875"/>
          </a:xfrm>
        </p:grpSpPr>
        <p:sp>
          <p:nvSpPr>
            <p:cNvPr id="6" name="object 6"/>
            <p:cNvSpPr/>
            <p:nvPr/>
          </p:nvSpPr>
          <p:spPr>
            <a:xfrm>
              <a:off x="362534" y="946670"/>
              <a:ext cx="3880485" cy="1534795"/>
            </a:xfrm>
            <a:custGeom>
              <a:avLst/>
              <a:gdLst/>
              <a:ahLst/>
              <a:cxnLst/>
              <a:rect l="l" t="t" r="r" b="b"/>
              <a:pathLst>
                <a:path w="3880485" h="1534795">
                  <a:moveTo>
                    <a:pt x="0" y="1534502"/>
                  </a:moveTo>
                  <a:lnTo>
                    <a:pt x="0" y="0"/>
                  </a:lnTo>
                </a:path>
                <a:path w="3880485" h="1534795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5061" y="951738"/>
              <a:ext cx="3877945" cy="1529715"/>
            </a:xfrm>
            <a:custGeom>
              <a:avLst/>
              <a:gdLst/>
              <a:ahLst/>
              <a:cxnLst/>
              <a:rect l="l" t="t" r="r" b="b"/>
              <a:pathLst>
                <a:path w="3877945" h="1529714">
                  <a:moveTo>
                    <a:pt x="3877881" y="0"/>
                  </a:moveTo>
                  <a:lnTo>
                    <a:pt x="0" y="0"/>
                  </a:lnTo>
                  <a:lnTo>
                    <a:pt x="0" y="1529435"/>
                  </a:lnTo>
                  <a:lnTo>
                    <a:pt x="3877881" y="1529435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994" y="946670"/>
              <a:ext cx="3888104" cy="1537335"/>
            </a:xfrm>
            <a:custGeom>
              <a:avLst/>
              <a:gdLst/>
              <a:ahLst/>
              <a:cxnLst/>
              <a:rect l="l" t="t" r="r" b="b"/>
              <a:pathLst>
                <a:path w="3888104" h="1537335">
                  <a:moveTo>
                    <a:pt x="0" y="1537030"/>
                  </a:moveTo>
                  <a:lnTo>
                    <a:pt x="3888003" y="1537030"/>
                  </a:lnTo>
                </a:path>
                <a:path w="3888104" h="1537335">
                  <a:moveTo>
                    <a:pt x="3885476" y="1534502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02615" y="2878544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615" y="3088576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4698" y="302994"/>
            <a:ext cx="3995420" cy="29776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L.geoJSON</a:t>
            </a:r>
            <a:endParaRPr sz="1400" dirty="0">
              <a:latin typeface="LM Roman Caps 10"/>
              <a:cs typeface="LM Roman Caps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r>
              <a:rPr lang="sk-SK"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https://leafletjs.com/examples/geojson/</a:t>
            </a:r>
            <a:endParaRPr lang="sk-SK" sz="11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endParaRPr sz="1000" dirty="0">
              <a:latin typeface="LM Mono 10"/>
              <a:cs typeface="LM Mono 10"/>
            </a:endParaRPr>
          </a:p>
          <a:p>
            <a:pPr marL="575945" marR="422275" indent="-239395">
              <a:lnSpc>
                <a:spcPct val="101499"/>
              </a:lnSpc>
              <a:spcBef>
                <a:spcPts val="5"/>
              </a:spcBef>
            </a:pPr>
            <a:r>
              <a:rPr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900" spc="-5" dirty="0">
                <a:latin typeface="LM Mono 9"/>
                <a:cs typeface="LM Mono 9"/>
              </a:rPr>
              <a:t>CITIES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=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'https://ahocevar.com/geoserver/wfs?'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'service=WFS&amp;version=2.0.0&amp;request=GetFeature&amp;'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'typename=ne:ne_10m_populated_places&amp;'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'outputFormat=application/json&amp;srsname=EPSG:4326'</a:t>
            </a:r>
            <a:r>
              <a:rPr sz="900" spc="-5" dirty="0">
                <a:latin typeface="LM Mono 9"/>
                <a:cs typeface="LM Mono 9"/>
              </a:rPr>
              <a:t>;</a:t>
            </a:r>
            <a:endParaRPr sz="900" dirty="0">
              <a:latin typeface="LM Mono 9"/>
              <a:cs typeface="LM Mono 9"/>
            </a:endParaRPr>
          </a:p>
          <a:p>
            <a:pPr marL="33655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fetch(CITIES)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.then(response =&gt; response.json())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.then(data =&gt;</a:t>
            </a:r>
            <a:r>
              <a:rPr sz="900" spc="-10" dirty="0"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{</a:t>
            </a:r>
            <a:endParaRPr sz="900" dirty="0">
              <a:latin typeface="LM Mono 9"/>
              <a:cs typeface="LM Mono 9"/>
            </a:endParaRPr>
          </a:p>
          <a:p>
            <a:pPr marL="575945">
              <a:lnSpc>
                <a:spcPct val="100000"/>
              </a:lnSpc>
              <a:spcBef>
                <a:spcPts val="15"/>
              </a:spcBef>
            </a:pPr>
            <a:r>
              <a:rPr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900" spc="-5" dirty="0">
                <a:latin typeface="LM Mono 9"/>
                <a:cs typeface="LM Mono 9"/>
              </a:rPr>
              <a:t>VOZEJK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=</a:t>
            </a:r>
            <a:r>
              <a:rPr sz="900" spc="-10" dirty="0">
                <a:solidFill>
                  <a:srgbClr val="666666"/>
                </a:solidFill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L.geoJSON(data)</a:t>
            </a:r>
            <a:endParaRPr sz="900" dirty="0">
              <a:latin typeface="LM Mono 9"/>
              <a:cs typeface="LM Mono 9"/>
            </a:endParaRPr>
          </a:p>
          <a:p>
            <a:pPr marL="695325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.addTo(MAP);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20"/>
              </a:spcBef>
            </a:pPr>
            <a:r>
              <a:rPr sz="900" spc="-5" dirty="0">
                <a:latin typeface="LM Mono 9"/>
                <a:cs typeface="LM Mono 9"/>
              </a:rPr>
              <a:t>});</a:t>
            </a:r>
            <a:endParaRPr sz="900" dirty="0">
              <a:latin typeface="LM Mono 9"/>
              <a:cs typeface="LM Mono 9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 dirty="0">
              <a:latin typeface="LM Mono 9"/>
              <a:cs typeface="LM Mono 9"/>
            </a:endParaRPr>
          </a:p>
          <a:p>
            <a:pPr marL="205104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LM Sans 10"/>
                <a:cs typeface="LM Sans 10"/>
              </a:rPr>
              <a:t>Dále je</a:t>
            </a:r>
            <a:r>
              <a:rPr sz="1100" spc="-10" dirty="0">
                <a:latin typeface="LM Sans 10"/>
                <a:cs typeface="LM Sans 10"/>
              </a:rPr>
              <a:t> dobré:</a:t>
            </a:r>
            <a:endParaRPr sz="1100" dirty="0">
              <a:latin typeface="LM Sans 10"/>
              <a:cs typeface="LM Sans 10"/>
            </a:endParaRPr>
          </a:p>
          <a:p>
            <a:pPr marL="481965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dirty="0">
                <a:latin typeface="LM Sans 10"/>
                <a:cs typeface="LM Sans 10"/>
              </a:rPr>
              <a:t>popis </a:t>
            </a:r>
            <a:r>
              <a:rPr sz="1100" spc="10" dirty="0">
                <a:latin typeface="LM Sans 10"/>
                <a:cs typeface="LM Sans 10"/>
              </a:rPr>
              <a:t>bodu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.bindPopup()</a:t>
            </a:r>
            <a:endParaRPr sz="1100" dirty="0">
              <a:latin typeface="LM Mono 10"/>
              <a:cs typeface="LM Mono 10"/>
            </a:endParaRPr>
          </a:p>
          <a:p>
            <a:pPr marL="481965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spc="-5" dirty="0">
                <a:latin typeface="LM Sans 10"/>
                <a:cs typeface="LM Sans 10"/>
              </a:rPr>
              <a:t>vrstvu do </a:t>
            </a:r>
            <a:r>
              <a:rPr sz="1100" spc="-10" dirty="0">
                <a:latin typeface="LM Sans 10"/>
                <a:cs typeface="LM Sans 10"/>
              </a:rPr>
              <a:t>překryvných </a:t>
            </a:r>
            <a:r>
              <a:rPr sz="1100" spc="-5" dirty="0">
                <a:latin typeface="LM Sans 10"/>
                <a:cs typeface="LM Sans 10"/>
              </a:rPr>
              <a:t>vrstev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.addOverlay()</a:t>
            </a:r>
            <a:endParaRPr sz="1100" dirty="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9994" y="1502749"/>
            <a:ext cx="3888104" cy="1470025"/>
            <a:chOff x="359994" y="1502749"/>
            <a:chExt cx="3888104" cy="1470025"/>
          </a:xfrm>
        </p:grpSpPr>
        <p:sp>
          <p:nvSpPr>
            <p:cNvPr id="6" name="object 6"/>
            <p:cNvSpPr/>
            <p:nvPr/>
          </p:nvSpPr>
          <p:spPr>
            <a:xfrm>
              <a:off x="362534" y="1502752"/>
              <a:ext cx="3880485" cy="1464945"/>
            </a:xfrm>
            <a:custGeom>
              <a:avLst/>
              <a:gdLst/>
              <a:ahLst/>
              <a:cxnLst/>
              <a:rect l="l" t="t" r="r" b="b"/>
              <a:pathLst>
                <a:path w="3880485" h="1464945">
                  <a:moveTo>
                    <a:pt x="0" y="1464906"/>
                  </a:moveTo>
                  <a:lnTo>
                    <a:pt x="0" y="0"/>
                  </a:lnTo>
                </a:path>
                <a:path w="3880485" h="1464945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5061" y="1507807"/>
              <a:ext cx="3877945" cy="1459865"/>
            </a:xfrm>
            <a:custGeom>
              <a:avLst/>
              <a:gdLst/>
              <a:ahLst/>
              <a:cxnLst/>
              <a:rect l="l" t="t" r="r" b="b"/>
              <a:pathLst>
                <a:path w="3877945" h="1459864">
                  <a:moveTo>
                    <a:pt x="3877881" y="0"/>
                  </a:moveTo>
                  <a:lnTo>
                    <a:pt x="0" y="0"/>
                  </a:lnTo>
                  <a:lnTo>
                    <a:pt x="0" y="1459852"/>
                  </a:lnTo>
                  <a:lnTo>
                    <a:pt x="3877881" y="145985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994" y="1502752"/>
              <a:ext cx="3888104" cy="1467485"/>
            </a:xfrm>
            <a:custGeom>
              <a:avLst/>
              <a:gdLst/>
              <a:ahLst/>
              <a:cxnLst/>
              <a:rect l="l" t="t" r="r" b="b"/>
              <a:pathLst>
                <a:path w="3888104" h="1467485">
                  <a:moveTo>
                    <a:pt x="0" y="1467434"/>
                  </a:moveTo>
                  <a:lnTo>
                    <a:pt x="3888003" y="1467434"/>
                  </a:lnTo>
                </a:path>
                <a:path w="3888104" h="1467485">
                  <a:moveTo>
                    <a:pt x="3885476" y="1464906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4698" y="302994"/>
            <a:ext cx="3572510" cy="2593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Leaflet</a:t>
            </a: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Pluginy</a:t>
            </a:r>
            <a:endParaRPr sz="1400" dirty="0">
              <a:latin typeface="LM Roman Caps 10"/>
              <a:cs typeface="LM Roman Caps 10"/>
            </a:endParaRPr>
          </a:p>
          <a:p>
            <a:pPr marL="205104">
              <a:lnSpc>
                <a:spcPct val="100000"/>
              </a:lnSpc>
              <a:spcBef>
                <a:spcPts val="139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https://leafletjs.com/plugins.html</a:t>
            </a:r>
            <a:endParaRPr sz="1100" dirty="0">
              <a:latin typeface="LM Mono 10"/>
              <a:cs typeface="LM Mono 10"/>
            </a:endParaRPr>
          </a:p>
          <a:p>
            <a:pPr marL="205104">
              <a:lnSpc>
                <a:spcPct val="100000"/>
              </a:lnSpc>
              <a:spcBef>
                <a:spcPts val="880"/>
              </a:spcBef>
            </a:pPr>
            <a:r>
              <a:rPr sz="1100" spc="-5" dirty="0">
                <a:latin typeface="LM Sans 10"/>
                <a:cs typeface="LM Sans 10"/>
              </a:rPr>
              <a:t>Přidáváme </a:t>
            </a:r>
            <a:r>
              <a:rPr sz="1100" spc="-15" dirty="0">
                <a:latin typeface="LM Sans 10"/>
                <a:cs typeface="LM Sans 10"/>
              </a:rPr>
              <a:t>jako jakékoliv </a:t>
            </a:r>
            <a:r>
              <a:rPr sz="1100" spc="-5" dirty="0">
                <a:latin typeface="LM Sans 10"/>
                <a:cs typeface="LM Sans 10"/>
              </a:rPr>
              <a:t>jiné zdroje, </a:t>
            </a:r>
            <a:r>
              <a:rPr sz="1100" spc="-10" dirty="0">
                <a:latin typeface="LM Sans 10"/>
                <a:cs typeface="LM Sans 10"/>
              </a:rPr>
              <a:t>např.:</a:t>
            </a:r>
            <a:endParaRPr sz="1100" dirty="0">
              <a:latin typeface="LM Sans 10"/>
              <a:cs typeface="LM Sans 10"/>
            </a:endParaRPr>
          </a:p>
          <a:p>
            <a:pPr marL="205104">
              <a:lnSpc>
                <a:spcPct val="100000"/>
              </a:lnSpc>
              <a:spcBef>
                <a:spcPts val="1015"/>
              </a:spcBef>
            </a:pPr>
            <a:r>
              <a:rPr sz="800" spc="-5" dirty="0">
                <a:latin typeface="LM Sans 8"/>
                <a:cs typeface="LM Sans 8"/>
              </a:rPr>
              <a:t>index.html</a:t>
            </a:r>
            <a:endParaRPr sz="800" dirty="0">
              <a:latin typeface="LM Sans 8"/>
              <a:cs typeface="LM Sans 8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LM Sans 8"/>
              <a:cs typeface="LM Sans 8"/>
            </a:endParaRPr>
          </a:p>
          <a:p>
            <a:pPr marL="33655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link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rel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"stylesheet"</a:t>
            </a:r>
            <a:r>
              <a:rPr sz="800" spc="80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"https://…/MarkerCluster.css"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659130" marR="593725" indent="-215265">
              <a:lnSpc>
                <a:spcPts val="950"/>
              </a:lnSpc>
              <a:spcBef>
                <a:spcPts val="3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link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rel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"stylesheet" 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"https://…/MarkerCluster.Default.css"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0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spc="6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"https://…/leaflet.markercluster.js"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"script.js"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64401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L.markerCluster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534" y="1398092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800" spc="-5" dirty="0">
                <a:latin typeface="LM Mono 8"/>
                <a:cs typeface="LM Mono 8"/>
              </a:rPr>
              <a:t>CLUSTER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L.markerClusterGroup()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.bindPopup(layer =&gt;</a:t>
            </a:r>
            <a:r>
              <a:rPr sz="800" spc="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layer.feature.properties.description)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.addTo(MAP);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L="128905">
              <a:lnSpc>
                <a:spcPct val="100000"/>
              </a:lnSpc>
            </a:pPr>
            <a:r>
              <a:rPr sz="800" spc="-5" dirty="0">
                <a:latin typeface="LM Mono 8"/>
                <a:cs typeface="LM Mono 8"/>
              </a:rPr>
              <a:t>CLUSTER.addLayer(SOME_LAYER);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9217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Komentované príklady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B3AEFE2C-287D-4080-8658-2A5C51257A37}"/>
              </a:ext>
            </a:extLst>
          </p:cNvPr>
          <p:cNvSpPr txBox="1"/>
          <p:nvPr/>
        </p:nvSpPr>
        <p:spPr>
          <a:xfrm>
            <a:off x="177687" y="1730375"/>
            <a:ext cx="42525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>
                <a:hlinkClick r:id="rId8"/>
              </a:rPr>
              <a:t>https://gist.github.com/FilipLeitner/361d19d4df340ecce67b759b7a46efb7</a:t>
            </a:r>
            <a:endParaRPr lang="sk-SK" sz="1050" dirty="0"/>
          </a:p>
        </p:txBody>
      </p:sp>
    </p:spTree>
    <p:extLst>
      <p:ext uri="{BB962C8B-B14F-4D97-AF65-F5344CB8AC3E}">
        <p14:creationId xmlns:p14="http://schemas.microsoft.com/office/powerpoint/2010/main" val="1872352704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698" y="30299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Ú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k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ol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ACCAE0BE-E71D-862E-AE07-849E882DF0C9}"/>
              </a:ext>
            </a:extLst>
          </p:cNvPr>
          <p:cNvSpPr txBox="1"/>
          <p:nvPr/>
        </p:nvSpPr>
        <p:spPr>
          <a:xfrm>
            <a:off x="219464" y="703466"/>
            <a:ext cx="421918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dokončete svoji webovou stránku včetně připomínek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využitie</a:t>
            </a:r>
            <a:r>
              <a:rPr lang="cs-CZ" sz="1100" dirty="0"/>
              <a:t> </a:t>
            </a:r>
            <a:r>
              <a:rPr lang="cs-CZ" sz="1100" dirty="0" err="1"/>
              <a:t>flex</a:t>
            </a:r>
            <a:r>
              <a:rPr lang="cs-CZ" sz="1100" dirty="0"/>
              <a:t>/</a:t>
            </a:r>
            <a:r>
              <a:rPr lang="cs-CZ" sz="1100" dirty="0" err="1"/>
              <a:t>grid</a:t>
            </a:r>
            <a:r>
              <a:rPr lang="cs-CZ" sz="1100" dirty="0"/>
              <a:t> na </a:t>
            </a:r>
            <a:r>
              <a:rPr lang="cs-CZ" sz="1100" dirty="0" err="1"/>
              <a:t>rozloženie</a:t>
            </a:r>
            <a:r>
              <a:rPr lang="cs-CZ" sz="1100" dirty="0"/>
              <a:t> </a:t>
            </a:r>
            <a:r>
              <a:rPr lang="cs-CZ" sz="1100" dirty="0" err="1"/>
              <a:t>elementov</a:t>
            </a:r>
            <a:r>
              <a:rPr lang="cs-CZ" sz="1100" dirty="0"/>
              <a:t> = směr + </a:t>
            </a:r>
            <a:r>
              <a:rPr lang="cs-CZ" sz="1100" dirty="0" err="1"/>
              <a:t>pozícia</a:t>
            </a:r>
            <a:r>
              <a:rPr lang="cs-CZ" sz="1100" dirty="0"/>
              <a:t>. Nestačí </a:t>
            </a:r>
            <a:r>
              <a:rPr lang="cs-CZ" sz="1100" dirty="0" err="1"/>
              <a:t>display:flex</a:t>
            </a:r>
            <a:r>
              <a:rPr lang="cs-CZ" sz="1100" dirty="0"/>
              <a:t> + </a:t>
            </a:r>
            <a:r>
              <a:rPr lang="cs-CZ" sz="1100" dirty="0" err="1"/>
              <a:t>margin</a:t>
            </a:r>
            <a:r>
              <a:rPr lang="cs-CZ" sz="1100" dirty="0"/>
              <a:t> auto na </a:t>
            </a:r>
            <a:r>
              <a:rPr lang="cs-CZ" sz="1100" dirty="0" err="1"/>
              <a:t>child</a:t>
            </a:r>
            <a:r>
              <a:rPr lang="cs-CZ" sz="1100" dirty="0"/>
              <a:t> element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Minimálne</a:t>
            </a:r>
            <a:r>
              <a:rPr lang="cs-CZ" sz="1100" dirty="0"/>
              <a:t> 2 varianty v pozicování výsledného layoutu =&gt; aby jednotlivé podstránky neboli len </a:t>
            </a:r>
            <a:r>
              <a:rPr lang="cs-CZ" sz="1100" dirty="0" err="1"/>
              <a:t>kópie</a:t>
            </a:r>
            <a:r>
              <a:rPr lang="cs-CZ" sz="1100" dirty="0"/>
              <a:t> s </a:t>
            </a:r>
            <a:r>
              <a:rPr lang="cs-CZ" sz="1100" dirty="0" err="1"/>
              <a:t>iným</a:t>
            </a:r>
            <a:r>
              <a:rPr lang="cs-CZ" sz="1100" dirty="0"/>
              <a:t> </a:t>
            </a:r>
            <a:r>
              <a:rPr lang="cs-CZ" sz="1100" dirty="0" err="1"/>
              <a:t>textom</a:t>
            </a:r>
            <a:r>
              <a:rPr lang="cs-CZ" sz="1100" dirty="0"/>
              <a:t> a </a:t>
            </a:r>
            <a:r>
              <a:rPr lang="cs-CZ" sz="1100" dirty="0" err="1"/>
              <a:t>obrázkami</a:t>
            </a:r>
            <a:r>
              <a:rPr lang="cs-CZ" sz="11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minimálně jedna podstránka (layout) </a:t>
            </a:r>
            <a:r>
              <a:rPr lang="cs-CZ" sz="1100" dirty="0" err="1"/>
              <a:t>upravaná</a:t>
            </a:r>
            <a:r>
              <a:rPr lang="cs-CZ" sz="1100" dirty="0"/>
              <a:t> s využitím media </a:t>
            </a:r>
            <a:r>
              <a:rPr lang="cs-CZ" sz="1100" dirty="0" err="1"/>
              <a:t>query</a:t>
            </a:r>
            <a:r>
              <a:rPr lang="cs-CZ" sz="1100" dirty="0"/>
              <a:t> (změna </a:t>
            </a:r>
            <a:r>
              <a:rPr lang="cs-CZ" sz="1100" dirty="0" err="1"/>
              <a:t>css</a:t>
            </a:r>
            <a:r>
              <a:rPr lang="cs-CZ" sz="1100" dirty="0"/>
              <a:t> pravidla na základe šířky obrazovky - @media </a:t>
            </a:r>
            <a:r>
              <a:rPr lang="cs-CZ" sz="1100" dirty="0" err="1"/>
              <a:t>screen</a:t>
            </a:r>
            <a:r>
              <a:rPr lang="cs-CZ" sz="1100" dirty="0"/>
              <a:t> and)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stránka bude obsahovat min. textový a obrazový obsah (responzívní a podle pokynu upravené obrázky + 1 upraveny pomocí </a:t>
            </a:r>
            <a:r>
              <a:rPr lang="cs-CZ" sz="1100" dirty="0" err="1"/>
              <a:t>srcset</a:t>
            </a:r>
            <a:r>
              <a:rPr lang="cs-CZ" sz="1100" dirty="0"/>
              <a:t> +</a:t>
            </a:r>
            <a:r>
              <a:rPr lang="cs-CZ" sz="1100" dirty="0" err="1"/>
              <a:t>sizes</a:t>
            </a:r>
            <a:r>
              <a:rPr lang="cs-CZ" sz="1100" dirty="0"/>
              <a:t>) k  tématu a vkusně použitou interaktivní mapu v </a:t>
            </a:r>
            <a:r>
              <a:rPr lang="cs-CZ" sz="1100" dirty="0" err="1"/>
              <a:t>Leafletu</a:t>
            </a:r>
            <a:endParaRPr lang="cs-CZ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použijte vámi připravená data prostřednictvím </a:t>
            </a:r>
            <a:r>
              <a:rPr lang="cs-CZ" sz="1100" dirty="0" err="1"/>
              <a:t>Geoserveru</a:t>
            </a:r>
            <a:r>
              <a:rPr lang="cs-CZ" sz="11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u="sng" dirty="0" err="1"/>
              <a:t>geoJSON</a:t>
            </a:r>
            <a:r>
              <a:rPr lang="cs-CZ" sz="1100" u="sng" dirty="0"/>
              <a:t> vektorových dát získaný </a:t>
            </a:r>
            <a:r>
              <a:rPr lang="cs-CZ" sz="1100" u="sng" dirty="0" err="1"/>
              <a:t>pomocou</a:t>
            </a:r>
            <a:r>
              <a:rPr lang="cs-CZ" sz="1100" u="sng" dirty="0"/>
              <a:t> WFS služby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>
                <a:solidFill>
                  <a:schemeClr val="bg1">
                    <a:lumMod val="75000"/>
                  </a:schemeClr>
                </a:solidFill>
              </a:rPr>
              <a:t>WMS vrstva (</a:t>
            </a:r>
            <a:r>
              <a:rPr lang="cs-CZ" sz="1100" dirty="0" err="1">
                <a:solidFill>
                  <a:schemeClr val="bg1">
                    <a:lumMod val="75000"/>
                  </a:schemeClr>
                </a:solidFill>
              </a:rPr>
              <a:t>voliteľne</a:t>
            </a:r>
            <a:r>
              <a:rPr lang="cs-CZ" sz="11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2D733-B190-F27A-B007-60712D567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127669E-23FE-B85C-ECD3-AB1A88C865DD}"/>
              </a:ext>
            </a:extLst>
          </p:cNvPr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38B070B-3033-AB58-64D2-04C45F02BA96}"/>
              </a:ext>
            </a:extLst>
          </p:cNvPr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60DF729-7918-FBC1-E982-4246B5FE2A1E}"/>
              </a:ext>
            </a:extLst>
          </p:cNvPr>
          <p:cNvSpPr txBox="1"/>
          <p:nvPr/>
        </p:nvSpPr>
        <p:spPr>
          <a:xfrm>
            <a:off x="2411996" y="81234"/>
            <a:ext cx="2940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Jak</a:t>
            </a:r>
            <a:r>
              <a:rPr sz="600" spc="-5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dál?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538B6D2-33A9-6E14-BF3B-26F4F75E8A09}"/>
              </a:ext>
            </a:extLst>
          </p:cNvPr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990B07E-763D-7CB3-E8EA-1D18B7D30AE7}"/>
              </a:ext>
            </a:extLst>
          </p:cNvPr>
          <p:cNvSpPr txBox="1"/>
          <p:nvPr/>
        </p:nvSpPr>
        <p:spPr>
          <a:xfrm>
            <a:off x="154698" y="30299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Ú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k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ol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3760F50-1425-7A52-0D5E-5C0E25542143}"/>
              </a:ext>
            </a:extLst>
          </p:cNvPr>
          <p:cNvSpPr txBox="1"/>
          <p:nvPr/>
        </p:nvSpPr>
        <p:spPr>
          <a:xfrm>
            <a:off x="219464" y="703466"/>
            <a:ext cx="421918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Odovzdajte</a:t>
            </a:r>
            <a:r>
              <a:rPr lang="cs-CZ" sz="1100" dirty="0"/>
              <a:t> </a:t>
            </a:r>
            <a:r>
              <a:rPr lang="cs-CZ" sz="1100" dirty="0" err="1"/>
              <a:t>výsledok</a:t>
            </a:r>
            <a:r>
              <a:rPr lang="cs-CZ" sz="1100" dirty="0"/>
              <a:t> </a:t>
            </a:r>
            <a:r>
              <a:rPr lang="cs-CZ" sz="1100" dirty="0" err="1"/>
              <a:t>ktorý</a:t>
            </a:r>
            <a:r>
              <a:rPr lang="cs-CZ" sz="1100" dirty="0"/>
              <a:t>, </a:t>
            </a:r>
            <a:r>
              <a:rPr lang="cs-CZ" sz="1100" dirty="0" err="1"/>
              <a:t>nebudem</a:t>
            </a:r>
            <a:r>
              <a:rPr lang="cs-CZ" sz="1100" dirty="0"/>
              <a:t> </a:t>
            </a:r>
            <a:r>
              <a:rPr lang="cs-CZ" sz="1100" dirty="0" err="1"/>
              <a:t>musieť</a:t>
            </a:r>
            <a:r>
              <a:rPr lang="cs-CZ" sz="1100" dirty="0"/>
              <a:t> </a:t>
            </a:r>
            <a:r>
              <a:rPr lang="cs-CZ" sz="1100" dirty="0" err="1"/>
              <a:t>upravovať</a:t>
            </a:r>
            <a:r>
              <a:rPr lang="cs-CZ" sz="1100" dirty="0"/>
              <a:t>  = </a:t>
            </a:r>
            <a:r>
              <a:rPr lang="cs-CZ" sz="1100" dirty="0" err="1"/>
              <a:t>správne</a:t>
            </a:r>
            <a:r>
              <a:rPr lang="cs-CZ" sz="1100" dirty="0"/>
              <a:t> cesty k </a:t>
            </a:r>
            <a:r>
              <a:rPr lang="cs-CZ" sz="1100" dirty="0" err="1"/>
              <a:t>súborom</a:t>
            </a:r>
            <a:r>
              <a:rPr lang="cs-CZ" sz="1100" dirty="0"/>
              <a:t> apod.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validé</a:t>
            </a:r>
            <a:r>
              <a:rPr lang="cs-CZ" sz="1100" dirty="0"/>
              <a:t> HTML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Prejdite</a:t>
            </a:r>
            <a:r>
              <a:rPr lang="cs-CZ" sz="1100" dirty="0"/>
              <a:t> si </a:t>
            </a:r>
            <a:r>
              <a:rPr lang="cs-CZ" sz="1100" dirty="0" err="1"/>
              <a:t>predchádzajúce</a:t>
            </a:r>
            <a:r>
              <a:rPr lang="cs-CZ" sz="1100" dirty="0"/>
              <a:t> </a:t>
            </a:r>
            <a:r>
              <a:rPr lang="cs-CZ" sz="1100" dirty="0" err="1"/>
              <a:t>komentáre</a:t>
            </a:r>
            <a:r>
              <a:rPr lang="cs-CZ" sz="1100" dirty="0"/>
              <a:t> a zapracujte </a:t>
            </a:r>
            <a:r>
              <a:rPr lang="cs-CZ" sz="1100" dirty="0" err="1"/>
              <a:t>ich</a:t>
            </a:r>
            <a:endParaRPr lang="cs-CZ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odevzdat </a:t>
            </a:r>
            <a:r>
              <a:rPr lang="cs-CZ" sz="1100"/>
              <a:t>do 22. </a:t>
            </a:r>
            <a:r>
              <a:rPr lang="cs-CZ" sz="1100" dirty="0"/>
              <a:t>12.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bodované (max 20 b.)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odevzdávat v archivu (web.zip)</a:t>
            </a:r>
          </a:p>
          <a:p>
            <a:br>
              <a:rPr lang="cs-CZ" sz="1100" dirty="0"/>
            </a:b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094699948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1996" y="81234"/>
            <a:ext cx="294005" cy="1045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 err="1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ak</a:t>
            </a:r>
            <a:r>
              <a:rPr sz="600" spc="-5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dál?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698" y="302994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Jak</a:t>
            </a:r>
            <a:r>
              <a:rPr sz="1400" spc="-7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dál?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916841"/>
            <a:ext cx="3453129" cy="18199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10" dirty="0">
                <a:latin typeface="LM Sans 17"/>
                <a:cs typeface="LM Sans 17"/>
              </a:rPr>
              <a:t>Přečtěte </a:t>
            </a:r>
            <a:r>
              <a:rPr sz="2450" spc="5" dirty="0">
                <a:latin typeface="LM Sans 17"/>
                <a:cs typeface="LM Sans 17"/>
              </a:rPr>
              <a:t>si </a:t>
            </a:r>
            <a:r>
              <a:rPr sz="2450" spc="10" dirty="0">
                <a:latin typeface="LM Sans 17"/>
                <a:cs typeface="LM Sans 17"/>
              </a:rPr>
              <a:t>víc a</a:t>
            </a:r>
            <a:r>
              <a:rPr sz="2450" spc="-75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procvičujte</a:t>
            </a:r>
            <a:endParaRPr sz="2450">
              <a:latin typeface="LM Sans 17"/>
              <a:cs typeface="LM Sans 17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https://exercism.io/tracks/javascript</a:t>
            </a:r>
            <a:endParaRPr sz="1100">
              <a:latin typeface="LM Mono 10"/>
              <a:cs typeface="LM Mono 10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https://javascript.info/</a:t>
            </a:r>
            <a:endParaRPr sz="1100">
              <a:latin typeface="LM Mono 10"/>
              <a:cs typeface="LM Mono 10"/>
            </a:endParaRPr>
          </a:p>
          <a:p>
            <a:pPr marL="59055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latin typeface="LM Sans 10"/>
                <a:cs typeface="LM Sans 10"/>
              </a:rPr>
              <a:t>e-booky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b="1" spc="-15" dirty="0">
                <a:latin typeface="LM Sans 10"/>
                <a:cs typeface="LM Sans 10"/>
              </a:rPr>
              <a:t>zdarma</a:t>
            </a:r>
            <a:endParaRPr sz="1100">
              <a:latin typeface="LM Sans 10"/>
              <a:cs typeface="LM Sans 10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https://github.com/getify/You-Dont-Know-JS</a:t>
            </a:r>
            <a:endParaRPr sz="1100">
              <a:latin typeface="LM Mono 10"/>
              <a:cs typeface="LM Mono 10"/>
            </a:endParaRPr>
          </a:p>
          <a:p>
            <a:pPr marL="59055" marR="276225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Vladimir Agafonkin: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https://github.com/mourner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https://bost.ocks.org/mike/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9"/>
              </a:rPr>
              <a:t>https://medium.com/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615" y="1406016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615" y="1616049"/>
            <a:ext cx="65201" cy="65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615" y="1826082"/>
            <a:ext cx="65201" cy="65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615" y="2208187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615" y="2418219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628252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1996" y="81234"/>
            <a:ext cx="2940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Jak</a:t>
            </a:r>
            <a:r>
              <a:rPr sz="600" spc="-5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dál?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5511"/>
            <a:ext cx="4607940" cy="506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5707" y="820710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10" dirty="0">
                <a:latin typeface="LM Sans 17"/>
                <a:cs typeface="LM Sans 17"/>
              </a:rPr>
              <a:t>Ptejte</a:t>
            </a:r>
            <a:r>
              <a:rPr sz="2450" spc="-20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se</a:t>
            </a:r>
            <a:endParaRPr sz="2450" dirty="0">
              <a:latin typeface="LM Sans 17"/>
              <a:cs typeface="LM Sans 17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5" dirty="0">
                <a:latin typeface="LM Sans 10"/>
                <a:cs typeface="LM Sans 10"/>
              </a:rPr>
              <a:t>kdy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kde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</a:t>
            </a:r>
            <a:r>
              <a:rPr sz="1100" spc="-10" dirty="0">
                <a:latin typeface="LM Sans 10"/>
                <a:cs typeface="LM Sans 10"/>
              </a:rPr>
              <a:t>jakkoliv</a:t>
            </a:r>
            <a:endParaRPr sz="1100" dirty="0">
              <a:latin typeface="LM Sans 10"/>
              <a:cs typeface="LM Sans 10"/>
            </a:endParaRPr>
          </a:p>
          <a:p>
            <a:pPr marL="464820" algn="just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LM Sans 10"/>
                <a:cs typeface="LM Sans 10"/>
              </a:rPr>
              <a:t>co </a:t>
            </a:r>
            <a:r>
              <a:rPr sz="1100" b="1" spc="-5" dirty="0" err="1">
                <a:latin typeface="LM Sans 10"/>
                <a:cs typeface="LM Sans 10"/>
              </a:rPr>
              <a:t>nejdřív</a:t>
            </a:r>
            <a:r>
              <a:rPr sz="1100" b="1" spc="-240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…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05511"/>
            <a:ext cx="4607940" cy="506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615" y="1325918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15" y="1535950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615" y="1745983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2615" y="1956015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7294" y="988591"/>
            <a:ext cx="4091356" cy="106638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5" dirty="0">
                <a:latin typeface="LM Sans 10"/>
                <a:cs typeface="LM Sans 10"/>
              </a:rPr>
              <a:t>Naučíme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se:</a:t>
            </a:r>
            <a:endParaRPr sz="1100" dirty="0">
              <a:latin typeface="LM Sans 10"/>
              <a:cs typeface="LM Sans 10"/>
            </a:endParaRPr>
          </a:p>
          <a:p>
            <a:pPr marL="289560" marR="786130">
              <a:lnSpc>
                <a:spcPct val="125299"/>
              </a:lnSpc>
            </a:pPr>
            <a:r>
              <a:rPr sz="1100" spc="-10" dirty="0">
                <a:latin typeface="LM Sans 10"/>
                <a:cs typeface="LM Sans 10"/>
              </a:rPr>
              <a:t>zobrazovat </a:t>
            </a:r>
            <a:r>
              <a:rPr sz="1100" spc="-5" dirty="0">
                <a:latin typeface="LM Sans 10"/>
                <a:cs typeface="LM Sans 10"/>
              </a:rPr>
              <a:t>v </a:t>
            </a:r>
            <a:r>
              <a:rPr sz="1100" dirty="0">
                <a:latin typeface="LM Sans 10"/>
                <a:cs typeface="LM Sans 10"/>
              </a:rPr>
              <a:t>mapě </a:t>
            </a:r>
            <a:r>
              <a:rPr sz="1100" b="1" spc="-5" dirty="0">
                <a:latin typeface="LM Sans 10"/>
                <a:cs typeface="LM Sans 10"/>
              </a:rPr>
              <a:t>externí data </a:t>
            </a:r>
            <a:r>
              <a:rPr sz="1100" spc="-5" dirty="0">
                <a:latin typeface="LM Sans 10"/>
                <a:cs typeface="LM Sans 10"/>
              </a:rPr>
              <a:t>– </a:t>
            </a:r>
            <a:r>
              <a:rPr sz="1100" spc="-10" dirty="0" err="1">
                <a:latin typeface="LM Sans 10"/>
                <a:cs typeface="LM Sans 10"/>
              </a:rPr>
              <a:t>GeoJSON</a:t>
            </a:r>
            <a:r>
              <a:rPr sz="1100" spc="-10" dirty="0">
                <a:latin typeface="LM Sans 10"/>
                <a:cs typeface="LM Sans 10"/>
              </a:rPr>
              <a:t>  </a:t>
            </a:r>
            <a:endParaRPr lang="sk-SK" sz="1100" spc="-10" dirty="0">
              <a:latin typeface="LM Sans 10"/>
              <a:cs typeface="LM Sans 10"/>
            </a:endParaRPr>
          </a:p>
          <a:p>
            <a:pPr marL="289560" marR="786130">
              <a:lnSpc>
                <a:spcPct val="125299"/>
              </a:lnSpc>
            </a:pPr>
            <a:r>
              <a:rPr sz="1100" spc="-5" dirty="0" err="1">
                <a:latin typeface="LM Sans 10"/>
                <a:cs typeface="LM Sans 10"/>
              </a:rPr>
              <a:t>načítat</a:t>
            </a:r>
            <a:r>
              <a:rPr sz="1100" spc="-5" dirty="0">
                <a:latin typeface="LM Sans 10"/>
                <a:cs typeface="LM Sans 10"/>
              </a:rPr>
              <a:t> externí data – </a:t>
            </a:r>
            <a:r>
              <a:rPr sz="1100" b="1" spc="-5" dirty="0" err="1">
                <a:latin typeface="LM Sans 10"/>
                <a:cs typeface="LM Sans 10"/>
              </a:rPr>
              <a:t>asynchronní</a:t>
            </a:r>
            <a:r>
              <a:rPr lang="sk-SK" sz="1100" b="1" spc="-5" dirty="0">
                <a:latin typeface="LM Sans 10"/>
                <a:cs typeface="LM Sans 10"/>
              </a:rPr>
              <a:t> </a:t>
            </a:r>
            <a:r>
              <a:rPr sz="1100" b="1" spc="-250" dirty="0">
                <a:latin typeface="LM Sans 10"/>
                <a:cs typeface="LM Sans 10"/>
              </a:rPr>
              <a:t> </a:t>
            </a:r>
            <a:r>
              <a:rPr lang="sk-SK" sz="1100" b="1" spc="-250" dirty="0">
                <a:latin typeface="LM Sans 10"/>
                <a:cs typeface="LM Sans 10"/>
              </a:rPr>
              <a:t>         </a:t>
            </a:r>
            <a:r>
              <a:rPr sz="1100" b="1" spc="-5" dirty="0">
                <a:latin typeface="LM Sans 10"/>
                <a:cs typeface="LM Sans 10"/>
              </a:rPr>
              <a:t>JavaScript  </a:t>
            </a:r>
            <a:endParaRPr lang="sk-SK" sz="1100" b="1" spc="-5" dirty="0">
              <a:latin typeface="LM Sans 10"/>
              <a:cs typeface="LM Sans 10"/>
            </a:endParaRPr>
          </a:p>
          <a:p>
            <a:pPr marL="289560" marR="786130">
              <a:lnSpc>
                <a:spcPct val="125299"/>
              </a:lnSpc>
            </a:pPr>
            <a:r>
              <a:rPr sz="1100" spc="-5" dirty="0" err="1">
                <a:latin typeface="LM Sans 10"/>
                <a:cs typeface="LM Sans 10"/>
              </a:rPr>
              <a:t>používat</a:t>
            </a:r>
            <a:r>
              <a:rPr sz="1100" spc="-5" dirty="0">
                <a:latin typeface="LM Sans 10"/>
                <a:cs typeface="LM Sans 10"/>
              </a:rPr>
              <a:t> v Leafletu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pluginy</a:t>
            </a:r>
            <a:endParaRPr sz="1100" dirty="0">
              <a:latin typeface="LM Sans 10"/>
              <a:cs typeface="LM Sans 10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LM Sans 10"/>
                <a:cs typeface="LM Sans 10"/>
              </a:rPr>
              <a:t>zobrazovat </a:t>
            </a:r>
            <a:r>
              <a:rPr sz="1100" b="1" spc="-15" dirty="0">
                <a:latin typeface="LM Sans 10"/>
                <a:cs typeface="LM Sans 10"/>
              </a:rPr>
              <a:t>velké </a:t>
            </a:r>
            <a:r>
              <a:rPr sz="1100" b="1" spc="-5" dirty="0">
                <a:latin typeface="LM Sans 10"/>
                <a:cs typeface="LM Sans 10"/>
              </a:rPr>
              <a:t>objemy dat </a:t>
            </a:r>
            <a:r>
              <a:rPr sz="1100" spc="-5" dirty="0">
                <a:latin typeface="LM Sans 10"/>
                <a:cs typeface="LM Sans 10"/>
              </a:rPr>
              <a:t>v Leafletu – clustering,</a:t>
            </a:r>
            <a:r>
              <a:rPr sz="1100" spc="-235" dirty="0">
                <a:latin typeface="LM Sans 10"/>
                <a:cs typeface="LM Sans 10"/>
              </a:rPr>
              <a:t> </a:t>
            </a:r>
            <a:r>
              <a:rPr lang="sk-SK" sz="1100" spc="-235" dirty="0">
                <a:latin typeface="LM Sans 10"/>
                <a:cs typeface="LM Sans 10"/>
              </a:rPr>
              <a:t> </a:t>
            </a:r>
            <a:r>
              <a:rPr sz="1100" spc="-5" dirty="0" err="1">
                <a:latin typeface="LM Sans 10"/>
                <a:cs typeface="LM Sans 10"/>
              </a:rPr>
              <a:t>vlastní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spc="-15" dirty="0" err="1">
                <a:latin typeface="LM Sans 10"/>
                <a:cs typeface="LM Sans 10"/>
              </a:rPr>
              <a:t>ikony</a:t>
            </a:r>
            <a:endParaRPr sz="1100" dirty="0">
              <a:latin typeface="LM Sans 10"/>
              <a:cs typeface="LM Sans 1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9" name="object 2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lang="sk-SK"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Zápis </a:t>
            </a:r>
            <a:r>
              <a:rPr sz="600" spc="-5" dirty="0" err="1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funkce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HTTP</a:t>
            </a:r>
            <a:r>
              <a:rPr sz="600" spc="-6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dotazy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4698" y="302994"/>
            <a:ext cx="12103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Zápis</a:t>
            </a:r>
            <a:r>
              <a:rPr sz="1400" spc="-4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funkce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7304" y="874965"/>
            <a:ext cx="7448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Běžný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zápis: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1451" y="1171016"/>
            <a:ext cx="2010370" cy="90621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R="763905" algn="ctr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(data)</a:t>
            </a:r>
            <a:r>
              <a:rPr sz="800" spc="-2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R="763905" algn="ctr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(a, b)</a:t>
            </a:r>
            <a:r>
              <a:rPr sz="800" spc="-3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R="762635" algn="ctr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3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1298" y="584236"/>
            <a:ext cx="4013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ES6+: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26525" y="863384"/>
            <a:ext cx="1939289" cy="158559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(data) =&gt;</a:t>
            </a:r>
            <a:r>
              <a:rPr sz="800" spc="-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(a, b) =&gt;</a:t>
            </a:r>
            <a:r>
              <a:rPr sz="800" spc="-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nebo</a:t>
            </a:r>
            <a:r>
              <a:rPr sz="800" i="1" spc="-55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jednoduše:</a:t>
            </a:r>
            <a:endParaRPr sz="800" dirty="0">
              <a:latin typeface="LM Mono 10"/>
              <a:cs typeface="LM Mono 10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data =&gt;</a:t>
            </a:r>
            <a:r>
              <a:rPr sz="800" spc="-5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</a:pPr>
            <a:endParaRPr sz="700" dirty="0">
              <a:latin typeface="LM Mono 8"/>
              <a:cs typeface="LM Mono 8"/>
            </a:endParaRPr>
          </a:p>
          <a:p>
            <a:pPr marL="128905">
              <a:lnSpc>
                <a:spcPct val="100000"/>
              </a:lnSpc>
            </a:pPr>
            <a:r>
              <a:rPr sz="800" spc="-5" dirty="0">
                <a:latin typeface="LM Mono 8"/>
                <a:cs typeface="LM Mono 8"/>
              </a:rPr>
              <a:t>(a, b) =&gt; 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2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 dirty="0">
              <a:latin typeface="LM Mono 8"/>
              <a:cs typeface="LM Mono 8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2615" y="2655773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4395" y="2572256"/>
            <a:ext cx="3409950" cy="5410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LM Sans 10"/>
                <a:cs typeface="LM Sans 10"/>
              </a:rPr>
              <a:t>pokud </a:t>
            </a:r>
            <a:r>
              <a:rPr sz="1100" spc="-10" dirty="0">
                <a:latin typeface="LM Sans 10"/>
                <a:cs typeface="LM Sans 10"/>
              </a:rPr>
              <a:t>má funkce </a:t>
            </a:r>
            <a:r>
              <a:rPr sz="1100" dirty="0">
                <a:latin typeface="LM Sans 10"/>
                <a:cs typeface="LM Sans 10"/>
              </a:rPr>
              <a:t>pouze </a:t>
            </a:r>
            <a:r>
              <a:rPr sz="1100" spc="-5" dirty="0">
                <a:latin typeface="LM Sans 10"/>
                <a:cs typeface="LM Sans 10"/>
              </a:rPr>
              <a:t>jeden </a:t>
            </a:r>
            <a:r>
              <a:rPr sz="1100" spc="-10" dirty="0">
                <a:latin typeface="LM Sans 10"/>
                <a:cs typeface="LM Sans 10"/>
              </a:rPr>
              <a:t>argument, můžeme </a:t>
            </a:r>
            <a:r>
              <a:rPr sz="1100" spc="-5" dirty="0">
                <a:latin typeface="LM Sans 10"/>
                <a:cs typeface="LM Sans 10"/>
              </a:rPr>
              <a:t>vypustit  </a:t>
            </a:r>
            <a:r>
              <a:rPr sz="1100" spc="-10" dirty="0">
                <a:latin typeface="LM Sans 10"/>
                <a:cs typeface="LM Sans 10"/>
              </a:rPr>
              <a:t>závorky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dirty="0">
                <a:latin typeface="LM Sans 10"/>
                <a:cs typeface="LM Sans 10"/>
              </a:rPr>
              <a:t>pokud </a:t>
            </a:r>
            <a:r>
              <a:rPr sz="1100" spc="-5" dirty="0">
                <a:latin typeface="LM Sans 10"/>
                <a:cs typeface="LM Sans 10"/>
              </a:rPr>
              <a:t>vracíme </a:t>
            </a:r>
            <a:r>
              <a:rPr sz="1100" dirty="0">
                <a:latin typeface="LM Sans 10"/>
                <a:cs typeface="LM Sans 10"/>
              </a:rPr>
              <a:t>pouze </a:t>
            </a:r>
            <a:r>
              <a:rPr sz="1100" spc="-5" dirty="0">
                <a:latin typeface="LM Sans 10"/>
                <a:cs typeface="LM Sans 10"/>
              </a:rPr>
              <a:t>jednoduchý výraz, </a:t>
            </a:r>
            <a:r>
              <a:rPr sz="1100" spc="-10" dirty="0">
                <a:latin typeface="LM Sans 10"/>
                <a:cs typeface="LM Sans 10"/>
              </a:rPr>
              <a:t>můžeme</a:t>
            </a:r>
            <a:r>
              <a:rPr sz="1100" spc="-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vypustit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2615" y="3004718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24395" y="3093286"/>
            <a:ext cx="22504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složené </a:t>
            </a:r>
            <a:r>
              <a:rPr sz="1100" spc="-10" dirty="0">
                <a:latin typeface="LM Sans 10"/>
                <a:cs typeface="LM Sans 10"/>
              </a:rPr>
              <a:t>závorky </a:t>
            </a:r>
            <a:r>
              <a:rPr sz="1100" spc="-5" dirty="0">
                <a:latin typeface="LM Sans 10"/>
                <a:cs typeface="LM Sans 10"/>
              </a:rPr>
              <a:t>i klíčové slovo</a:t>
            </a:r>
            <a:r>
              <a:rPr sz="1100" spc="-60" dirty="0">
                <a:latin typeface="LM Sans 10"/>
                <a:cs typeface="LM Sans 10"/>
              </a:rPr>
              <a:t> 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</a:t>
            </a:r>
            <a:endParaRPr sz="1100">
              <a:latin typeface="LM Mono Light 10"/>
              <a:cs typeface="LM Mono Light 1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5" name="object 35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E3BE9A64-C592-375A-75C5-AA9FCDEC5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46"/>
            <a:ext cx="4610100" cy="2426058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64524E53-2449-DCFA-6DD2-2ED2C25D4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46"/>
            <a:ext cx="4610100" cy="2426058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5968326E-15AC-AEE1-1682-265EE331A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0" y="638285"/>
            <a:ext cx="4610100" cy="2426058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C6E18B3B-5F5E-344B-C0B5-B2D83954A257}"/>
              </a:ext>
            </a:extLst>
          </p:cNvPr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C7A14AD-01E8-025E-197E-A9052C0F53C3}"/>
              </a:ext>
            </a:extLst>
          </p:cNvPr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521285BA-814D-2163-ABAE-A6C192D3F75A}"/>
              </a:ext>
            </a:extLst>
          </p:cNvPr>
          <p:cNvSpPr txBox="1"/>
          <p:nvPr/>
        </p:nvSpPr>
        <p:spPr>
          <a:xfrm>
            <a:off x="154698" y="302994"/>
            <a:ext cx="13042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Sync</a:t>
            </a:r>
            <a:r>
              <a:rPr lang="sk-SK"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vs</a:t>
            </a:r>
            <a:r>
              <a:rPr lang="sk-SK"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Async</a:t>
            </a:r>
            <a:endParaRPr sz="1400" dirty="0">
              <a:latin typeface="LM Roman Caps 10"/>
              <a:cs typeface="LM Roman Caps 10"/>
            </a:endParaRPr>
          </a:p>
        </p:txBody>
      </p:sp>
    </p:spTree>
    <p:extLst>
      <p:ext uri="{BB962C8B-B14F-4D97-AF65-F5344CB8AC3E}">
        <p14:creationId xmlns:p14="http://schemas.microsoft.com/office/powerpoint/2010/main" val="23347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3">
            <a:extLst>
              <a:ext uri="{FF2B5EF4-FFF2-40B4-BE49-F238E27FC236}">
                <a16:creationId xmlns:a16="http://schemas.microsoft.com/office/drawing/2014/main" id="{029F5B7B-6670-E889-6853-5512C63EEB31}"/>
              </a:ext>
            </a:extLst>
          </p:cNvPr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3042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HTTP</a:t>
            </a:r>
            <a:r>
              <a:rPr sz="1400" spc="-4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dotazy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615" y="1153401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615" y="1363434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615" y="1553222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378" y="1743036"/>
            <a:ext cx="52527" cy="52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378" y="2046693"/>
            <a:ext cx="52527" cy="52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2198522"/>
            <a:ext cx="52527" cy="52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4395" y="1026107"/>
            <a:ext cx="3630295" cy="1650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165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LM Sans 10"/>
                <a:cs typeface="LM Sans 10"/>
              </a:rPr>
              <a:t>AJAX </a:t>
            </a:r>
            <a:r>
              <a:rPr sz="1100" spc="-5" dirty="0">
                <a:latin typeface="LM Sans 10"/>
                <a:cs typeface="LM Sans 10"/>
              </a:rPr>
              <a:t>– Asynchronous JavaScript </a:t>
            </a:r>
            <a:r>
              <a:rPr sz="1100" spc="-10" dirty="0">
                <a:latin typeface="LM Sans 10"/>
                <a:cs typeface="LM Sans 10"/>
              </a:rPr>
              <a:t>And</a:t>
            </a:r>
            <a:r>
              <a:rPr sz="1100" spc="-22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XML  </a:t>
            </a:r>
            <a:r>
              <a:rPr sz="1100" spc="-5" dirty="0">
                <a:latin typeface="LM Sans 10"/>
                <a:cs typeface="LM Sans 10"/>
              </a:rPr>
              <a:t>umožňují </a:t>
            </a:r>
            <a:r>
              <a:rPr sz="1100" b="1" spc="-5" dirty="0">
                <a:latin typeface="LM Sans 10"/>
                <a:cs typeface="LM Sans 10"/>
              </a:rPr>
              <a:t>dynamicky načítat</a:t>
            </a:r>
            <a:r>
              <a:rPr sz="1100" b="1" spc="2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data</a:t>
            </a:r>
            <a:endParaRPr sz="1100" dirty="0">
              <a:latin typeface="LM Sans 10"/>
              <a:cs typeface="LM Sans 10"/>
            </a:endParaRPr>
          </a:p>
          <a:p>
            <a:pPr marL="289560" marR="124460" indent="-277495">
              <a:lnSpc>
                <a:spcPct val="1064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na </a:t>
            </a:r>
            <a:r>
              <a:rPr sz="1100" spc="-10" dirty="0">
                <a:latin typeface="LM Sans 10"/>
                <a:cs typeface="LM Sans 10"/>
              </a:rPr>
              <a:t>HTTP </a:t>
            </a:r>
            <a:r>
              <a:rPr sz="1100" spc="-5" dirty="0">
                <a:latin typeface="LM Sans 10"/>
                <a:cs typeface="LM Sans 10"/>
              </a:rPr>
              <a:t>dotazy se vztahuje řada </a:t>
            </a:r>
            <a:r>
              <a:rPr sz="1100" dirty="0">
                <a:latin typeface="LM Sans 10"/>
                <a:cs typeface="LM Sans 10"/>
              </a:rPr>
              <a:t>bezpečnostních </a:t>
            </a:r>
            <a:r>
              <a:rPr sz="1100" spc="-5" dirty="0">
                <a:latin typeface="LM Sans 10"/>
                <a:cs typeface="LM Sans 10"/>
              </a:rPr>
              <a:t>limitů:  </a:t>
            </a:r>
            <a:r>
              <a:rPr sz="1000" spc="-5" dirty="0">
                <a:latin typeface="LM Sans 10"/>
                <a:cs typeface="LM Sans 10"/>
              </a:rPr>
              <a:t>Stránky načtené </a:t>
            </a:r>
            <a:r>
              <a:rPr sz="1000" spc="-10" dirty="0">
                <a:latin typeface="LM Sans 10"/>
                <a:cs typeface="LM Sans 10"/>
              </a:rPr>
              <a:t>přes </a:t>
            </a:r>
            <a:r>
              <a:rPr sz="1000" spc="-5" dirty="0">
                <a:latin typeface="LM Sans 10"/>
                <a:cs typeface="LM Sans 10"/>
              </a:rPr>
              <a:t>HTTPS </a:t>
            </a:r>
            <a:r>
              <a:rPr sz="1000" spc="-20" dirty="0">
                <a:latin typeface="LM Sans 10"/>
                <a:cs typeface="LM Sans 10"/>
              </a:rPr>
              <a:t>by </a:t>
            </a:r>
            <a:r>
              <a:rPr sz="1000" spc="-5" dirty="0">
                <a:latin typeface="LM Sans 10"/>
                <a:cs typeface="LM Sans 10"/>
              </a:rPr>
              <a:t>měly dotazovat další zdroje  </a:t>
            </a:r>
            <a:r>
              <a:rPr sz="1000" b="1" dirty="0">
                <a:latin typeface="LM Sans 10"/>
                <a:cs typeface="LM Sans 10"/>
              </a:rPr>
              <a:t>opět </a:t>
            </a:r>
            <a:r>
              <a:rPr sz="1000" b="1" spc="-10" dirty="0">
                <a:latin typeface="LM Sans 10"/>
                <a:cs typeface="LM Sans 10"/>
              </a:rPr>
              <a:t>přes </a:t>
            </a:r>
            <a:r>
              <a:rPr sz="1000" b="1" spc="-5" dirty="0">
                <a:latin typeface="LM Sans 10"/>
                <a:cs typeface="LM Sans 10"/>
              </a:rPr>
              <a:t>HTTPS</a:t>
            </a:r>
            <a:r>
              <a:rPr sz="1000" spc="-5" dirty="0">
                <a:latin typeface="LM Sans 10"/>
                <a:cs typeface="LM Sans 10"/>
              </a:rPr>
              <a:t>, ne</a:t>
            </a:r>
            <a:r>
              <a:rPr sz="1000" spc="-1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HTTP</a:t>
            </a:r>
            <a:endParaRPr sz="1000" dirty="0">
              <a:latin typeface="LM Sans 10"/>
              <a:cs typeface="LM Sans 10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lang="sk-SK" sz="10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https://portswigger.net/web-security/cors</a:t>
            </a:r>
            <a:endParaRPr lang="sk-SK" sz="10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https://en.wikipedia.org/wiki/Cross-site_scripting</a:t>
            </a:r>
            <a:endParaRPr sz="1000" dirty="0">
              <a:latin typeface="LM Mono 10"/>
              <a:cs typeface="LM Mono 10"/>
            </a:endParaRPr>
          </a:p>
          <a:p>
            <a:pPr marL="12700" marR="69215">
              <a:lnSpc>
                <a:spcPct val="102699"/>
              </a:lnSpc>
              <a:spcBef>
                <a:spcPts val="275"/>
              </a:spcBef>
            </a:pPr>
            <a:r>
              <a:rPr sz="1100" spc="-5" dirty="0">
                <a:latin typeface="LM Sans 10"/>
                <a:cs typeface="LM Sans 10"/>
              </a:rPr>
              <a:t>skript není </a:t>
            </a:r>
            <a:r>
              <a:rPr sz="1100" spc="-10" dirty="0">
                <a:latin typeface="LM Sans 10"/>
                <a:cs typeface="LM Sans 10"/>
              </a:rPr>
              <a:t>zpracován lineárně, </a:t>
            </a:r>
            <a:r>
              <a:rPr sz="1100" spc="-5" dirty="0">
                <a:latin typeface="LM Sans 10"/>
                <a:cs typeface="LM Sans 10"/>
              </a:rPr>
              <a:t>ale části </a:t>
            </a:r>
            <a:r>
              <a:rPr sz="1100" spc="-10" dirty="0">
                <a:latin typeface="LM Sans 10"/>
                <a:cs typeface="LM Sans 10"/>
              </a:rPr>
              <a:t>kódu </a:t>
            </a:r>
            <a:r>
              <a:rPr sz="1100" spc="-5" dirty="0">
                <a:latin typeface="LM Sans 10"/>
                <a:cs typeface="LM Sans 10"/>
              </a:rPr>
              <a:t>se spustí </a:t>
            </a:r>
            <a:r>
              <a:rPr sz="1100" b="1" spc="-5" dirty="0">
                <a:latin typeface="LM Sans 10"/>
                <a:cs typeface="LM Sans 10"/>
              </a:rPr>
              <a:t>až </a:t>
            </a:r>
            <a:r>
              <a:rPr sz="1100" b="1" spc="10" dirty="0">
                <a:latin typeface="LM Sans 10"/>
                <a:cs typeface="LM Sans 10"/>
              </a:rPr>
              <a:t>po  </a:t>
            </a:r>
            <a:r>
              <a:rPr sz="1100" b="1" spc="-5" dirty="0">
                <a:latin typeface="LM Sans 10"/>
                <a:cs typeface="LM Sans 10"/>
              </a:rPr>
              <a:t>načtení </a:t>
            </a:r>
            <a:r>
              <a:rPr sz="1100" spc="-5" dirty="0">
                <a:latin typeface="LM Sans 10"/>
                <a:cs typeface="LM Sans 10"/>
              </a:rPr>
              <a:t>externího zdroje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615" y="2395880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711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XMLHttpRequest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994" y="1103820"/>
            <a:ext cx="3888104" cy="1710689"/>
            <a:chOff x="359994" y="1103820"/>
            <a:chExt cx="3888104" cy="1710689"/>
          </a:xfrm>
        </p:grpSpPr>
        <p:sp>
          <p:nvSpPr>
            <p:cNvPr id="7" name="object 7"/>
            <p:cNvSpPr/>
            <p:nvPr/>
          </p:nvSpPr>
          <p:spPr>
            <a:xfrm>
              <a:off x="362534" y="1103820"/>
              <a:ext cx="3880485" cy="1705610"/>
            </a:xfrm>
            <a:custGeom>
              <a:avLst/>
              <a:gdLst/>
              <a:ahLst/>
              <a:cxnLst/>
              <a:rect l="l" t="t" r="r" b="b"/>
              <a:pathLst>
                <a:path w="3880485" h="1705610">
                  <a:moveTo>
                    <a:pt x="0" y="1705305"/>
                  </a:moveTo>
                  <a:lnTo>
                    <a:pt x="0" y="0"/>
                  </a:lnTo>
                </a:path>
                <a:path w="3880485" h="1705610">
                  <a:moveTo>
                    <a:pt x="2527" y="2539"/>
                  </a:moveTo>
                  <a:lnTo>
                    <a:pt x="3880408" y="2539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5061" y="1108875"/>
              <a:ext cx="3877945" cy="1700530"/>
            </a:xfrm>
            <a:custGeom>
              <a:avLst/>
              <a:gdLst/>
              <a:ahLst/>
              <a:cxnLst/>
              <a:rect l="l" t="t" r="r" b="b"/>
              <a:pathLst>
                <a:path w="3877945" h="1700530">
                  <a:moveTo>
                    <a:pt x="3877881" y="0"/>
                  </a:moveTo>
                  <a:lnTo>
                    <a:pt x="0" y="0"/>
                  </a:lnTo>
                  <a:lnTo>
                    <a:pt x="0" y="1700250"/>
                  </a:lnTo>
                  <a:lnTo>
                    <a:pt x="3877881" y="1700250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9994" y="1103820"/>
              <a:ext cx="3888104" cy="1708150"/>
            </a:xfrm>
            <a:custGeom>
              <a:avLst/>
              <a:gdLst/>
              <a:ahLst/>
              <a:cxnLst/>
              <a:rect l="l" t="t" r="r" b="b"/>
              <a:pathLst>
                <a:path w="3888104" h="1708150">
                  <a:moveTo>
                    <a:pt x="0" y="1707845"/>
                  </a:moveTo>
                  <a:lnTo>
                    <a:pt x="3888003" y="1707845"/>
                  </a:lnTo>
                </a:path>
                <a:path w="3888104" h="1708150">
                  <a:moveTo>
                    <a:pt x="3885476" y="1705305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7294" y="804073"/>
            <a:ext cx="3164840" cy="1933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Dříve </a:t>
            </a:r>
            <a:r>
              <a:rPr sz="1100" spc="-10" dirty="0">
                <a:latin typeface="LM Sans 10"/>
                <a:cs typeface="LM Sans 10"/>
              </a:rPr>
              <a:t>(</a:t>
            </a:r>
            <a:r>
              <a:rPr sz="1100" b="1" spc="-10" dirty="0">
                <a:latin typeface="LM Sans 10"/>
                <a:cs typeface="LM Sans 10"/>
              </a:rPr>
              <a:t>nebudeme </a:t>
            </a:r>
            <a:r>
              <a:rPr sz="1100" b="1" spc="-5" dirty="0">
                <a:latin typeface="LM Sans 10"/>
                <a:cs typeface="LM Sans 10"/>
              </a:rPr>
              <a:t>používat</a:t>
            </a:r>
            <a:r>
              <a:rPr sz="1100" spc="-5" dirty="0">
                <a:latin typeface="LM Sans 10"/>
                <a:cs typeface="LM Sans 10"/>
              </a:rPr>
              <a:t>):</a:t>
            </a:r>
            <a:endParaRPr sz="1100" dirty="0">
              <a:latin typeface="LM Sans 10"/>
              <a:cs typeface="LM Sans 10"/>
            </a:endParaRPr>
          </a:p>
          <a:p>
            <a:pPr marL="144145" marR="920750">
              <a:lnSpc>
                <a:spcPts val="950"/>
              </a:lnSpc>
              <a:spcBef>
                <a:spcPts val="143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var </a:t>
            </a:r>
            <a:r>
              <a:rPr sz="800" spc="-5" dirty="0">
                <a:latin typeface="LM Mono 8"/>
                <a:cs typeface="LM Mono 8"/>
              </a:rPr>
              <a:t>xhttp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new </a:t>
            </a:r>
            <a:r>
              <a:rPr sz="800" spc="-5" dirty="0">
                <a:latin typeface="LM Mono 8"/>
                <a:cs typeface="LM Mono 8"/>
              </a:rPr>
              <a:t>XMLHttpRequest();  xhttp.onreadystatechange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</a:t>
            </a:r>
            <a:r>
              <a:rPr sz="800" spc="-5" dirty="0">
                <a:latin typeface="LM Mono 8"/>
                <a:cs typeface="LM Mono 8"/>
              </a:rPr>
              <a:t>()</a:t>
            </a:r>
            <a:r>
              <a:rPr sz="800" spc="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358775">
              <a:lnSpc>
                <a:spcPts val="90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if </a:t>
            </a:r>
            <a:r>
              <a:rPr sz="800" spc="-5" dirty="0">
                <a:latin typeface="LM Mono 8"/>
                <a:cs typeface="LM Mono 8"/>
              </a:rPr>
              <a:t>(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.readyState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=== 4 &amp;&amp;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.status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=== 200</a:t>
            </a:r>
            <a:r>
              <a:rPr sz="800" spc="-5" dirty="0">
                <a:latin typeface="LM Mono 8"/>
                <a:cs typeface="LM Mono 8"/>
              </a:rPr>
              <a:t>)</a:t>
            </a:r>
            <a:r>
              <a:rPr sz="800" spc="3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 dirty="0">
              <a:latin typeface="LM Mono 8"/>
              <a:cs typeface="LM Mono 8"/>
            </a:endParaRPr>
          </a:p>
          <a:p>
            <a:pPr marL="46672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console.log(JSON.parse(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.response));</a:t>
            </a:r>
            <a:endParaRPr sz="800" dirty="0">
              <a:latin typeface="LM Mono 8"/>
              <a:cs typeface="LM Mono 8"/>
            </a:endParaRPr>
          </a:p>
          <a:p>
            <a:pPr marL="35877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 dirty="0">
              <a:latin typeface="LM Mono 8"/>
              <a:cs typeface="LM Mono 8"/>
            </a:endParaRPr>
          </a:p>
          <a:p>
            <a:pPr marL="14414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};</a:t>
            </a:r>
            <a:endParaRPr sz="800" dirty="0">
              <a:latin typeface="LM Mono 8"/>
              <a:cs typeface="LM Mono 8"/>
            </a:endParaRPr>
          </a:p>
          <a:p>
            <a:pPr marL="144145" marR="5080">
              <a:lnSpc>
                <a:spcPts val="950"/>
              </a:lnSpc>
              <a:spcBef>
                <a:spcPts val="30"/>
              </a:spcBef>
            </a:pPr>
            <a:r>
              <a:rPr sz="800" spc="-5" dirty="0">
                <a:latin typeface="LM Mono 8"/>
                <a:cs typeface="LM Mono 8"/>
              </a:rPr>
              <a:t>xhttp.open(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"GET"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  <a:hlinkClick r:id="rId6"/>
              </a:rPr>
              <a:t>"http://example.com/data.json"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true</a:t>
            </a:r>
            <a:r>
              <a:rPr sz="800" spc="-5" dirty="0">
                <a:latin typeface="LM Mono 8"/>
                <a:cs typeface="LM Mono 8"/>
              </a:rPr>
              <a:t>);  xhttp.send();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LM Mono 8"/>
              <a:cs typeface="LM Mono 8"/>
            </a:endParaRPr>
          </a:p>
          <a:p>
            <a:pPr marL="144145">
              <a:lnSpc>
                <a:spcPts val="955"/>
              </a:lnSpc>
            </a:pP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jednodušeji pomocí</a:t>
            </a:r>
            <a:r>
              <a:rPr sz="800" i="1" spc="-10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jQuery:</a:t>
            </a:r>
            <a:endParaRPr sz="800" dirty="0">
              <a:latin typeface="LM Mono 10"/>
              <a:cs typeface="LM Mono 10"/>
            </a:endParaRPr>
          </a:p>
          <a:p>
            <a:pPr marL="251460" marR="60960" indent="-107950">
              <a:lnSpc>
                <a:spcPts val="950"/>
              </a:lnSpc>
              <a:spcBef>
                <a:spcPts val="30"/>
              </a:spcBef>
            </a:pPr>
            <a:r>
              <a:rPr sz="800" spc="-5" dirty="0">
                <a:latin typeface="LM Mono 8"/>
                <a:cs typeface="LM Mono 8"/>
              </a:rPr>
              <a:t>$.get(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  <a:hlinkClick r:id="rId6"/>
              </a:rPr>
              <a:t>"http://example.com/data.json"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(data) {  console.log(data);</a:t>
            </a:r>
            <a:endParaRPr sz="800" dirty="0">
              <a:latin typeface="LM Mono 8"/>
              <a:cs typeface="LM Mono 8"/>
            </a:endParaRPr>
          </a:p>
          <a:p>
            <a:pPr marL="144145">
              <a:lnSpc>
                <a:spcPts val="915"/>
              </a:lnSpc>
            </a:pPr>
            <a:r>
              <a:rPr sz="800" spc="-5" dirty="0">
                <a:latin typeface="LM Mono 8"/>
                <a:cs typeface="LM Mono 8"/>
              </a:rPr>
              <a:t>});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0102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Fetch</a:t>
            </a:r>
            <a:r>
              <a:rPr sz="1400" spc="-6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API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650" y="596443"/>
            <a:ext cx="16598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Budeme </a:t>
            </a:r>
            <a:r>
              <a:rPr sz="1100" b="1" spc="-5" dirty="0">
                <a:latin typeface="LM Sans 10"/>
                <a:cs typeface="LM Sans 10"/>
              </a:rPr>
              <a:t>používat</a:t>
            </a:r>
            <a:r>
              <a:rPr sz="1100" b="1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(ES6+):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4911" y="1489263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309" y="1874723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0946" y="1438139"/>
            <a:ext cx="3800475" cy="72378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LM Sans 10"/>
                <a:cs typeface="LM Sans 10"/>
              </a:rPr>
              <a:t>Výraz </a:t>
            </a:r>
            <a:r>
              <a:rPr sz="1100" spc="-5" dirty="0">
                <a:latin typeface="LM Sans 10"/>
                <a:cs typeface="LM Sans 10"/>
              </a:rPr>
              <a:t>v </a:t>
            </a:r>
            <a:r>
              <a:rPr sz="1100" dirty="0">
                <a:latin typeface="LM Sans 10"/>
                <a:cs typeface="LM Sans 10"/>
              </a:rPr>
              <a:t>metodě </a:t>
            </a:r>
            <a:r>
              <a:rPr sz="1100" spc="-5" dirty="0">
                <a:latin typeface="LM Mono 10"/>
                <a:cs typeface="LM Mono 10"/>
              </a:rPr>
              <a:t>.then()</a:t>
            </a:r>
            <a:r>
              <a:rPr sz="1100" spc="-28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je </a:t>
            </a:r>
            <a:r>
              <a:rPr sz="1100" b="1" spc="-10" dirty="0">
                <a:latin typeface="LM Sans 10"/>
                <a:cs typeface="LM Sans 10"/>
              </a:rPr>
              <a:t>zpracován </a:t>
            </a:r>
            <a:r>
              <a:rPr sz="1100" b="1" spc="-5" dirty="0">
                <a:latin typeface="LM Sans 10"/>
                <a:cs typeface="LM Sans 10"/>
              </a:rPr>
              <a:t>asynchronně</a:t>
            </a:r>
            <a:r>
              <a:rPr sz="1100" spc="-5" dirty="0">
                <a:latin typeface="LM Sans 10"/>
                <a:cs typeface="LM Sans 10"/>
              </a:rPr>
              <a:t>, </a:t>
            </a:r>
            <a:r>
              <a:rPr sz="1100" spc="10" dirty="0">
                <a:latin typeface="LM Sans 10"/>
                <a:cs typeface="LM Sans 10"/>
              </a:rPr>
              <a:t>po </a:t>
            </a:r>
            <a:r>
              <a:rPr sz="1100" spc="-5" dirty="0">
                <a:latin typeface="LM Sans 10"/>
                <a:cs typeface="LM Sans 10"/>
              </a:rPr>
              <a:t>získání  </a:t>
            </a:r>
            <a:r>
              <a:rPr sz="1100" dirty="0" err="1">
                <a:latin typeface="LM Sans 10"/>
                <a:cs typeface="LM Sans 10"/>
              </a:rPr>
              <a:t>odpovědi</a:t>
            </a:r>
            <a:r>
              <a:rPr sz="1100" dirty="0">
                <a:latin typeface="LM Sans 10"/>
                <a:cs typeface="LM Sans 10"/>
              </a:rPr>
              <a:t>.</a:t>
            </a:r>
            <a:endParaRPr lang="sk-SK" sz="1100" dirty="0">
              <a:latin typeface="LM Sans 10"/>
              <a:cs typeface="LM Sans 10"/>
            </a:endParaRPr>
          </a:p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http://bit.ly/medium-fetch-api </a:t>
            </a:r>
            <a:endParaRPr lang="sk-SK" sz="11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1"/>
              </a:rPr>
              <a:t>https://css-tricks.com/using-fetch/</a:t>
            </a:r>
            <a:endParaRPr sz="1100" dirty="0">
              <a:latin typeface="LM Mono 10"/>
              <a:cs typeface="LM Mono 10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F3DBE9C-9883-B9C9-626B-775423509C32}"/>
              </a:ext>
            </a:extLst>
          </p:cNvPr>
          <p:cNvSpPr txBox="1"/>
          <p:nvPr/>
        </p:nvSpPr>
        <p:spPr>
          <a:xfrm>
            <a:off x="358909" y="836177"/>
            <a:ext cx="2255461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fetch(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"http://example.com/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data.json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en-US" sz="1000" dirty="0"/>
              <a:t>)</a:t>
            </a:r>
          </a:p>
          <a:p>
            <a:r>
              <a:rPr lang="sk-SK" sz="1000" dirty="0"/>
              <a:t>  </a:t>
            </a:r>
            <a:r>
              <a:rPr lang="en-US" sz="1000" dirty="0"/>
              <a:t>.then(response =&gt; </a:t>
            </a:r>
            <a:r>
              <a:rPr lang="en-US" sz="1000" dirty="0" err="1"/>
              <a:t>response.json</a:t>
            </a:r>
            <a:r>
              <a:rPr lang="en-US" sz="1000" dirty="0"/>
              <a:t>())</a:t>
            </a:r>
          </a:p>
          <a:p>
            <a:r>
              <a:rPr lang="sk-SK" sz="1000" dirty="0"/>
              <a:t>  </a:t>
            </a:r>
            <a:r>
              <a:rPr lang="en-US" sz="1000" dirty="0"/>
              <a:t>.then(data =&gt; console.log(data));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8347F218-6E83-6A51-A5AF-6148D14DF15D}"/>
              </a:ext>
            </a:extLst>
          </p:cNvPr>
          <p:cNvSpPr txBox="1"/>
          <p:nvPr/>
        </p:nvSpPr>
        <p:spPr>
          <a:xfrm>
            <a:off x="460946" y="2212670"/>
            <a:ext cx="358133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getData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async</a:t>
            </a:r>
            <a:r>
              <a:rPr lang="sk-SK" sz="1000" dirty="0">
                <a:solidFill>
                  <a:srgbClr val="FF0000"/>
                </a:solidFill>
              </a:rPr>
              <a:t> </a:t>
            </a:r>
            <a:r>
              <a:rPr lang="sk-SK" sz="1000" dirty="0"/>
              <a:t>() =&gt; {</a:t>
            </a:r>
          </a:p>
          <a:p>
            <a:r>
              <a:rPr lang="sk-SK" sz="1000" dirty="0"/>
              <a:t>    </a:t>
            </a:r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response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await</a:t>
            </a:r>
            <a:r>
              <a:rPr lang="sk-SK" sz="1000" dirty="0"/>
              <a:t> </a:t>
            </a:r>
            <a:r>
              <a:rPr lang="en-US" sz="1000" dirty="0"/>
              <a:t>fetch(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"http://example.com/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data.json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en-US" sz="1000" dirty="0"/>
              <a:t>)</a:t>
            </a:r>
            <a:r>
              <a:rPr lang="sk-SK" sz="1000" dirty="0"/>
              <a:t>;</a:t>
            </a:r>
          </a:p>
          <a:p>
            <a:r>
              <a:rPr lang="sk-SK" sz="1000" dirty="0"/>
              <a:t>    </a:t>
            </a:r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data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await</a:t>
            </a:r>
            <a:r>
              <a:rPr lang="sk-SK" sz="1000" dirty="0">
                <a:solidFill>
                  <a:srgbClr val="FF0000"/>
                </a:solidFill>
              </a:rPr>
              <a:t> </a:t>
            </a:r>
            <a:r>
              <a:rPr lang="sk-SK" sz="1000" dirty="0" err="1"/>
              <a:t>response.json</a:t>
            </a:r>
            <a:r>
              <a:rPr lang="sk-SK" sz="1000" dirty="0"/>
              <a:t>();</a:t>
            </a:r>
          </a:p>
          <a:p>
            <a:r>
              <a:rPr lang="sk-SK" sz="1000" dirty="0"/>
              <a:t>    console.log(</a:t>
            </a:r>
            <a:r>
              <a:rPr lang="sk-SK" sz="1000" dirty="0" err="1"/>
              <a:t>data</a:t>
            </a:r>
            <a:r>
              <a:rPr lang="sk-SK" sz="1000" dirty="0"/>
              <a:t>)</a:t>
            </a:r>
          </a:p>
          <a:p>
            <a:r>
              <a:rPr lang="sk-SK" sz="1000" dirty="0"/>
              <a:t>}</a:t>
            </a:r>
            <a:br>
              <a:rPr lang="sk-SK" sz="1000" dirty="0"/>
            </a:br>
            <a:r>
              <a:rPr lang="sk-SK" sz="1000" dirty="0" err="1"/>
              <a:t>getData</a:t>
            </a:r>
            <a:r>
              <a:rPr lang="sk-SK" sz="1000" dirty="0"/>
              <a:t>()</a:t>
            </a:r>
            <a:endParaRPr lang="en-US" sz="1000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1811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Špinavý</a:t>
            </a:r>
            <a:r>
              <a:rPr sz="1400" spc="-6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trik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615" y="979271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615" y="1361376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615" y="1895322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378" y="2085124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378" y="2236965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2388793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378" y="2692450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4395" y="895755"/>
            <a:ext cx="3636645" cy="2093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Pokud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pracujete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lokálně a nepoužíváte</a:t>
            </a:r>
            <a:r>
              <a:rPr sz="1100" spc="1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webserver,</a:t>
            </a:r>
            <a:endParaRPr sz="1100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fetch("./lokalni_data.json")</a:t>
            </a:r>
            <a:r>
              <a:rPr sz="1100" spc="-31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vám </a:t>
            </a:r>
            <a:r>
              <a:rPr sz="1100" b="1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nebude fungovat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:-(</a:t>
            </a:r>
            <a:endParaRPr sz="1100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  <a:p>
            <a:pPr marL="12700" marR="304800">
              <a:lnSpc>
                <a:spcPct val="106200"/>
              </a:lnSpc>
              <a:spcBef>
                <a:spcPts val="250"/>
              </a:spcBef>
            </a:pP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buďto nahrajete data na server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(např. 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https://bit.ly/vozejkmap-geojson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) – ve</a:t>
            </a:r>
            <a:r>
              <a:rPr sz="1100" spc="-4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výsledném  cvičení používejte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GeoJSON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z </a:t>
            </a:r>
            <a:r>
              <a:rPr sz="11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WFS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našeho </a:t>
            </a:r>
            <a:r>
              <a:rPr sz="1100" spc="-5" dirty="0" err="1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Geoserveru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 </a:t>
            </a:r>
            <a:endParaRPr lang="sk-SK" sz="1100" spc="-5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  <a:p>
            <a:pPr marL="12700" marR="304800">
              <a:lnSpc>
                <a:spcPct val="106200"/>
              </a:lnSpc>
              <a:spcBef>
                <a:spcPts val="250"/>
              </a:spcBef>
            </a:pPr>
            <a:r>
              <a:rPr sz="1100" spc="-5" dirty="0" err="1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špinavý</a:t>
            </a:r>
            <a:r>
              <a:rPr sz="1100" spc="-5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trik:</a:t>
            </a:r>
            <a:endParaRPr sz="1100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  <a:p>
            <a:pPr marL="289560" marR="508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v souboru </a:t>
            </a:r>
            <a:r>
              <a:rPr sz="1000" spc="-5" dirty="0" err="1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data.json</a:t>
            </a:r>
            <a:r>
              <a:rPr lang="sk-SK"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 </a:t>
            </a:r>
            <a:r>
              <a:rPr sz="1000" spc="-409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 </a:t>
            </a:r>
            <a:r>
              <a:rPr lang="sk-SK" sz="1000" spc="-409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 </a:t>
            </a:r>
            <a:r>
              <a:rPr sz="1000" spc="-5" dirty="0" err="1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vložíte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0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před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JSON objekt </a:t>
            </a:r>
            <a:r>
              <a:rPr sz="1000" b="1" spc="-5" dirty="0">
                <a:solidFill>
                  <a:schemeClr val="bg1">
                    <a:lumMod val="85000"/>
                  </a:schemeClr>
                </a:solidFill>
                <a:latin typeface="LM Mono Light 10"/>
                <a:cs typeface="LM Mono Light 10"/>
              </a:rPr>
              <a:t>const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DATA =  data.json </a:t>
            </a:r>
            <a:r>
              <a:rPr sz="100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nejlépe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uložte </a:t>
            </a:r>
            <a:r>
              <a:rPr sz="10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jako</a:t>
            </a:r>
            <a:r>
              <a:rPr sz="1000" spc="-204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data.js</a:t>
            </a:r>
            <a:endParaRPr sz="1000" dirty="0">
              <a:solidFill>
                <a:schemeClr val="bg1">
                  <a:lumMod val="85000"/>
                </a:schemeClr>
              </a:solidFill>
              <a:latin typeface="LM Mono 10"/>
              <a:cs typeface="LM Mono 10"/>
            </a:endParaRPr>
          </a:p>
          <a:p>
            <a:pPr marL="289560">
              <a:lnSpc>
                <a:spcPts val="1190"/>
              </a:lnSpc>
            </a:pP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data.js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načtěte ve stránce </a:t>
            </a:r>
            <a:r>
              <a:rPr sz="1000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jako</a:t>
            </a:r>
            <a:r>
              <a:rPr sz="1000" spc="-19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skript:</a:t>
            </a:r>
            <a:endParaRPr sz="1000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&lt;</a:t>
            </a:r>
            <a:r>
              <a:rPr sz="1000" b="1" spc="-5" dirty="0">
                <a:solidFill>
                  <a:schemeClr val="bg1">
                    <a:lumMod val="85000"/>
                  </a:schemeClr>
                </a:solidFill>
                <a:latin typeface="LM Mono Light 10"/>
                <a:cs typeface="LM Mono Light 10"/>
              </a:rPr>
              <a:t>script</a:t>
            </a:r>
            <a:r>
              <a:rPr sz="1000" b="1" spc="-10" dirty="0">
                <a:solidFill>
                  <a:schemeClr val="bg1">
                    <a:lumMod val="85000"/>
                  </a:schemeClr>
                </a:solidFill>
                <a:latin typeface="LM Mono Light 10"/>
                <a:cs typeface="LM Mono Light 10"/>
              </a:rPr>
              <a:t>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Mono 10"/>
                <a:cs typeface="LM Mono 10"/>
              </a:rPr>
              <a:t>src="data.js"&gt;</a:t>
            </a:r>
            <a:endParaRPr sz="1000" dirty="0">
              <a:solidFill>
                <a:schemeClr val="bg1">
                  <a:lumMod val="85000"/>
                </a:schemeClr>
              </a:solidFill>
              <a:latin typeface="LM Mono 10"/>
              <a:cs typeface="LM Mono 10"/>
            </a:endParaRPr>
          </a:p>
          <a:p>
            <a:pPr marL="289560" marR="29845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data se načítají lineárně! </a:t>
            </a:r>
            <a:r>
              <a:rPr sz="1000" i="1" spc="155" dirty="0">
                <a:solidFill>
                  <a:schemeClr val="bg1">
                    <a:lumMod val="85000"/>
                  </a:schemeClr>
                </a:solidFill>
                <a:latin typeface="DejaVu Serif"/>
                <a:cs typeface="DejaVu Serif"/>
              </a:rPr>
              <a:t>⇒ </a:t>
            </a:r>
            <a:r>
              <a:rPr sz="1000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může se </a:t>
            </a:r>
            <a:r>
              <a:rPr sz="1000" b="1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výrazně prodloužit  načítání</a:t>
            </a:r>
            <a:r>
              <a:rPr sz="1000" b="1" spc="-10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 </a:t>
            </a:r>
            <a:r>
              <a:rPr sz="1000" b="1" spc="-5" dirty="0">
                <a:solidFill>
                  <a:schemeClr val="bg1">
                    <a:lumMod val="85000"/>
                  </a:schemeClr>
                </a:solidFill>
                <a:latin typeface="LM Sans 10"/>
                <a:cs typeface="LM Sans 10"/>
              </a:rPr>
              <a:t>stránky</a:t>
            </a:r>
            <a:endParaRPr sz="1000" dirty="0">
              <a:solidFill>
                <a:schemeClr val="bg1">
                  <a:lumMod val="85000"/>
                </a:schemeClr>
              </a:solidFill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1811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Špinavý</a:t>
            </a:r>
            <a:r>
              <a:rPr sz="1400" spc="-6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trik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731036"/>
            <a:ext cx="4953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index.html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962368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…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"vozejkmap.js"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"script.js"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94" y="1829421"/>
            <a:ext cx="5969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vozejkmap.js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534" y="2080399"/>
            <a:ext cx="388302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800" spc="-5" dirty="0">
                <a:latin typeface="LM Mono 8"/>
                <a:cs typeface="LM Mono 8"/>
              </a:rPr>
              <a:t>DATA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spc="-5" dirty="0">
                <a:latin typeface="LM Mono 8"/>
                <a:cs typeface="LM Mono 8"/>
              </a:rPr>
              <a:t>{ … }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objekt obsahuje celý GeoJSON</a:t>
            </a:r>
            <a:r>
              <a:rPr sz="800" i="1" spc="25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objekt</a:t>
            </a:r>
            <a:endParaRPr sz="800">
              <a:latin typeface="LM Mono 10"/>
              <a:cs typeface="LM Mono 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294" y="2463316"/>
            <a:ext cx="3714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script.js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534" y="2714282"/>
            <a:ext cx="388302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console.log(DATA);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</a:t>
            </a:r>
            <a:r>
              <a:rPr sz="800" i="1" spc="-10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funguje!</a:t>
            </a:r>
            <a:endParaRPr sz="8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1293</Words>
  <Application>Microsoft Office PowerPoint</Application>
  <PresentationFormat>Vlastná</PresentationFormat>
  <Paragraphs>195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30" baseType="lpstr">
      <vt:lpstr>Arial</vt:lpstr>
      <vt:lpstr>Calibri</vt:lpstr>
      <vt:lpstr>DejaVu Serif</vt:lpstr>
      <vt:lpstr>LM Mono 10</vt:lpstr>
      <vt:lpstr>LM Mono 8</vt:lpstr>
      <vt:lpstr>LM Mono 9</vt:lpstr>
      <vt:lpstr>LM Mono Light 10</vt:lpstr>
      <vt:lpstr>LM Roman Caps 10</vt:lpstr>
      <vt:lpstr>LM Sans 10</vt:lpstr>
      <vt:lpstr>LM Sans 17</vt:lpstr>
      <vt:lpstr>LM Sans 8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Pokročilý Leaflet - Cvičení 9</dc:title>
  <dc:creator>Šimon Leitgeb</dc:creator>
  <cp:lastModifiedBy>Filip Leitner</cp:lastModifiedBy>
  <cp:revision>27</cp:revision>
  <dcterms:created xsi:type="dcterms:W3CDTF">2021-11-29T09:22:03Z</dcterms:created>
  <dcterms:modified xsi:type="dcterms:W3CDTF">2024-12-05T15:30:33Z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2021-11-29T00:00:00Z</vt:filetime>
  </property>
</Properties>
</file>