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  <p:sldMasterId id="2147483681" r:id="rId2"/>
    <p:sldMasterId id="2147483686" r:id="rId3"/>
  </p:sldMasterIdLst>
  <p:notesMasterIdLst>
    <p:notesMasterId r:id="rId30"/>
  </p:notesMasterIdLst>
  <p:handoutMasterIdLst>
    <p:handoutMasterId r:id="rId31"/>
  </p:handoutMasterIdLst>
  <p:sldIdLst>
    <p:sldId id="269" r:id="rId4"/>
    <p:sldId id="330" r:id="rId5"/>
    <p:sldId id="331" r:id="rId6"/>
    <p:sldId id="388" r:id="rId7"/>
    <p:sldId id="389" r:id="rId8"/>
    <p:sldId id="308" r:id="rId9"/>
    <p:sldId id="297" r:id="rId10"/>
    <p:sldId id="333" r:id="rId11"/>
    <p:sldId id="363" r:id="rId12"/>
    <p:sldId id="296" r:id="rId13"/>
    <p:sldId id="332" r:id="rId14"/>
    <p:sldId id="354" r:id="rId15"/>
    <p:sldId id="335" r:id="rId16"/>
    <p:sldId id="366" r:id="rId17"/>
    <p:sldId id="334" r:id="rId18"/>
    <p:sldId id="358" r:id="rId19"/>
    <p:sldId id="359" r:id="rId20"/>
    <p:sldId id="361" r:id="rId21"/>
    <p:sldId id="362" r:id="rId22"/>
    <p:sldId id="304" r:id="rId23"/>
    <p:sldId id="356" r:id="rId24"/>
    <p:sldId id="357" r:id="rId25"/>
    <p:sldId id="381" r:id="rId26"/>
    <p:sldId id="383" r:id="rId27"/>
    <p:sldId id="390" r:id="rId28"/>
    <p:sldId id="387" r:id="rId29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DFA96D-7449-0051-C760-D08A0C62C440}" name="Katerina Vlaskova" initials="KV" userId="a1e7a171fc4d059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107"/>
    <a:srgbClr val="3C3D40"/>
    <a:srgbClr val="EFF0F1"/>
    <a:srgbClr val="3B3D40"/>
    <a:srgbClr val="91989C"/>
    <a:srgbClr val="EE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6" autoAdjust="0"/>
    <p:restoredTop sz="93333" autoAdjust="0"/>
  </p:normalViewPr>
  <p:slideViewPr>
    <p:cSldViewPr>
      <p:cViewPr varScale="1">
        <p:scale>
          <a:sx n="85" d="100"/>
          <a:sy n="85" d="100"/>
        </p:scale>
        <p:origin x="160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8/10/relationships/authors" Target="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6CA5CC-92ED-45DD-8060-FB18F474A871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3D0F6CA-951A-4568-B4A3-129C973F8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4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A62B38-A83C-4B19-98D8-E8DFDEAE3517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3AAC2C-AEA7-4CEE-A2E1-3CDBE2607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03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FCBB7-5CC1-46B6-8BA0-957C6B85E6E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25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001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5805488"/>
            <a:ext cx="9699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3688-F345-468B-AA59-E2F9A1C8ECBC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0FBF1-926D-47C1-959F-C7580A55F4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>
              <a:solidFill>
                <a:srgbClr val="3B3D40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5805488"/>
            <a:ext cx="971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A945-0C87-48F2-B21E-A8F67776D015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DC-991C-4656-AFA8-4B2F51196F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6257-A4DE-4A3E-8646-384932CA7534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D75F-C2E6-4E2D-8B27-BD469E13D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0265-CD39-4CDC-BA3E-DB58AFBCE4EE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3F1C-D886-4880-BE69-814FD1D144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6DA3-0C7F-4E87-A2C3-045E6216DA2C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8569F-249D-4E0E-B263-9B6227614C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DEF85-50F4-444F-84AD-97AC191F2502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B4CE-D65E-4E75-8A42-AA452BD93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C0B-0554-464E-B109-14083DE0B3E3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DA0-412E-4550-941C-C0FE353D6C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9661-2CCC-451E-880A-F3DD67519952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4EDB-37F4-4829-8ACE-DFC987AD2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E3F3B-FB34-46F8-B679-396C2454E025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7511-E535-429D-B1D8-6FE2942D87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48274-D8BF-47D1-8C61-626206B4D6DE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95A9-EDA0-467D-9224-7CBDD1233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BB5C-11FA-4889-8CF4-0C6ED44F63EB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5B1C7-2BAE-4C3A-AB9A-12559C5D4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DFA4C246-0930-4980-B7DA-3BDCA5C40438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403DC312-B4AA-4588-84B0-78924DD437AD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A9F9B5B-9992-4CB3-A3C3-AE8A1A238BDF}" type="datetimeFigureOut">
              <a:rPr lang="cs-CZ"/>
              <a:pPr>
                <a:defRPr/>
              </a:pPr>
              <a:t>10. 12. 2024</a:t>
            </a:fld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09D1D8-54C6-426D-8B82-446348CCC6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mailto:gaspar@euroregion-pomoravi.cz" TargetMode="Externa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region-pomoravi.cz/" TargetMode="External"/><Relationship Id="rId7" Type="http://schemas.openxmlformats.org/officeDocument/2006/relationships/hyperlink" Target="http://www.noeregional.a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rmooe.at/" TargetMode="External"/><Relationship Id="rId5" Type="http://schemas.openxmlformats.org/officeDocument/2006/relationships/hyperlink" Target="http://www.obcevysociny.cz/" TargetMode="External"/><Relationship Id="rId4" Type="http://schemas.openxmlformats.org/officeDocument/2006/relationships/hyperlink" Target="http://www.silvanortica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odnadpis 2"/>
          <p:cNvSpPr>
            <a:spLocks noGrp="1"/>
          </p:cNvSpPr>
          <p:nvPr>
            <p:ph type="subTitle" idx="4294967295"/>
          </p:nvPr>
        </p:nvSpPr>
        <p:spPr>
          <a:xfrm>
            <a:off x="784225" y="2924944"/>
            <a:ext cx="7643813" cy="2940856"/>
          </a:xfrm>
        </p:spPr>
        <p:txBody>
          <a:bodyPr lIns="0" tIns="0" rIns="0" bIns="0"/>
          <a:lstStyle/>
          <a:p>
            <a:pPr marL="0" indent="0" algn="ctr" eaLnBrk="1" hangingPunct="1">
              <a:buFontTx/>
              <a:buNone/>
            </a:pPr>
            <a:endParaRPr lang="cs-CZ" b="1" dirty="0">
              <a:solidFill>
                <a:schemeClr val="accent6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800" b="1" dirty="0" err="1">
                <a:solidFill>
                  <a:schemeClr val="accent6"/>
                </a:solidFill>
              </a:rPr>
              <a:t>Town</a:t>
            </a:r>
            <a:r>
              <a:rPr lang="cs-CZ" sz="2800" b="1" dirty="0">
                <a:solidFill>
                  <a:schemeClr val="accent6"/>
                </a:solidFill>
              </a:rPr>
              <a:t> –</a:t>
            </a:r>
            <a:r>
              <a:rPr lang="cs-CZ" sz="2800" b="1" dirty="0" err="1">
                <a:solidFill>
                  <a:schemeClr val="accent6"/>
                </a:solidFill>
              </a:rPr>
              <a:t>Twinning</a:t>
            </a:r>
            <a:r>
              <a:rPr lang="cs-CZ" sz="2800" b="1" dirty="0">
                <a:solidFill>
                  <a:schemeClr val="accent6"/>
                </a:solidFill>
              </a:rPr>
              <a:t> – prostředek k poznávání a integraci</a:t>
            </a:r>
          </a:p>
          <a:p>
            <a:pPr marL="0" indent="0" algn="ctr" eaLnBrk="1" hangingPunct="1">
              <a:buFontTx/>
              <a:buNone/>
            </a:pPr>
            <a:endParaRPr lang="cs-CZ" b="1" dirty="0">
              <a:solidFill>
                <a:schemeClr val="accent6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800" b="1" dirty="0">
                <a:solidFill>
                  <a:schemeClr val="accent6"/>
                </a:solidFill>
              </a:rPr>
              <a:t>Podobnosti a odlišnosti spolupráce se Slovenskem a Rakouskem</a:t>
            </a:r>
          </a:p>
          <a:p>
            <a:pPr marL="0" indent="0" algn="ctr" eaLnBrk="1" hangingPunct="1">
              <a:buFontTx/>
              <a:buNone/>
            </a:pPr>
            <a:endParaRPr lang="cs-CZ" sz="105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400" i="1" dirty="0">
                <a:solidFill>
                  <a:schemeClr val="bg1">
                    <a:lumMod val="65000"/>
                  </a:schemeClr>
                </a:solidFill>
              </a:rPr>
              <a:t>11.12.2024 Brno</a:t>
            </a:r>
            <a:r>
              <a:rPr lang="cs-CZ" sz="2800" i="1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2800" i="1" dirty="0">
                <a:solidFill>
                  <a:schemeClr val="bg1">
                    <a:lumMod val="65000"/>
                  </a:schemeClr>
                </a:solidFill>
              </a:rPr>
            </a:br>
            <a:endParaRPr lang="cs-CZ" sz="28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14675" y="2492375"/>
            <a:ext cx="3743325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4DE18C8-33DC-0445-5540-B551B30DD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522" y="992200"/>
            <a:ext cx="1742534" cy="1644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4294967295"/>
          </p:nvPr>
        </p:nvSpPr>
        <p:spPr>
          <a:xfrm>
            <a:off x="190500" y="1877026"/>
            <a:ext cx="8785225" cy="4604638"/>
          </a:xfrm>
        </p:spPr>
        <p:txBody>
          <a:bodyPr lIns="0" tIns="0" rIns="0" bIns="0"/>
          <a:lstStyle/>
          <a:p>
            <a:pPr marL="0" indent="0">
              <a:buNone/>
            </a:pPr>
            <a:endParaRPr lang="cs-CZ" sz="2000" b="1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cs-CZ" sz="2000" dirty="0"/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společná příprava  - povinné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společná realizace - povinné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společný personál - volitelné kritérium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sz="2000" dirty="0"/>
              <a:t>společné financování - volitelné kritérium</a:t>
            </a:r>
          </a:p>
          <a:p>
            <a:pPr lvl="1">
              <a:buNone/>
            </a:pPr>
            <a:endParaRPr lang="cs-CZ" sz="32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608397CD-47C2-2980-DCD5-13AD81E63A30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Kritéria spolupráce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73318F71-58BB-65E9-3013-00C2E454CFE6}"/>
              </a:ext>
            </a:extLst>
          </p:cNvPr>
          <p:cNvGrpSpPr/>
          <p:nvPr/>
        </p:nvGrpSpPr>
        <p:grpSpPr>
          <a:xfrm>
            <a:off x="196585" y="1130701"/>
            <a:ext cx="8352928" cy="1492650"/>
            <a:chOff x="196585" y="1130701"/>
            <a:chExt cx="8352928" cy="1492650"/>
          </a:xfrm>
        </p:grpSpPr>
        <p:sp>
          <p:nvSpPr>
            <p:cNvPr id="4" name="Obdélník: se zakulacenými rohy 3">
              <a:extLst>
                <a:ext uri="{FF2B5EF4-FFF2-40B4-BE49-F238E27FC236}">
                  <a16:creationId xmlns:a16="http://schemas.microsoft.com/office/drawing/2014/main" id="{E3F7E1F2-B8C6-5557-568F-4C7D8981280A}"/>
                </a:ext>
              </a:extLst>
            </p:cNvPr>
            <p:cNvSpPr/>
            <p:nvPr/>
          </p:nvSpPr>
          <p:spPr>
            <a:xfrm>
              <a:off x="196585" y="1476250"/>
              <a:ext cx="8352928" cy="914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>
                <a:buNone/>
              </a:pPr>
              <a:r>
                <a:rPr lang="cs-CZ" sz="1800" dirty="0">
                  <a:solidFill>
                    <a:schemeClr val="accent6"/>
                  </a:solidFill>
                </a:rPr>
                <a:t>              Každý malý projekt </a:t>
              </a:r>
              <a:r>
                <a:rPr lang="cs-CZ" sz="1800" b="1" dirty="0">
                  <a:solidFill>
                    <a:schemeClr val="accent6"/>
                  </a:solidFill>
                </a:rPr>
                <a:t>musí splnit 3 kritéria </a:t>
              </a:r>
              <a:r>
                <a:rPr lang="cs-CZ" sz="1800" dirty="0">
                  <a:solidFill>
                    <a:schemeClr val="accent6"/>
                  </a:solidFill>
                </a:rPr>
                <a:t>přeshraniční spolupráce</a:t>
              </a:r>
            </a:p>
          </p:txBody>
        </p:sp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390010B7-C45B-6FAA-F2E4-4F68CC646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1130701"/>
              <a:ext cx="666095" cy="14926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229600" cy="4824536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-to-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bottom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-up“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mezi občany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v příhraničním regionu, malé projekty</a:t>
            </a:r>
            <a:b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podporu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společného porozumění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přeshraničního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síťování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občanů na obou stranách hranice.</a:t>
            </a:r>
          </a:p>
          <a:p>
            <a:pPr marL="0" indent="0" algn="just">
              <a:buNone/>
            </a:pP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FMP</a:t>
            </a:r>
            <a:r>
              <a:rPr lang="cs-CZ" sz="20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kultura a cestovní ruch </a:t>
            </a:r>
            <a:endParaRPr lang="cs-CZ" sz="1800" b="1" dirty="0">
              <a:solidFill>
                <a:schemeClr val="accent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Společné pilotní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akce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malé investice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podporu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cestovního ruchu a kultury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jako např.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marketingové aktivity, turistické značení, digitalizace turistické/kulturní nabídky, prezentace na akcích kulturního a turistického charakteru, menší investiční úpravy podél turistických stezek a vylepšení infrastruktury kulturních zařízení jako např. muzea, galerie, výstavní plochy.</a:t>
            </a:r>
            <a:endParaRPr lang="cs-CZ" sz="16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Dva fondy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314026"/>
            <a:ext cx="8229600" cy="5040560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000" dirty="0"/>
              <a:t>Cílem je </a:t>
            </a:r>
            <a:r>
              <a:rPr lang="cs-CZ" sz="2000" b="1" dirty="0"/>
              <a:t>podpořit přeshraniční vztahy </a:t>
            </a:r>
            <a:r>
              <a:rPr lang="cs-CZ" sz="2000" dirty="0"/>
              <a:t>mezi občany a vzájemné porozumění a </a:t>
            </a:r>
            <a:r>
              <a:rPr lang="cs-CZ" sz="2000" b="1" dirty="0"/>
              <a:t>posílit komunikaci</a:t>
            </a:r>
            <a:r>
              <a:rPr lang="cs-CZ" sz="2000" dirty="0"/>
              <a:t> mezi lidmi v příhraničí.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Hlavní cílové skupiny:</a:t>
            </a:r>
            <a:endParaRPr lang="cs-CZ" sz="1800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obyvatelé a návštěvníci přeshraničního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subjekty, orgány a instituce veřejné správy;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instituce vzdělávacího systému;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organizace občanské společnosti.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720EA807-ED48-7F16-18BC-9266699C3A2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 to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7BCD492-72AE-97C8-DDE2-E6331E686816}"/>
              </a:ext>
            </a:extLst>
          </p:cNvPr>
          <p:cNvSpPr/>
          <p:nvPr/>
        </p:nvSpPr>
        <p:spPr>
          <a:xfrm>
            <a:off x="1115616" y="5589240"/>
            <a:ext cx="5760640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	</a:t>
            </a:r>
            <a:r>
              <a:rPr lang="cs-CZ" dirty="0">
                <a:solidFill>
                  <a:schemeClr val="accent6"/>
                </a:solidFill>
              </a:rPr>
              <a:t>      </a:t>
            </a:r>
            <a:r>
              <a:rPr lang="cs-CZ" sz="1800" dirty="0">
                <a:solidFill>
                  <a:schemeClr val="accent6"/>
                </a:solidFill>
              </a:rPr>
              <a:t> Investiční opatření zde nejsou možná.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A659C3-C4E5-4B94-30CE-5F2C367803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8" y="5254754"/>
            <a:ext cx="666095" cy="149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1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 idx="4294967295"/>
          </p:nvPr>
        </p:nvSpPr>
        <p:spPr>
          <a:xfrm>
            <a:off x="506279" y="1247678"/>
            <a:ext cx="8229600" cy="369332"/>
          </a:xfrm>
        </p:spPr>
        <p:txBody>
          <a:bodyPr lIns="0" tIns="0" rIns="0" bIns="0" anchor="t"/>
          <a:lstStyle/>
          <a:p>
            <a:pPr marL="365760" indent="-365760" algn="l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2400" b="1" dirty="0">
                <a:solidFill>
                  <a:schemeClr val="accent6"/>
                </a:solidFill>
              </a:rPr>
              <a:t>: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b="1" cap="all" dirty="0">
              <a:latin typeface="Calibri"/>
              <a:ea typeface="Times New Roman"/>
              <a:cs typeface="Calibri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16832"/>
            <a:ext cx="8229600" cy="4392488"/>
          </a:xfrm>
        </p:spPr>
        <p:txBody>
          <a:bodyPr lIns="0" tIns="0" rIns="0" bIns="0"/>
          <a:lstStyle/>
          <a:p>
            <a:pPr marL="0" indent="0"/>
            <a:r>
              <a:rPr lang="cs-CZ" sz="2000" dirty="0"/>
              <a:t> </a:t>
            </a:r>
            <a:r>
              <a:rPr lang="cs-CZ" sz="1800" dirty="0"/>
              <a:t>  aktivity ke </a:t>
            </a:r>
            <a:r>
              <a:rPr lang="cs-CZ" sz="1800" b="1" dirty="0"/>
              <a:t>zlepšení </a:t>
            </a:r>
            <a:r>
              <a:rPr lang="cs-CZ" sz="1800" dirty="0"/>
              <a:t>kulturních, sociálních a hospodářských </a:t>
            </a:r>
            <a:r>
              <a:rPr lang="cs-CZ" sz="1800" b="1" dirty="0"/>
              <a:t>vztahů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    (získávání znalostí, dovedností, vytváření struktur, systémů a řízení);</a:t>
            </a:r>
            <a:br>
              <a:rPr lang="cs-CZ" sz="1800" dirty="0"/>
            </a:br>
            <a:r>
              <a:rPr lang="cs-CZ" sz="1800" dirty="0"/>
              <a:t> </a:t>
            </a:r>
          </a:p>
          <a:p>
            <a:pPr marL="0" indent="0"/>
            <a:r>
              <a:rPr lang="cs-CZ" sz="1800" dirty="0"/>
              <a:t>   hledání a rozvíjení </a:t>
            </a:r>
            <a:r>
              <a:rPr lang="cs-CZ" sz="1800" b="1" dirty="0"/>
              <a:t>společných řešení </a:t>
            </a:r>
            <a:r>
              <a:rPr lang="cs-CZ" sz="1800" dirty="0"/>
              <a:t>na místní úrovni;</a:t>
            </a:r>
            <a:br>
              <a:rPr lang="cs-CZ" sz="1800" dirty="0"/>
            </a:br>
            <a:endParaRPr lang="cs-CZ" sz="1800" dirty="0"/>
          </a:p>
          <a:p>
            <a:pPr marL="0" indent="0"/>
            <a:r>
              <a:rPr lang="cs-CZ" sz="1800" b="1" dirty="0"/>
              <a:t>   potkávací a síťovací aktivity;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r>
              <a:rPr lang="cs-CZ" sz="1800" dirty="0"/>
              <a:t>školení, </a:t>
            </a:r>
            <a:r>
              <a:rPr lang="cs-CZ" sz="1800" b="1" dirty="0"/>
              <a:t>workshopy, semináře</a:t>
            </a:r>
            <a:r>
              <a:rPr lang="cs-CZ" sz="1800" dirty="0"/>
              <a:t>, kurzy, odborné či vzdělávací </a:t>
            </a:r>
            <a:r>
              <a:rPr lang="cs-CZ" sz="1800" b="1" dirty="0"/>
              <a:t>exkurze</a:t>
            </a:r>
            <a:r>
              <a:rPr lang="cs-CZ" sz="1800" dirty="0"/>
              <a:t>, konference, stáže, studijní pobyty a cesty, …</a:t>
            </a:r>
            <a:br>
              <a:rPr lang="cs-CZ" sz="1800" dirty="0"/>
            </a:br>
            <a:endParaRPr lang="cs-CZ" sz="1800" dirty="0"/>
          </a:p>
          <a:p>
            <a:pPr lvl="0"/>
            <a:r>
              <a:rPr lang="cs-CZ" sz="1800" dirty="0"/>
              <a:t>kulturní představení, </a:t>
            </a:r>
            <a:r>
              <a:rPr lang="cs-CZ" sz="1800" b="1" dirty="0"/>
              <a:t>festivaly, výstavy</a:t>
            </a:r>
            <a:r>
              <a:rPr lang="cs-CZ" sz="1800" dirty="0"/>
              <a:t>, tábory pro děti, společné výlety, zájezdy či</a:t>
            </a:r>
            <a:r>
              <a:rPr lang="cs-CZ" sz="1800" b="1" dirty="0"/>
              <a:t> exkurze</a:t>
            </a:r>
            <a:r>
              <a:rPr lang="cs-CZ" sz="1800" dirty="0"/>
              <a:t>, soutěže, utkání a turnaje. </a:t>
            </a:r>
          </a:p>
          <a:p>
            <a:pPr marL="0" indent="0" algn="just"/>
            <a:endParaRPr lang="cs-CZ" sz="1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C4DC96C-FF32-C317-1B8F-E8C0371B073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 to </a:t>
            </a:r>
            <a:r>
              <a:rPr lang="cs-CZ" sz="2800" b="1" dirty="0" err="1">
                <a:solidFill>
                  <a:schemeClr val="bg1"/>
                </a:solidFill>
                <a:latin typeface="+mj-lt"/>
              </a:rPr>
              <a:t>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229600" cy="5112568"/>
          </a:xfrm>
        </p:spPr>
        <p:txBody>
          <a:bodyPr lIns="0" tIns="0" rIns="0" bIns="0"/>
          <a:lstStyle/>
          <a:p>
            <a:pPr marL="0" indent="0" algn="just">
              <a:buNone/>
            </a:pPr>
            <a:endParaRPr lang="cs-CZ" sz="1600" b="1" dirty="0">
              <a:latin typeface="+mj-lt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/>
              <a:t>Cílem je podpořit projekty, které </a:t>
            </a:r>
            <a:r>
              <a:rPr lang="cs-CZ" sz="1800" b="1" dirty="0"/>
              <a:t>doplní nabídku kultury a cestovního ruchu </a:t>
            </a:r>
            <a:r>
              <a:rPr lang="cs-CZ" sz="1800" dirty="0"/>
              <a:t>v dané přeshraniční lokalitě tak, že bude tvořit jednotný a komplexní produkt.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Hlavní cílové skupiny:</a:t>
            </a:r>
            <a:endParaRPr lang="cs-CZ" sz="1800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obyvatelé přeshraničního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turisté a návštěvníci regionu;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návštěvníci muzeí, galerií, knihoven a výstav;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samosprávy turistických lokalit;</a:t>
            </a: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organizace občanské společnosti;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subjekty v cestovním ruchu a kultuře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800" dirty="0"/>
              <a:t/>
            </a:r>
            <a:br>
              <a:rPr lang="cs-CZ" sz="1800" dirty="0"/>
            </a:b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541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 idx="4294967295"/>
          </p:nvPr>
        </p:nvSpPr>
        <p:spPr>
          <a:xfrm>
            <a:off x="518864" y="1261982"/>
            <a:ext cx="8229600" cy="438826"/>
          </a:xfrm>
        </p:spPr>
        <p:txBody>
          <a:bodyPr lIns="0" tIns="0" rIns="0" bIns="0" anchor="t"/>
          <a:lstStyle/>
          <a:p>
            <a:pPr marL="365760" indent="-365760" algn="l">
              <a:lnSpc>
                <a:spcPct val="120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4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2400" b="1" dirty="0">
                <a:solidFill>
                  <a:schemeClr val="accent6"/>
                </a:solidFill>
              </a:rPr>
              <a:t>:</a:t>
            </a:r>
            <a:endParaRPr lang="cs-CZ" sz="2400" b="1" cap="all" dirty="0">
              <a:solidFill>
                <a:schemeClr val="accent6"/>
              </a:solidFill>
              <a:latin typeface="Calibri"/>
              <a:ea typeface="Times New Roman"/>
              <a:cs typeface="Calibri"/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16832"/>
            <a:ext cx="8229600" cy="4392488"/>
          </a:xfrm>
        </p:spPr>
        <p:txBody>
          <a:bodyPr lIns="0" tIns="0" rIns="0" bIns="0"/>
          <a:lstStyle/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5516" y="1772816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dirty="0">
                <a:latin typeface="+mn-lt"/>
              </a:rPr>
              <a:t>   </a:t>
            </a:r>
            <a:r>
              <a:rPr lang="cs-CZ" sz="1600" dirty="0">
                <a:latin typeface="+mn-lt"/>
              </a:rPr>
              <a:t>oprava, revitalizace, zpřístupnění </a:t>
            </a:r>
            <a:r>
              <a:rPr lang="cs-CZ" sz="1600" b="1" dirty="0">
                <a:latin typeface="+mn-lt"/>
              </a:rPr>
              <a:t>kulturních památek</a:t>
            </a:r>
            <a:r>
              <a:rPr lang="cs-CZ" sz="1600" dirty="0">
                <a:latin typeface="+mn-lt"/>
              </a:rPr>
              <a:t>, bezbariérovost;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</a:t>
            </a:r>
            <a:r>
              <a:rPr lang="cs-CZ" sz="1600" b="1" dirty="0">
                <a:latin typeface="+mn-lt"/>
              </a:rPr>
              <a:t>podpora rozvoje </a:t>
            </a:r>
            <a:r>
              <a:rPr lang="cs-CZ" sz="1600" dirty="0">
                <a:latin typeface="+mn-lt"/>
              </a:rPr>
              <a:t>muzeí, expozic, galerií, knihoven;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zvýšení kvality </a:t>
            </a:r>
            <a:r>
              <a:rPr lang="cs-CZ" sz="1600" b="1" dirty="0">
                <a:latin typeface="+mn-lt"/>
              </a:rPr>
              <a:t>stávající sítě cyklostezek/cyklotras/</a:t>
            </a:r>
            <a:r>
              <a:rPr lang="cs-CZ" sz="1600" b="1" dirty="0" err="1">
                <a:latin typeface="+mn-lt"/>
              </a:rPr>
              <a:t>singltreků</a:t>
            </a:r>
            <a:r>
              <a:rPr lang="cs-CZ" sz="1600" b="1" dirty="0">
                <a:latin typeface="+mn-lt"/>
              </a:rPr>
              <a:t>, vodáckých  tras, pěších tras, </a:t>
            </a:r>
            <a:r>
              <a:rPr lang="cs-CZ" sz="1600" b="1" dirty="0" err="1">
                <a:latin typeface="+mn-lt"/>
              </a:rPr>
              <a:t>hipostezek</a:t>
            </a:r>
            <a:r>
              <a:rPr lang="cs-CZ" sz="1600" b="1" dirty="0">
                <a:latin typeface="+mn-lt"/>
              </a:rPr>
              <a:t> </a:t>
            </a:r>
            <a:r>
              <a:rPr lang="cs-CZ" sz="1600" dirty="0">
                <a:latin typeface="+mn-lt"/>
              </a:rPr>
              <a:t>apod.;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doplňky k veřejné </a:t>
            </a:r>
            <a:r>
              <a:rPr lang="cs-CZ" sz="1600" b="1" dirty="0">
                <a:latin typeface="+mn-lt"/>
              </a:rPr>
              <a:t>turistické infrastruktuře</a:t>
            </a:r>
            <a:r>
              <a:rPr lang="cs-CZ" sz="1600" dirty="0">
                <a:latin typeface="+mn-lt"/>
              </a:rPr>
              <a:t>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podpora, obnova a propagace nehmotného kulturního dědictví;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b="1" dirty="0">
                <a:latin typeface="+mn-lt"/>
              </a:rPr>
              <a:t>   digitalizace</a:t>
            </a:r>
            <a:r>
              <a:rPr lang="cs-CZ" sz="1600" dirty="0">
                <a:latin typeface="+mn-lt"/>
              </a:rPr>
              <a:t> cestovního ruchu (vytváření aplikací, modernizace a aktualizace webů)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 inovativních forem </a:t>
            </a:r>
            <a:r>
              <a:rPr lang="cs-CZ" sz="1600" b="1" dirty="0">
                <a:latin typeface="+mn-lt"/>
              </a:rPr>
              <a:t>prezentace</a:t>
            </a:r>
            <a:r>
              <a:rPr lang="cs-CZ" sz="1600" dirty="0">
                <a:latin typeface="+mn-lt"/>
              </a:rPr>
              <a:t> kultury v přeshraničním kontextu;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   podpora aktivit vedoucí k lepšímu poznání kultury v přeshraničním kontextu.</a:t>
            </a:r>
          </a:p>
          <a:p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A186CBEA-1B89-F0C3-C832-97C37BCCD2E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 err="1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44824"/>
            <a:ext cx="8229600" cy="4454376"/>
          </a:xfrm>
        </p:spPr>
        <p:txBody>
          <a:bodyPr lIns="0" tIns="0" rIns="0" bIns="0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 výstupu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přímé výsledky, které byly dosaženy realizací projektu.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 výsledku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změnu, o kterou se realizací projektu usiluje.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Informace 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dosažených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ukazatelích se podává na konci projektu v 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nebo pokud je to relevantní do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1–5 let 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ukončení projektu v rámci Zprávy o udržitelnosti projektu.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Ukazatele výsledků a výstupů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02EF50CD-0A16-8064-B641-FD40DFD27EF8}"/>
              </a:ext>
            </a:extLst>
          </p:cNvPr>
          <p:cNvSpPr/>
          <p:nvPr/>
        </p:nvSpPr>
        <p:spPr>
          <a:xfrm>
            <a:off x="318392" y="2852936"/>
            <a:ext cx="8229600" cy="8155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Každý malý projekt musí přispět alespoň k jednomu ukazateli výstupu.</a:t>
            </a:r>
            <a:endParaRPr lang="cs-CZ" sz="14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D0CDCE1-DC7E-1AEB-6073-52C3BE4828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29" y="2695918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0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124744"/>
            <a:ext cx="8403468" cy="554461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Výstupové ukazatele: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Účast na společných přeshraničních akcích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81 (počet účastníků – uzavřené akce)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organizované přeshraniční veřejné akce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115 (počet akcí, volně přístupné, bezplatné)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Vykazování: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příloha k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ZZ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C1b2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další přílohy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dle vybraného ukazatele -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prezenční listina, fotodokumentace, mediální výstupy…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6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Výsledkový ukazatel: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Účast na společných přeshraničních akcích po dokončení projektu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85 (počet účastníků)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Souvisí s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81 i </a:t>
            </a:r>
            <a:r>
              <a:rPr lang="cs-CZ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Vykazování: Do jednoho roku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ukončení projektu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příloha D1, prezenční listina</a:t>
            </a:r>
            <a:endParaRPr lang="cs-CZ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Ukazatele výstupu a výsledku </a:t>
            </a:r>
          </a:p>
          <a:p>
            <a:pPr eaLnBrk="1" hangingPunct="1"/>
            <a:r>
              <a:rPr lang="cs-CZ" sz="1800" b="1" kern="0" cap="all" dirty="0" err="1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People</a:t>
            </a:r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to </a:t>
            </a:r>
            <a:r>
              <a:rPr lang="cs-CZ" sz="1800" b="1" kern="0" cap="all" dirty="0" err="1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people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665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340768"/>
            <a:ext cx="8229600" cy="5112568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Výstupové ukazatele:</a:t>
            </a:r>
            <a:endParaRPr lang="cs-CZ" sz="18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Počet podpořených lokalit v oblasti kultury a cestovního ruchu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77</a:t>
            </a:r>
            <a:b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vypracované strategie a akční plány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83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zapojené do přeshraniční spolupráce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87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Společně vypracovaná řešení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kód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RCO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116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VÝSTUPOVÉ UKAZATELE</a:t>
            </a:r>
          </a:p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Kultura a cestovní ruch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295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44996" y="1124744"/>
            <a:ext cx="8229600" cy="5616624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u="sng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Výsledkové ukazatele: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Počet návštěvníků podpořených lokalit v oblasti kultury a cestovního ruchu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77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(souvisí s ukazatelem výstupu </a:t>
            </a:r>
            <a:r>
              <a:rPr lang="cs-CZ" sz="16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77).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Společné strategie a akční plány přijaté organizacemi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79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83).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Organizace zapojené do přeshraniční spolupráce po dokončení projektu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84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87).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Řešení přijatá nebo rozvíjená organizacemi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kód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RCR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104 (souvisí s ukazatelem výstupu </a:t>
            </a:r>
            <a:r>
              <a:rPr lang="cs-CZ" sz="14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RCO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116).</a:t>
            </a:r>
            <a:endParaRPr lang="cs-CZ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Vykazování: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Dle vybraného ukazatele příloha D1 (Zpráva o udržitelnosti)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a případně další přílohy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dle vybraného ukazatele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do jednoho roku po ukončení projektu.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VÝSLEDKOVÉ UKAZATELE</a:t>
            </a:r>
          </a:p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Kultura a cestovní ruch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578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344816" cy="5315607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067BEAD-D2DC-E791-E686-7C1B3E4D2D27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Podporované území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412776"/>
            <a:ext cx="8713788" cy="5184576"/>
          </a:xfrm>
        </p:spPr>
        <p:txBody>
          <a:bodyPr lIns="0" tIns="0" rIns="0" bIns="0"/>
          <a:lstStyle/>
          <a:p>
            <a:pPr marL="0" lvl="0" indent="0" eaLnBrk="0" hangingPunct="0">
              <a:lnSpc>
                <a:spcPct val="115000"/>
              </a:lnSpc>
              <a:buNone/>
            </a:pPr>
            <a:r>
              <a:rPr lang="cs-CZ" sz="1600" dirty="0">
                <a:solidFill>
                  <a:schemeClr val="accent2"/>
                </a:solidFill>
              </a:rPr>
              <a:t>Výdaje jsou způsobilé pro financování z FMP, pokud splňují zejména následující podmínky: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>
              <a:lnSpc>
                <a:spcPct val="150000"/>
              </a:lnSpc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 byl schválen </a:t>
            </a:r>
            <a:r>
              <a:rPr lang="cs-CZ" sz="1600" b="1" dirty="0" err="1">
                <a:ea typeface="Calibri" panose="020F0502020204030204" pitchFamily="34" charset="0"/>
                <a:cs typeface="Calibri" panose="020F0502020204030204" pitchFamily="34" charset="0"/>
              </a:rPr>
              <a:t>RMV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a je v souladu se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zásadami hospodárnosti, efektivnosti a účelnosti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Byla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podepsána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Smlouva o financování malého projektu.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projektu jsou v principu způsobilé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od data zahájení realizace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 uvedeného ve Smlouvě.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je možné nezpochybnitelně přiřadit k aktivitě/ aktivitám projektu 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nevznikly by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v případě, pokud by se daný projekt nerealizoval.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Aktivity musí být realizovány zpravidla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v programovém území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Rozhodující je prokazatelné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dosažení stanovených cílů, milníků a výstupů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projektu. 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850" dirty="0"/>
              <a:t/>
            </a:r>
            <a:br>
              <a:rPr lang="cs-CZ" sz="1850" dirty="0"/>
            </a:br>
            <a:endParaRPr lang="cs-CZ" sz="1600" i="1" dirty="0"/>
          </a:p>
          <a:p>
            <a:endParaRPr lang="cs-CZ" sz="2000" dirty="0"/>
          </a:p>
          <a:p>
            <a:pPr lvl="0"/>
            <a:endParaRPr lang="cs-CZ" sz="2000" dirty="0"/>
          </a:p>
          <a:p>
            <a:pPr marL="457200" indent="-457200">
              <a:buFontTx/>
              <a:buAutoNum type="arabicPeriod"/>
            </a:pPr>
            <a:endParaRPr lang="cs-CZ" sz="20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42E2D22-977E-A4F8-8EB8-EA4FCA506158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Způsobilé výdaj</a:t>
            </a:r>
            <a:r>
              <a:rPr lang="cs-CZ" sz="2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157616"/>
            <a:ext cx="8229600" cy="5367728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Všechny aktivity projektu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rozčleněny na milníky.</a:t>
            </a: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Milník je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souhrn aktivit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které spolu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tematicky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souvisí.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Milník musí být naplánován tak, aby byl obsahově ucelený a měl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jasně definované výstupy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bez splnění dalších milníků naplňují cíle malého projektu.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Každý milník bude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schválen jako jednorá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ová částka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součet částek za všechny milníky tvoří celkové náklady projekt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u. 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 realizaci projektu dojde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ke kontrole splnění milníků,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pokud je splněn a jsou doloženy stanovené podklady,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dojde k uznání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jednorázové částky za milník.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rámci projektové žádosti musí žadatel také:</a:t>
            </a:r>
            <a:endParaRPr lang="cs-CZ" sz="12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definovat a kvantifikovat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jeden nebo více milníků a popsat je; 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definovat ověřitelné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výstupy milníku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popsat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podklady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, které předloží k ověření splnění milníku;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 indent="-342900" algn="just">
              <a:lnSpc>
                <a:spcPct val="12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předložit detailní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vč. přiřazení položek k milníkům, </a:t>
            </a:r>
            <a:r>
              <a:rPr lang="cs-CZ" sz="16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příloha B5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626FA11-6ED8-8C9A-0DAF-7D9371B846A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MILNÍK</a:t>
            </a:r>
            <a:r>
              <a:rPr lang="cs-CZ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9779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2618"/>
            <a:ext cx="8424167" cy="4958432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buSzPts val="1000"/>
              <a:buNone/>
            </a:pPr>
            <a:endParaRPr lang="cs-CZ" sz="15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1000"/>
              <a:buNone/>
            </a:pP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Žádost se podává 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elektronick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ém 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systém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FMP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odkaz je 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 webových stránkách Správců FMP  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endParaRPr lang="cs-CZ" sz="15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SzPts val="1000"/>
              <a:buNone/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6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Doporučení k vypracování žádosti</a:t>
            </a:r>
            <a:r>
              <a:rPr lang="cs-CZ" sz="1500" dirty="0"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15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5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Konzultujte! Kontakty naleznete na webových stránkách správců </a:t>
            </a:r>
          </a:p>
          <a:p>
            <a:pPr marL="342900" lvl="0" indent="-342900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Vyberte správný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FMP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1600" dirty="0" err="1"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nebo Kultura a cestovní ruch).</a:t>
            </a: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Nastavte si efektivně milníky a výstupy a dobře je v žádosti popište.</a:t>
            </a:r>
          </a:p>
          <a:p>
            <a:pPr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Zvolte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realisticky ukazatele výstupů a výsledků.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143217-EA2E-A40D-DDD5-D80D791D71A9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předkládání žádostí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6646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Kontrola po Ukončení realizace projektu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323528" y="1124744"/>
            <a:ext cx="8568952" cy="4669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1400" b="1" dirty="0">
                <a:solidFill>
                  <a:schemeClr val="accent2"/>
                </a:solidFill>
              </a:rPr>
              <a:t>Dokumenty předkládané k ukončení realizace malého projektu (pokud je relevantní): </a:t>
            </a:r>
            <a:endParaRPr lang="cs-CZ" sz="1600" b="1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</a:t>
            </a: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Závěrečná zpráva;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C1a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Souhrn projektu;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 err="1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C1b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Plnění ukazatelů výstupu malého projektu;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pozvánka, program akce, prezenční listina, plakát;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otodokumentace; 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doložení příslušného výstupu, dodací list, tiskovina, video, … 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dokumenty k prokázání splnění </a:t>
            </a:r>
            <a:r>
              <a:rPr lang="cs-CZ" sz="14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povinné publicity</a:t>
            </a:r>
            <a:r>
              <a:rPr lang="cs-CZ" sz="14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doklady o uskutečněné služební cestě;</a:t>
            </a:r>
          </a:p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 malých ne/investičních projektů: </a:t>
            </a:r>
            <a:r>
              <a:rPr lang="cs-CZ" sz="1400" b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protokol o předání a převzetí díla</a:t>
            </a: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/ stavby, kolaudační rozhodnutí;</a:t>
            </a:r>
          </a:p>
          <a:p>
            <a:pPr marL="342900" lvl="0" indent="-342900" algn="just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cs-CZ" sz="1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případně další specifické podklady uvedené v žádosti/smlouvě.</a:t>
            </a:r>
          </a:p>
        </p:txBody>
      </p:sp>
    </p:spTree>
    <p:extLst>
      <p:ext uri="{BB962C8B-B14F-4D97-AF65-F5344CB8AC3E}">
        <p14:creationId xmlns:p14="http://schemas.microsoft.com/office/powerpoint/2010/main" val="1696816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Doporučujeme ……..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539552" y="2162948"/>
            <a:ext cx="8280920" cy="4394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Konzultujte svůj projektový záměr, žádost a rozpočet.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Informujte nás včas o všech termínech realizovaných akcí/aktivit.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Dodržujte a konzultujte publicitu.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Informujte nás o všech změnách v průběhu realizace projektu.</a:t>
            </a:r>
            <a:br>
              <a:rPr lang="cs-CZ" sz="2000" dirty="0"/>
            </a:b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Konzultujte závěrečnou zprávu.</a:t>
            </a:r>
          </a:p>
          <a:p>
            <a:pPr marL="0" indent="0"/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583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1CDFE4-9E90-C623-73CC-7C9880DC3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0918056-270F-4018-752C-606C04F7473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Komentáře …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2FC8168-E18C-B28A-B650-AF3A54061487}"/>
              </a:ext>
            </a:extLst>
          </p:cNvPr>
          <p:cNvSpPr txBox="1"/>
          <p:nvPr/>
        </p:nvSpPr>
        <p:spPr>
          <a:xfrm>
            <a:off x="539552" y="2162948"/>
            <a:ext cx="8280920" cy="605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cs-CZ" sz="1800" dirty="0"/>
              <a:t>JEDNOTNÝ ZÁKLAD PRO SPOLUPRÁCI – </a:t>
            </a:r>
            <a:r>
              <a:rPr lang="cs-CZ" dirty="0"/>
              <a:t>I</a:t>
            </a:r>
            <a:r>
              <a:rPr lang="cs-CZ" sz="1800" dirty="0"/>
              <a:t>NTERREG 2021+, PRAVIDLA, ROZPOČTY,MILNÍKY</a:t>
            </a:r>
          </a:p>
          <a:p>
            <a:pPr marL="0" indent="0"/>
            <a:r>
              <a:rPr lang="cs-CZ" dirty="0"/>
              <a:t>DLOUHODOBÁ ZKUŠENOST ŽADATELŮ</a:t>
            </a:r>
          </a:p>
          <a:p>
            <a:pPr marL="0" indent="0"/>
            <a:r>
              <a:rPr lang="cs-CZ" sz="1800" dirty="0"/>
              <a:t>ZJEDNODUŠENÉ PODÁVÁNÍ ŽÁDOSTÍ – JEMS/ELEKTRONICKÁ ŽÁDOST FMP</a:t>
            </a:r>
          </a:p>
          <a:p>
            <a:pPr marL="0" indent="0"/>
            <a:r>
              <a:rPr lang="cs-CZ" dirty="0"/>
              <a:t>ZKUŠENÁ SKUPINA PORADCŮ-EXPERTŮ PRO ŽADATELE –SPRÁVCI FMP</a:t>
            </a:r>
          </a:p>
          <a:p>
            <a:pPr marL="0" indent="0"/>
            <a:r>
              <a:rPr lang="cs-CZ" dirty="0"/>
              <a:t>DLOUHÉ ČEKÁNÍ NA PROPLACENÍ PROJEKTOVÝCH AKTIVIT</a:t>
            </a:r>
          </a:p>
          <a:p>
            <a:pPr marL="0" indent="0"/>
            <a:r>
              <a:rPr lang="cs-CZ" dirty="0"/>
              <a:t>A KUPA JINÝCH MALIČKOSTÍ</a:t>
            </a:r>
          </a:p>
          <a:p>
            <a:pPr marL="0" indent="0"/>
            <a:r>
              <a:rPr lang="cs-CZ" sz="1800" dirty="0"/>
              <a:t>-----------------------------------------</a:t>
            </a:r>
          </a:p>
          <a:p>
            <a:pPr marL="0" indent="0"/>
            <a:r>
              <a:rPr lang="cs-CZ" dirty="0"/>
              <a:t>(NE)EXISTENCE JAZYKOVÉ BARIÉRY</a:t>
            </a:r>
          </a:p>
          <a:p>
            <a:pPr marL="0" indent="0"/>
            <a:r>
              <a:rPr lang="cs-CZ" dirty="0"/>
              <a:t>(NE)PŘIPRAVENOST VHODNÝCH ZÁJEMCŮ KE SPOLUPRÁCI</a:t>
            </a:r>
          </a:p>
          <a:p>
            <a:pPr marL="0" indent="0"/>
            <a:r>
              <a:rPr lang="cs-CZ" dirty="0"/>
              <a:t>ROZLIŠNÉ ZKUŠENOSTI SE SPOLUPRACÍ (UDRŽITELNOST, DLOUHODOBÉ PARTNERSTVÍ)</a:t>
            </a:r>
          </a:p>
          <a:p>
            <a:pPr marL="0" indent="0"/>
            <a:r>
              <a:rPr lang="cs-CZ" dirty="0"/>
              <a:t>TĚŽKOSTI </a:t>
            </a:r>
            <a:r>
              <a:rPr lang="cs-CZ"/>
              <a:t>PŘI KO/FINANCOVÁNÍ </a:t>
            </a:r>
            <a:r>
              <a:rPr lang="cs-CZ" dirty="0"/>
              <a:t>AKTIVIT</a:t>
            </a:r>
          </a:p>
          <a:p>
            <a:pPr marL="0" indent="0"/>
            <a:r>
              <a:rPr lang="cs-CZ" dirty="0"/>
              <a:t>OCHOTA/PASIVITA K PŘESHRANIČNÍ SPOLUPRÁCI</a:t>
            </a:r>
          </a:p>
          <a:p>
            <a:pPr marL="0" indent="0"/>
            <a:r>
              <a:rPr lang="cs-CZ" dirty="0"/>
              <a:t>ŘÍDÍCÍ ORGÁN PROGRAMU – PERSONÁLNÍ STABILITA A ZKUŠENOSTI</a:t>
            </a:r>
          </a:p>
          <a:p>
            <a:pPr marL="0" indent="0"/>
            <a:r>
              <a:rPr lang="cs-CZ" sz="1800" dirty="0"/>
              <a:t>A RŮZNÉ DALŠÍ DROBNOSTI…..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0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2C82D78-888F-22EE-7D3B-4B013206BBB3}"/>
              </a:ext>
            </a:extLst>
          </p:cNvPr>
          <p:cNvSpPr txBox="1"/>
          <p:nvPr/>
        </p:nvSpPr>
        <p:spPr>
          <a:xfrm>
            <a:off x="431540" y="1071124"/>
            <a:ext cx="8280920" cy="605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36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chemeClr val="accent6"/>
                </a:solidFill>
              </a:rPr>
              <a:t>Děkuji</a:t>
            </a:r>
            <a:r>
              <a:rPr lang="cs-CZ" sz="3600" dirty="0">
                <a:solidFill>
                  <a:schemeClr val="accent2"/>
                </a:solidFill>
              </a:rPr>
              <a:t> za pozornost</a:t>
            </a:r>
          </a:p>
          <a:p>
            <a:pPr marL="0" indent="0" algn="ctr">
              <a:buNone/>
            </a:pPr>
            <a:endParaRPr lang="cs-CZ" sz="36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cs-CZ" sz="3600" dirty="0">
                <a:solidFill>
                  <a:schemeClr val="accent2"/>
                </a:solidFill>
              </a:rPr>
              <a:t>JUDr. Vladimír Gašpar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accent2"/>
                </a:solidFill>
              </a:rPr>
              <a:t>Ředitel pro Strategie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accent2"/>
                </a:solidFill>
              </a:rPr>
              <a:t>Euroregion Pomoraví, spolek</a:t>
            </a:r>
          </a:p>
          <a:p>
            <a:pPr marL="0" indent="0" algn="ctr">
              <a:buNone/>
            </a:pPr>
            <a:endParaRPr lang="cs-CZ" sz="36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cs-CZ" sz="3600" dirty="0">
                <a:solidFill>
                  <a:schemeClr val="accent2"/>
                </a:solidFill>
                <a:hlinkClick r:id="rId2"/>
              </a:rPr>
              <a:t>gaspar@euroregion-pomoravi.cz</a:t>
            </a:r>
            <a:endParaRPr lang="cs-CZ" sz="36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cs-CZ" sz="3600" dirty="0">
                <a:solidFill>
                  <a:schemeClr val="accent2"/>
                </a:solidFill>
              </a:rPr>
              <a:t>602772786</a:t>
            </a:r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48D264A-8D57-DEA4-67BC-5E34B1F773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1755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95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47217"/>
              </p:ext>
            </p:extLst>
          </p:nvPr>
        </p:nvGraphicFramePr>
        <p:xfrm>
          <a:off x="467544" y="1556792"/>
          <a:ext cx="8136904" cy="4752527"/>
        </p:xfrm>
        <a:graphic>
          <a:graphicData uri="http://schemas.openxmlformats.org/drawingml/2006/table">
            <a:tbl>
              <a:tblPr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6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latin typeface="Calibri"/>
                          <a:ea typeface="Times New Roman"/>
                          <a:cs typeface="Times New Roman"/>
                        </a:rPr>
                        <a:t>Správce/regionální partner</a:t>
                      </a:r>
                      <a:endParaRPr lang="cs-CZ" sz="1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dirty="0">
                          <a:latin typeface="Calibri"/>
                          <a:ea typeface="Times New Roman"/>
                          <a:cs typeface="Times New Roman"/>
                        </a:rPr>
                        <a:t>Správa území</a:t>
                      </a:r>
                      <a:endParaRPr lang="cs-CZ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u="none" dirty="0">
                          <a:latin typeface="Calibri"/>
                          <a:ea typeface="Times New Roman"/>
                          <a:cs typeface="Times New Roman"/>
                        </a:rPr>
                        <a:t>Kontakt</a:t>
                      </a:r>
                      <a:r>
                        <a:rPr lang="cs-CZ" sz="1000" b="1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6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Euroregion Pomoraví </a:t>
                      </a:r>
                      <a:b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(Správce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FMP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kultura a cestovní ruch)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>
                          <a:latin typeface="Calibri"/>
                          <a:ea typeface="Times New Roman"/>
                          <a:cs typeface="Times New Roman"/>
                        </a:rPr>
                        <a:t>Jihomoravský kraj</a:t>
                      </a:r>
                      <a:endParaRPr lang="cs-CZ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www.euroregion-</a:t>
                      </a:r>
                      <a:r>
                        <a:rPr lang="cs-CZ" sz="1400" b="1" u="none" spc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pomoravi.cz</a:t>
                      </a:r>
                      <a:endParaRPr lang="cs-CZ" sz="1400" b="1" u="none" spc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17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Jihočeská Silva </a:t>
                      </a:r>
                      <a:r>
                        <a:rPr lang="cs-CZ" sz="1600" b="1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Nortica</a:t>
                      </a: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(Správce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FMP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cs-CZ" sz="14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cs-CZ" sz="14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Jihočeský kraj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www.silvanortica.com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7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Sdružení obcí Vysočiny </a:t>
                      </a:r>
                      <a:r>
                        <a:rPr lang="cs-CZ" sz="16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cs-CZ" sz="1600" b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Kraj Vysočina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www.obcevysociny.cz</a:t>
                      </a: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541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Regionalmanagement</a:t>
                      </a:r>
                      <a:r>
                        <a:rPr lang="cs-CZ" sz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OÖ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GmbH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Innviertel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Linz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Wels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Mühlviertel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Steyr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Kirchdorf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www.rmooe.at</a:t>
                      </a:r>
                      <a:endParaRPr lang="cs-CZ" sz="1400" b="1" u="none" spc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435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1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NÖ.Regional.GmbH</a:t>
                      </a:r>
                      <a:r>
                        <a:rPr lang="cs-CZ" sz="1600" b="1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1600" b="0" kern="120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RP</a:t>
                      </a:r>
                      <a:r>
                        <a:rPr lang="cs-CZ" sz="1600" b="0" kern="120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Mostviertel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Eisenwurzen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Sankt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Pölten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Waldviertel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Weinviertel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Wiener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Umland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Nordteil</a:t>
                      </a:r>
                      <a:r>
                        <a:rPr lang="cs-CZ" sz="1400" dirty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400" dirty="0" err="1">
                          <a:latin typeface="Calibri"/>
                          <a:ea typeface="Times New Roman"/>
                          <a:cs typeface="Times New Roman"/>
                        </a:rPr>
                        <a:t>Wien</a:t>
                      </a:r>
                      <a:endParaRPr lang="cs-CZ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www.</a:t>
                      </a:r>
                      <a:r>
                        <a:rPr lang="cs-CZ" sz="1400" b="1" u="none" spc="0" dirty="0" err="1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noeregional.at</a:t>
                      </a:r>
                      <a:r>
                        <a:rPr lang="cs-CZ" sz="1400" b="1" u="none" spc="0" dirty="0">
                          <a:solidFill>
                            <a:schemeClr val="accent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u="none" spc="0" dirty="0">
                        <a:solidFill>
                          <a:schemeClr val="accent6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D00A3E3F-C08B-B13B-F114-680E76EED1C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Správci a </a:t>
            </a:r>
            <a:b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regionální partneři FMP Rakousko-Česko</a:t>
            </a:r>
            <a:endParaRPr lang="en-GB" sz="1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0224005-C32B-76D5-E0A4-7234D62E5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2641"/>
            <a:ext cx="9144000" cy="513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0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5904952-1E51-700C-1748-B7A6E23FF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5109"/>
            <a:ext cx="9144000" cy="510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24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484784"/>
            <a:ext cx="8683257" cy="5112567"/>
          </a:xfrm>
        </p:spPr>
        <p:txBody>
          <a:bodyPr lIns="0" tIns="0" rIns="0" bIns="0"/>
          <a:lstStyle/>
          <a:p>
            <a:pPr algn="just">
              <a:buNone/>
            </a:pPr>
            <a:r>
              <a:rPr lang="cs-CZ" sz="1800" dirty="0">
                <a:ea typeface="Cambria" panose="02040503050406030204" pitchFamily="18" charset="0"/>
              </a:rPr>
              <a:t>Veřejnoprávní instituce a neziskové organizace např.:</a:t>
            </a:r>
          </a:p>
          <a:p>
            <a:pPr algn="just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města a obce, kraje a jejich příspěvkové organizace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neziskové organizace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svazy, spolky, komory a sdružení</a:t>
            </a:r>
          </a:p>
          <a:p>
            <a:pPr algn="just"/>
            <a:r>
              <a:rPr lang="cs-CZ" sz="1800" b="1" dirty="0">
                <a:ea typeface="Cambria" panose="02040503050406030204" pitchFamily="18" charset="0"/>
              </a:rPr>
              <a:t>vzdělávací instituce apod.</a:t>
            </a:r>
          </a:p>
          <a:p>
            <a:pPr marL="0" indent="0" algn="just">
              <a:buNone/>
            </a:pPr>
            <a:endParaRPr lang="cs-CZ" sz="16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r>
              <a:rPr lang="cs-CZ" sz="1800" dirty="0">
                <a:ea typeface="Cambria" panose="02040503050406030204" pitchFamily="18" charset="0"/>
              </a:rPr>
              <a:t/>
            </a: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  <a:p>
            <a:pPr algn="ctr">
              <a:buNone/>
            </a:pPr>
            <a:r>
              <a:rPr lang="cs-CZ" sz="1400" i="1" dirty="0">
                <a:ea typeface="Cambria" panose="02040503050406030204" pitchFamily="18" charset="0"/>
              </a:rPr>
              <a:t>Výjimkou jsou organizační složky bez právní subjektivity, které jsou složkami subjektů se sídlem mimo programové území, ale v programovém území působí.</a:t>
            </a:r>
            <a:endParaRPr lang="cs-CZ" sz="1400" b="1" i="1" dirty="0">
              <a:ea typeface="Cambria" panose="02040503050406030204" pitchFamily="18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Jak na spolupráci - Vhodní žadatelé a partneři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2F698C0-D6B2-39A3-DB4E-F293884EE311}"/>
              </a:ext>
            </a:extLst>
          </p:cNvPr>
          <p:cNvSpPr/>
          <p:nvPr/>
        </p:nvSpPr>
        <p:spPr>
          <a:xfrm>
            <a:off x="395536" y="4136223"/>
            <a:ext cx="835292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   </a:t>
            </a:r>
            <a:r>
              <a:rPr lang="cs-CZ" b="1" dirty="0">
                <a:solidFill>
                  <a:schemeClr val="accent6"/>
                </a:solidFill>
              </a:rPr>
              <a:t>Projektoví</a:t>
            </a:r>
            <a:r>
              <a:rPr lang="cs-CZ" sz="1800" b="1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partneři</a:t>
            </a:r>
            <a:r>
              <a:rPr lang="cs-CZ" sz="1800" b="1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musí</a:t>
            </a:r>
            <a:r>
              <a:rPr lang="cs-CZ" sz="1800" dirty="0">
                <a:ea typeface="Cambria" panose="02040503050406030204" pitchFamily="18" charset="0"/>
              </a:rPr>
              <a:t> </a:t>
            </a:r>
            <a:r>
              <a:rPr lang="cs-CZ" b="1" dirty="0">
                <a:solidFill>
                  <a:schemeClr val="accent6"/>
                </a:solidFill>
              </a:rPr>
              <a:t>mít</a:t>
            </a:r>
            <a:r>
              <a:rPr lang="cs-CZ" sz="1800" dirty="0">
                <a:ea typeface="Cambria" panose="02040503050406030204" pitchFamily="18" charset="0"/>
              </a:rPr>
              <a:t> </a:t>
            </a:r>
            <a:r>
              <a:rPr lang="cs-CZ" b="1" dirty="0">
                <a:solidFill>
                  <a:schemeClr val="accent6"/>
                </a:solidFill>
              </a:rPr>
              <a:t>sídlo v programovém území.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DE175E-6E89-C0E3-2192-66EE04CDF5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847098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916832"/>
            <a:ext cx="8640960" cy="4607793"/>
          </a:xfrm>
        </p:spPr>
        <p:txBody>
          <a:bodyPr lIns="0" tIns="0" rIns="0" bIns="0"/>
          <a:lstStyle/>
          <a:p>
            <a:r>
              <a:rPr lang="cs-CZ" sz="2000" b="1" dirty="0"/>
              <a:t>Přeshraniční spolupráce funguje na prakticky stejném základě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dirty="0"/>
              <a:t>Součástí Programu </a:t>
            </a:r>
            <a:r>
              <a:rPr lang="cs-CZ" sz="2000" b="1" dirty="0"/>
              <a:t>INTERREG Rakousko – Česko resp. Slovensko - Česko 2021-2027.</a:t>
            </a:r>
            <a:br>
              <a:rPr lang="cs-CZ" sz="2000" b="1" dirty="0"/>
            </a:br>
            <a:endParaRPr lang="cs-CZ" sz="2000" b="1" dirty="0"/>
          </a:p>
          <a:p>
            <a:r>
              <a:rPr lang="cs-CZ" sz="2000" b="1" dirty="0"/>
              <a:t>FMP </a:t>
            </a:r>
            <a:r>
              <a:rPr lang="cs-CZ" sz="2000" b="1" dirty="0" err="1"/>
              <a:t>people</a:t>
            </a:r>
            <a:r>
              <a:rPr lang="cs-CZ" sz="2000" b="1" dirty="0"/>
              <a:t> to </a:t>
            </a:r>
            <a:r>
              <a:rPr lang="cs-CZ" sz="2000" b="1" dirty="0" err="1"/>
              <a:t>people</a:t>
            </a:r>
            <a:r>
              <a:rPr lang="cs-CZ" sz="2000" b="1" dirty="0"/>
              <a:t> </a:t>
            </a:r>
            <a:r>
              <a:rPr lang="cs-CZ" sz="2000" dirty="0"/>
              <a:t>a</a:t>
            </a:r>
            <a:r>
              <a:rPr lang="cs-CZ" sz="2000" b="1" dirty="0"/>
              <a:t> FMP kultura a cestovní ruch.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r>
              <a:rPr lang="cs-CZ" sz="2000" dirty="0"/>
              <a:t>Projekty z rozpočtem do 30 000 € / 50 000 € s přeshraničním dopadem.</a:t>
            </a:r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r>
              <a:rPr lang="cs-CZ" sz="2000" dirty="0"/>
              <a:t>Musí být realizovány alespoň </a:t>
            </a:r>
            <a:r>
              <a:rPr lang="cs-CZ" sz="2000" b="1" dirty="0"/>
              <a:t>jedním českým </a:t>
            </a:r>
            <a:r>
              <a:rPr lang="cs-CZ" sz="2000" dirty="0"/>
              <a:t>a alespoň </a:t>
            </a:r>
            <a:r>
              <a:rPr lang="cs-CZ" sz="2000" b="1" dirty="0"/>
              <a:t>jedním rakouským či slovenským</a:t>
            </a:r>
            <a:r>
              <a:rPr lang="cs-CZ" sz="2000" dirty="0"/>
              <a:t> projektovým </a:t>
            </a:r>
            <a:r>
              <a:rPr lang="cs-CZ" sz="2000" b="1" dirty="0"/>
              <a:t>partnerem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>
              <a:buNone/>
            </a:pP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40699DD-5C0F-5CAC-F7CB-82DAE34B605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Základní informace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562126" y="3356992"/>
            <a:ext cx="8258345" cy="3240360"/>
          </a:xfrm>
        </p:spPr>
        <p:txBody>
          <a:bodyPr lIns="0" tIns="0" rIns="0" bIns="0"/>
          <a:lstStyle/>
          <a:p>
            <a:pPr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cs-CZ" sz="1800" b="1" dirty="0"/>
          </a:p>
          <a:p>
            <a:pPr>
              <a:buNone/>
            </a:pPr>
            <a:r>
              <a:rPr lang="cs-CZ" sz="1800" b="1" dirty="0"/>
              <a:t>Podíl příspěvku</a:t>
            </a:r>
            <a:r>
              <a:rPr lang="cs-CZ" sz="1800" dirty="0"/>
              <a:t> ze zdrojů Evropského fondu pro regionální rozvoj (EFRR) je </a:t>
            </a:r>
            <a:r>
              <a:rPr lang="cs-CZ" sz="1800" b="1" dirty="0"/>
              <a:t>maximálně 80 %.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b="1" dirty="0"/>
              <a:t>Je třeba mít zajištěny</a:t>
            </a:r>
            <a:r>
              <a:rPr lang="cs-CZ" sz="1800" dirty="0"/>
              <a:t> finanční prostředky na předfinancování projektu.</a:t>
            </a:r>
            <a:br>
              <a:rPr lang="cs-CZ" sz="1800" dirty="0"/>
            </a:br>
            <a:endParaRPr lang="cs-CZ" sz="1800" dirty="0"/>
          </a:p>
          <a:p>
            <a:pPr>
              <a:buNone/>
            </a:pPr>
            <a:r>
              <a:rPr lang="cs-CZ" sz="1800" b="1" dirty="0"/>
              <a:t>Přímé příjmy </a:t>
            </a:r>
            <a:r>
              <a:rPr lang="cs-CZ" sz="1800" dirty="0"/>
              <a:t>vzniklé v průběhu realizace a po ukončení projektu </a:t>
            </a:r>
            <a:r>
              <a:rPr lang="cs-CZ" sz="1800" b="1" dirty="0"/>
              <a:t>nemusí</a:t>
            </a:r>
            <a:r>
              <a:rPr lang="cs-CZ" sz="1800" dirty="0"/>
              <a:t> být </a:t>
            </a:r>
            <a:r>
              <a:rPr lang="cs-CZ" sz="1800" b="1" dirty="0"/>
              <a:t>evidovány</a:t>
            </a:r>
            <a:r>
              <a:rPr lang="cs-CZ" sz="1800" dirty="0"/>
              <a:t> ani </a:t>
            </a:r>
            <a:r>
              <a:rPr lang="cs-CZ" sz="1800" b="1" dirty="0"/>
              <a:t>vykazovány</a:t>
            </a:r>
            <a:r>
              <a:rPr lang="cs-CZ" sz="1800" dirty="0"/>
              <a:t>.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75C4428B-B4A3-C062-E917-BA2838C783A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Financování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733DD45-4988-15D4-5A85-20D66169D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27475"/>
              </p:ext>
            </p:extLst>
          </p:nvPr>
        </p:nvGraphicFramePr>
        <p:xfrm>
          <a:off x="568297" y="1124744"/>
          <a:ext cx="8013576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1495">
                  <a:extLst>
                    <a:ext uri="{9D8B030D-6E8A-4147-A177-3AD203B41FA5}">
                      <a16:colId xmlns:a16="http://schemas.microsoft.com/office/drawing/2014/main" val="986361511"/>
                    </a:ext>
                  </a:extLst>
                </a:gridCol>
                <a:gridCol w="2921015">
                  <a:extLst>
                    <a:ext uri="{9D8B030D-6E8A-4147-A177-3AD203B41FA5}">
                      <a16:colId xmlns:a16="http://schemas.microsoft.com/office/drawing/2014/main" val="2576507669"/>
                    </a:ext>
                  </a:extLst>
                </a:gridCol>
                <a:gridCol w="2961066">
                  <a:extLst>
                    <a:ext uri="{9D8B030D-6E8A-4147-A177-3AD203B41FA5}">
                      <a16:colId xmlns:a16="http://schemas.microsoft.com/office/drawing/2014/main" val="411743193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/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Zaměření 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FMP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Celková výše způsobilých projektových výdajů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Výše dotace z 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2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(max. 80 % celkových způsobilých výdajů)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886476"/>
                  </a:ext>
                </a:extLst>
              </a:tr>
              <a:tr h="5998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to </a:t>
                      </a:r>
                      <a:r>
                        <a:rPr lang="cs-CZ" sz="1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</a:t>
                      </a: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30.000 €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24.000 €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685122"/>
                  </a:ext>
                </a:extLst>
              </a:tr>
              <a:tr h="62425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Kultura a cestovní ruch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50.000 €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40.000 €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060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230371" y="2420888"/>
            <a:ext cx="8683257" cy="4248471"/>
          </a:xfrm>
        </p:spPr>
        <p:txBody>
          <a:bodyPr lIns="0" tIns="0" rIns="0" bIns="0"/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Doba realizace malého projektu je zpravidla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 měsíců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Datum zahájení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projektu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nesmí předcházet datu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podání projektové žádosti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2000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strike="sngStrik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>
                <a:effectLst/>
                <a:ea typeface="Calibri" panose="020F0502020204030204" pitchFamily="34" charset="0"/>
              </a:rPr>
              <a:t>V odůvodněných případech může být schválená doba realizace projektu prodloužena. </a:t>
            </a:r>
            <a:endParaRPr lang="cs-CZ" sz="2000" dirty="0">
              <a:ea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cap="all" dirty="0">
              <a:cs typeface="Calibri" panose="020F0502020204030204" pitchFamily="34" charset="0"/>
            </a:endParaRPr>
          </a:p>
          <a:p>
            <a:pPr algn="just"/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endParaRPr lang="cs-CZ" sz="1800" b="1" dirty="0">
              <a:ea typeface="Cambria" panose="02040503050406030204" pitchFamily="18" charset="0"/>
            </a:endParaRPr>
          </a:p>
          <a:p>
            <a:pPr algn="ctr">
              <a:buNone/>
            </a:pPr>
            <a:r>
              <a:rPr lang="cs-CZ" sz="1800" dirty="0">
                <a:ea typeface="Cambria" panose="02040503050406030204" pitchFamily="18" charset="0"/>
              </a:rPr>
              <a:t/>
            </a:r>
            <a:br>
              <a:rPr lang="cs-CZ" sz="1800" dirty="0">
                <a:ea typeface="Cambria" panose="02040503050406030204" pitchFamily="18" charset="0"/>
              </a:rPr>
            </a:br>
            <a:endParaRPr lang="cs-CZ" sz="1800" dirty="0">
              <a:ea typeface="Cambria" panose="02040503050406030204" pitchFamily="18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72B425A6-6AA2-E834-2947-2657C9EBE95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Doba realizace malých projektů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814340"/>
      </p:ext>
    </p:extLst>
  </p:cSld>
  <p:clrMapOvr>
    <a:masterClrMapping/>
  </p:clrMapOvr>
</p:sld>
</file>

<file path=ppt/theme/theme1.xml><?xml version="1.0" encoding="utf-8"?>
<a:theme xmlns:a="http://schemas.openxmlformats.org/drawingml/2006/main" name="RRAJM_Prezentace_2017_16x9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E6D43727-A436-4501-8A7B-C5C2395475B5}"/>
    </a:ext>
  </a:extLst>
</a:theme>
</file>

<file path=ppt/theme/theme2.xml><?xml version="1.0" encoding="utf-8"?>
<a:theme xmlns:a="http://schemas.openxmlformats.org/drawingml/2006/main" name="EN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D274BB64-F8B3-4EE0-8BF4-21679E47E5E7}"/>
    </a:ext>
  </a:extLst>
</a:theme>
</file>

<file path=ppt/theme/theme3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RRAJM_Prezentace_2017_16x9</Template>
  <TotalTime>6001</TotalTime>
  <Words>798</Words>
  <Application>Microsoft Office PowerPoint</Application>
  <PresentationFormat>Předvádění na obrazovce (4:3)</PresentationFormat>
  <Paragraphs>268</Paragraphs>
  <Slides>26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Arial</vt:lpstr>
      <vt:lpstr>Calibri</vt:lpstr>
      <vt:lpstr>Cambria</vt:lpstr>
      <vt:lpstr>Courier New</vt:lpstr>
      <vt:lpstr>Symbol</vt:lpstr>
      <vt:lpstr>Times New Roman</vt:lpstr>
      <vt:lpstr>Wingdings</vt:lpstr>
      <vt:lpstr>RRAJM_Prezentace_2017_16x9</vt:lpstr>
      <vt:lpstr>EN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podporovaných aktivit: </vt:lpstr>
      <vt:lpstr>Prezentace aplikace PowerPoint</vt:lpstr>
      <vt:lpstr>Příklady podporovaných aktivit: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 malých projektů Rakousko – Česká republika</dc:title>
  <dc:creator>dagmar.kalikova</dc:creator>
  <cp:lastModifiedBy>autor</cp:lastModifiedBy>
  <cp:revision>566</cp:revision>
  <cp:lastPrinted>2024-01-10T11:25:42Z</cp:lastPrinted>
  <dcterms:created xsi:type="dcterms:W3CDTF">2017-04-18T12:14:18Z</dcterms:created>
  <dcterms:modified xsi:type="dcterms:W3CDTF">2024-12-10T18:01:07Z</dcterms:modified>
</cp:coreProperties>
</file>