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78" r:id="rId2"/>
    <p:sldId id="365" r:id="rId3"/>
    <p:sldId id="293" r:id="rId4"/>
    <p:sldId id="366" r:id="rId5"/>
    <p:sldId id="326" r:id="rId6"/>
    <p:sldId id="322" r:id="rId7"/>
    <p:sldId id="345" r:id="rId8"/>
    <p:sldId id="342" r:id="rId9"/>
    <p:sldId id="393" r:id="rId10"/>
    <p:sldId id="394" r:id="rId11"/>
    <p:sldId id="369" r:id="rId12"/>
    <p:sldId id="395" r:id="rId13"/>
    <p:sldId id="396" r:id="rId14"/>
    <p:sldId id="397" r:id="rId15"/>
    <p:sldId id="337" r:id="rId16"/>
    <p:sldId id="344" r:id="rId17"/>
    <p:sldId id="367" r:id="rId18"/>
    <p:sldId id="340" r:id="rId19"/>
    <p:sldId id="346" r:id="rId20"/>
    <p:sldId id="305" r:id="rId21"/>
    <p:sldId id="410" r:id="rId22"/>
    <p:sldId id="428" r:id="rId23"/>
    <p:sldId id="444" r:id="rId24"/>
    <p:sldId id="445" r:id="rId25"/>
    <p:sldId id="446" r:id="rId26"/>
    <p:sldId id="447" r:id="rId27"/>
    <p:sldId id="448" r:id="rId28"/>
    <p:sldId id="449" r:id="rId29"/>
    <p:sldId id="450" r:id="rId30"/>
    <p:sldId id="451" r:id="rId31"/>
    <p:sldId id="452" r:id="rId32"/>
    <p:sldId id="299" r:id="rId33"/>
    <p:sldId id="370" r:id="rId34"/>
    <p:sldId id="351" r:id="rId35"/>
    <p:sldId id="353" r:id="rId36"/>
    <p:sldId id="355" r:id="rId37"/>
    <p:sldId id="371" r:id="rId38"/>
    <p:sldId id="357" r:id="rId39"/>
    <p:sldId id="389" r:id="rId40"/>
    <p:sldId id="390" r:id="rId41"/>
    <p:sldId id="391" r:id="rId42"/>
    <p:sldId id="380" r:id="rId43"/>
    <p:sldId id="454" r:id="rId44"/>
    <p:sldId id="455" r:id="rId45"/>
    <p:sldId id="343" r:id="rId46"/>
    <p:sldId id="415" r:id="rId47"/>
    <p:sldId id="416" r:id="rId48"/>
    <p:sldId id="456" r:id="rId49"/>
    <p:sldId id="297" r:id="rId50"/>
  </p:sldIdLst>
  <p:sldSz cx="9144000" cy="6858000" type="screen4x3"/>
  <p:notesSz cx="6669088" cy="987266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FDE8D7"/>
    <a:srgbClr val="008000"/>
    <a:srgbClr val="FFFF00"/>
    <a:srgbClr val="B4D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528" autoAdjust="0"/>
  </p:normalViewPr>
  <p:slideViewPr>
    <p:cSldViewPr>
      <p:cViewPr varScale="1">
        <p:scale>
          <a:sx n="91" d="100"/>
          <a:sy n="91" d="100"/>
        </p:scale>
        <p:origin x="140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78" tIns="45540" rIns="91078" bIns="4554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663" y="0"/>
            <a:ext cx="2890837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78" tIns="45540" rIns="91078" bIns="4554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536D416-9060-48B8-A05F-46341BC1304A}" type="datetime1">
              <a:rPr lang="de-AT"/>
              <a:pPr>
                <a:defRPr/>
              </a:pPr>
              <a:t>12.12.2024</a:t>
            </a:fld>
            <a:endParaRPr lang="de-DE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890838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78" tIns="45540" rIns="91078" bIns="4554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663" y="9377363"/>
            <a:ext cx="2890837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78" tIns="45540" rIns="91078" bIns="4554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273749E-FD1A-4E61-BADE-D46735F2C5A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391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78" tIns="45540" rIns="91078" bIns="4554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3" y="0"/>
            <a:ext cx="2890837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78" tIns="45540" rIns="91078" bIns="4554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86814D-FA10-4A17-85CD-3CF91DCE7678}" type="datetime1">
              <a:rPr lang="de-AT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67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89475"/>
            <a:ext cx="5335588" cy="44434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78" tIns="45540" rIns="91078" bIns="455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noProof="0"/>
              <a:t>Textmasterformate durch Klicken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890838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78" tIns="45540" rIns="91078" bIns="4554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3" y="9377363"/>
            <a:ext cx="2890837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78" tIns="45540" rIns="91078" bIns="4554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6CC2D0A-2B11-46CD-B7AD-860359E7076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4150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cs-CZ"/>
          </a:p>
        </p:txBody>
      </p:sp>
    </p:spTree>
    <p:extLst>
      <p:ext uri="{BB962C8B-B14F-4D97-AF65-F5344CB8AC3E}">
        <p14:creationId xmlns:p14="http://schemas.microsoft.com/office/powerpoint/2010/main" val="2351241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cs-CZ"/>
          </a:p>
        </p:txBody>
      </p:sp>
    </p:spTree>
    <p:extLst>
      <p:ext uri="{BB962C8B-B14F-4D97-AF65-F5344CB8AC3E}">
        <p14:creationId xmlns:p14="http://schemas.microsoft.com/office/powerpoint/2010/main" val="1600462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92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4DB2C88-7AFD-4347-A649-6C4C00C38D53}" type="slidenum">
              <a:rPr lang="de-AT" altLang="cs-CZ" smtClean="0">
                <a:latin typeface="Calibri" panose="020F0502020204030204" pitchFamily="34" charset="0"/>
              </a:rPr>
              <a:pPr/>
              <a:t>15</a:t>
            </a:fld>
            <a:endParaRPr lang="de-AT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221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CC2D0A-2B11-46CD-B7AD-860359E70761}" type="slidenum">
              <a:rPr lang="de-AT" smtClean="0"/>
              <a:pPr>
                <a:defRPr/>
              </a:pPr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1204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cs-CZ"/>
          </a:p>
        </p:txBody>
      </p:sp>
    </p:spTree>
    <p:extLst>
      <p:ext uri="{BB962C8B-B14F-4D97-AF65-F5344CB8AC3E}">
        <p14:creationId xmlns:p14="http://schemas.microsoft.com/office/powerpoint/2010/main" val="3753601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cs-CZ"/>
          </a:p>
        </p:txBody>
      </p:sp>
    </p:spTree>
    <p:extLst>
      <p:ext uri="{BB962C8B-B14F-4D97-AF65-F5344CB8AC3E}">
        <p14:creationId xmlns:p14="http://schemas.microsoft.com/office/powerpoint/2010/main" val="16708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A59CD-DF04-4CD4-904C-B26151A48512}" type="datetime1">
              <a:rPr lang="de-DE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32E95-76E8-48F4-B869-3DFC53745FCD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9865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82290-17A8-47C9-91FD-E7E8C3F79828}" type="datetime1">
              <a:rPr lang="de-DE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4F81B-9F2F-4666-A924-F9F71CCA3C7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685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7C499-1157-4BC5-BE74-558CB060B936}" type="datetime1">
              <a:rPr lang="de-DE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ADA3-BC20-4EC5-BC3D-293647D23CB8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6356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90B1A-4765-429E-8EC8-79DB69870E98}" type="datetime1">
              <a:rPr lang="de-DE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E25A-730A-4DCF-969B-732677FA310C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14374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EE72-3DB2-44A8-9A59-1B7FBB01758D}" type="datetime1">
              <a:rPr lang="de-DE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4A62-6F46-4020-AC20-49703D1AF3A7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7307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5613D-3835-48D3-85C0-E44A23536C06}" type="datetime1">
              <a:rPr lang="de-DE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407CB-5F94-4BFF-A768-766DC718FA47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341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327FD-DC0D-457A-B2BB-5A02651C7C90}" type="datetime1">
              <a:rPr lang="de-DE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6E1CC-614B-4F72-A94C-212CDCF8F486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327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C18C3-F74B-42CC-BE26-E2B133D7FED1}" type="datetime1">
              <a:rPr lang="de-DE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E63DF-4340-48B2-819F-3ADE8197DBED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0932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35B9E-A777-4411-A6B3-05E8D8DB7F72}" type="datetime1">
              <a:rPr lang="de-DE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72D09-5CBA-4366-B7ED-E429DA8895CF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068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47140-A218-4F5D-96BE-9D4B26916469}" type="datetime1">
              <a:rPr lang="de-DE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A4530-A3CB-4148-B65B-63B2A14BF8F0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6269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2F465-C16A-4CFB-850A-547A353C8E99}" type="datetime1">
              <a:rPr lang="de-DE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CD8DB-30C4-4626-95E8-A69537F3E146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69988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FDAD9-D348-4B38-819E-B18EFBF228F8}" type="datetime1">
              <a:rPr lang="de-DE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C6FD-454D-4B07-B5BB-D073B233E2FB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38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4348D-2D03-44DF-B770-8095D9EFB9BC}" type="datetime1">
              <a:rPr lang="de-DE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A9D14-49BB-4789-B1EE-BB8000B21DC9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70514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8154B-DBA9-4A5D-B587-513A9430125D}" type="datetime1">
              <a:rPr lang="de-DE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9A575-705A-4710-B119-5DD92FB584E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956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title style</a:t>
            </a:r>
            <a:endParaRPr lang="de-AT" altLang="cs-CZ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text styles</a:t>
            </a:r>
          </a:p>
          <a:p>
            <a:pPr lvl="1"/>
            <a:r>
              <a:rPr lang="en-US" altLang="cs-CZ"/>
              <a:t>Second level</a:t>
            </a:r>
          </a:p>
          <a:p>
            <a:pPr lvl="2"/>
            <a:r>
              <a:rPr lang="en-US" altLang="cs-CZ"/>
              <a:t>Third level</a:t>
            </a:r>
          </a:p>
          <a:p>
            <a:pPr lvl="3"/>
            <a:r>
              <a:rPr lang="en-US" altLang="cs-CZ"/>
              <a:t>Fourth level</a:t>
            </a:r>
          </a:p>
          <a:p>
            <a:pPr lvl="4"/>
            <a:r>
              <a:rPr lang="en-US" altLang="cs-CZ"/>
              <a:t>Fifth level</a:t>
            </a:r>
            <a:endParaRPr lang="de-AT" alt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E5AC54-11B1-427F-8368-B4E3EF529C47}" type="datetime1">
              <a:rPr lang="de-DE"/>
              <a:pPr>
                <a:defRPr/>
              </a:pPr>
              <a:t>12.12.2024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6356350"/>
            <a:ext cx="6629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FB3DD49-5DFB-4AC9-842A-6DC1748F275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10.pn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starosta.novalhota@seznam.cz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sk-cz.eu/image.php?FNAME=1352961105.upl&amp;ANAME=loga_program_ER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sk-cz.eu/image.php?FNAME=1352961105.upl&amp;ANAME=loga_program_ER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/>
          </p:cNvSpPr>
          <p:nvPr>
            <p:ph type="title"/>
          </p:nvPr>
        </p:nvSpPr>
        <p:spPr>
          <a:xfrm>
            <a:off x="257610" y="350030"/>
            <a:ext cx="8534400" cy="2438400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993300"/>
                </a:solidFill>
              </a:rPr>
              <a:t>Nová Lhota, okr. Hodonín</a:t>
            </a:r>
            <a:endParaRPr lang="de-DE" altLang="cs-CZ" sz="3600" b="1" dirty="0">
              <a:solidFill>
                <a:srgbClr val="993300"/>
              </a:solidFill>
            </a:endParaRPr>
          </a:p>
        </p:txBody>
      </p:sp>
      <p:sp>
        <p:nvSpPr>
          <p:cNvPr id="4100" name="Rectangle 3"/>
          <p:cNvSpPr>
            <a:spLocks noGrp="1"/>
          </p:cNvSpPr>
          <p:nvPr>
            <p:ph type="body" idx="1"/>
          </p:nvPr>
        </p:nvSpPr>
        <p:spPr>
          <a:xfrm>
            <a:off x="257610" y="2247999"/>
            <a:ext cx="8458200" cy="914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3600" b="1" i="1" dirty="0">
                <a:solidFill>
                  <a:srgbClr val="993300"/>
                </a:solidFill>
              </a:rPr>
              <a:t>Sousedská přeshraniční CZ-SK spolupráce na komunální úrovni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de-DE" altLang="cs-CZ" sz="2800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i="1" dirty="0"/>
              <a:t>	</a:t>
            </a:r>
            <a:r>
              <a:rPr lang="cs-CZ" altLang="cs-CZ" sz="2400" i="1" dirty="0">
                <a:solidFill>
                  <a:srgbClr val="993300"/>
                </a:solidFill>
              </a:rPr>
              <a:t>Antonín Okénka</a:t>
            </a:r>
            <a:r>
              <a:rPr lang="de-AT" altLang="cs-CZ" sz="2400" i="1" dirty="0">
                <a:solidFill>
                  <a:srgbClr val="993300"/>
                </a:solidFill>
              </a:rPr>
              <a:t>,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i="1" dirty="0">
                <a:solidFill>
                  <a:srgbClr val="993300"/>
                </a:solidFill>
              </a:rPr>
              <a:t>    Obec Nová Lhota,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i="1" dirty="0">
                <a:solidFill>
                  <a:srgbClr val="993300"/>
                </a:solidFill>
              </a:rPr>
              <a:t>            SMS ČR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i="1" dirty="0">
                <a:solidFill>
                  <a:srgbClr val="993300"/>
                </a:solidFill>
              </a:rPr>
              <a:t>        11. 12. 2024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i="1" dirty="0">
                <a:solidFill>
                  <a:srgbClr val="993300"/>
                </a:solidFill>
              </a:rPr>
              <a:t>		Brno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i="1" dirty="0"/>
              <a:t>	</a:t>
            </a:r>
            <a:endParaRPr lang="de-DE" altLang="cs-CZ" sz="2800" dirty="0"/>
          </a:p>
        </p:txBody>
      </p:sp>
      <p:pic>
        <p:nvPicPr>
          <p:cNvPr id="4101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72" y="350030"/>
            <a:ext cx="1392238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4" y="351160"/>
            <a:ext cx="1393289" cy="13911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691" y="3670736"/>
            <a:ext cx="4267200" cy="28372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9862" y="614188"/>
            <a:ext cx="5715000" cy="701675"/>
          </a:xfrm>
        </p:spPr>
        <p:txBody>
          <a:bodyPr/>
          <a:lstStyle/>
          <a:p>
            <a:pPr>
              <a:defRPr/>
            </a:pPr>
            <a:r>
              <a:rPr lang="cs-CZ" sz="2800" dirty="0">
                <a:solidFill>
                  <a:srgbClr val="993300"/>
                </a:solidFill>
                <a:latin typeface="Calibri" pitchFamily="34" charset="0"/>
              </a:rPr>
              <a:t>„</a:t>
            </a:r>
            <a:r>
              <a:rPr lang="cs-CZ" sz="2800" b="1" dirty="0">
                <a:solidFill>
                  <a:srgbClr val="993300"/>
                </a:solidFill>
                <a:latin typeface="Calibri" pitchFamily="34" charset="0"/>
              </a:rPr>
              <a:t>NEZTRÁCEJME PŮDU POD NOHAMA“</a:t>
            </a:r>
          </a:p>
        </p:txBody>
      </p:sp>
      <p:pic>
        <p:nvPicPr>
          <p:cNvPr id="30723" name="Picture 2" descr="C:\Users\PC\Desktop\do prez\výuka\3.půdní laboratoř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890588"/>
            <a:ext cx="2143125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 descr="C:\Users\PC\Desktop\do prez\výuka\eroze mode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000250"/>
            <a:ext cx="3176587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C:\Users\PC\Desktop\do prez\výuka\výuka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2000250"/>
            <a:ext cx="31623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 descr="C:\Users\PC\Desktop\do prez\výuka\půdní laboratoř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6600"/>
            <a:ext cx="2928938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 descr="C:\Users\PC\Desktop\do prez\výuka\výuka kompos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572000"/>
            <a:ext cx="286861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7" descr="C:\Users\PC\Desktop\do prez\výuka\výuka kotovic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4572000"/>
            <a:ext cx="2868612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2143125" y="1400701"/>
            <a:ext cx="6848474" cy="42987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cs-CZ" sz="2400" spc="-100" dirty="0">
                <a:solidFill>
                  <a:srgbClr val="993300"/>
                </a:solidFill>
                <a:latin typeface="Calibri" pitchFamily="34" charset="0"/>
                <a:ea typeface="+mj-ea"/>
                <a:cs typeface="+mj-cs"/>
              </a:rPr>
              <a:t>Výukové programy v ekocentru a přírodní zahradě</a:t>
            </a:r>
            <a:endParaRPr lang="cs-CZ" sz="3200" spc="-100" dirty="0">
              <a:solidFill>
                <a:srgbClr val="993300"/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75505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613150"/>
            <a:ext cx="4321176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500438"/>
            <a:ext cx="4719637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8"/>
            <a:ext cx="4859338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0" t="14717" r="15099" b="14764"/>
          <a:stretch>
            <a:fillRect/>
          </a:stretch>
        </p:blipFill>
        <p:spPr bwMode="auto">
          <a:xfrm>
            <a:off x="5003800" y="239713"/>
            <a:ext cx="404018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284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298224-D461-4F62-9DAE-038A3903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CD8DB-30C4-4626-95E8-A69537F3E146}" type="slidenum">
              <a:rPr lang="de-AT" smtClean="0"/>
              <a:pPr>
                <a:defRPr/>
              </a:pPr>
              <a:t>12</a:t>
            </a:fld>
            <a:endParaRPr lang="de-AT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09A382A-20E8-4AE2-BE77-D031FAD0F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9212"/>
            <a:ext cx="4187909" cy="28034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66F1744-A738-49FF-9329-C1FBE4A71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64" y="3090753"/>
            <a:ext cx="5423672" cy="363072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DB7D391-DAF5-486D-8611-0062A3ABB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78" y="209008"/>
            <a:ext cx="4158643" cy="278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49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298224-D461-4F62-9DAE-038A3903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CD8DB-30C4-4626-95E8-A69537F3E146}" type="slidenum">
              <a:rPr lang="de-AT" smtClean="0"/>
              <a:pPr>
                <a:defRPr/>
              </a:pPr>
              <a:t>13</a:t>
            </a:fld>
            <a:endParaRPr lang="de-AT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D6C18B2-433D-4553-8F9A-5CF541EBA5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9535"/>
            <a:ext cx="4824263" cy="32294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D24B41A-24E9-483A-9153-973E6FA60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38" y="3229847"/>
            <a:ext cx="5121762" cy="342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95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C5B2852-EA36-4401-BFCC-9293893C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CD8DB-30C4-4626-95E8-A69537F3E146}" type="slidenum">
              <a:rPr lang="de-AT" smtClean="0"/>
              <a:pPr>
                <a:defRPr/>
              </a:pPr>
              <a:t>14</a:t>
            </a:fld>
            <a:endParaRPr lang="de-AT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2B01D27-4534-44C0-A601-230E166E0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5089020" cy="34066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733626E-3600-47A6-9B54-E8995B95DC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0"/>
          <a:stretch/>
        </p:blipFill>
        <p:spPr>
          <a:xfrm>
            <a:off x="3733800" y="3216275"/>
            <a:ext cx="508902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36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48022A-0483-40D0-8A35-A469F0FE318C}" type="slidenum">
              <a:rPr lang="de-AT" altLang="cs-CZ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de-AT" altLang="cs-CZ" sz="1200">
              <a:solidFill>
                <a:srgbClr val="898989"/>
              </a:solidFill>
            </a:endParaRPr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>
          <a:xfrm>
            <a:off x="457200" y="12563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993300"/>
                </a:solidFill>
              </a:rPr>
              <a:t>Rekonstrukce budovy fary na ubytovací zařízení</a:t>
            </a:r>
          </a:p>
        </p:txBody>
      </p:sp>
      <p:sp>
        <p:nvSpPr>
          <p:cNvPr id="8196" name="Nadpis 1"/>
          <p:cNvSpPr txBox="1">
            <a:spLocks/>
          </p:cNvSpPr>
          <p:nvPr/>
        </p:nvSpPr>
        <p:spPr bwMode="auto">
          <a:xfrm>
            <a:off x="9525" y="4419600"/>
            <a:ext cx="1397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993300"/>
                </a:solidFill>
              </a:rPr>
              <a:t>PŘED</a:t>
            </a:r>
          </a:p>
        </p:txBody>
      </p:sp>
      <p:sp>
        <p:nvSpPr>
          <p:cNvPr id="8197" name="Nadpis 1"/>
          <p:cNvSpPr txBox="1">
            <a:spLocks/>
          </p:cNvSpPr>
          <p:nvPr/>
        </p:nvSpPr>
        <p:spPr bwMode="auto">
          <a:xfrm>
            <a:off x="6858000" y="2872206"/>
            <a:ext cx="21494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993300"/>
                </a:solidFill>
              </a:rPr>
              <a:t>PO (2011)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6977" r="5233" b="6977"/>
          <a:stretch/>
        </p:blipFill>
        <p:spPr>
          <a:xfrm>
            <a:off x="175741" y="1266451"/>
            <a:ext cx="4118919" cy="3048000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FE1B839-F1F2-47FC-A566-CA0F51D24C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3481263"/>
            <a:ext cx="4533900" cy="301456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1524000"/>
          </a:xfrm>
        </p:spPr>
        <p:txBody>
          <a:bodyPr/>
          <a:lstStyle/>
          <a:p>
            <a:r>
              <a:rPr lang="cs-CZ" sz="3600" b="1" dirty="0">
                <a:solidFill>
                  <a:srgbClr val="993300"/>
                </a:solidFill>
              </a:rPr>
              <a:t>Podpora turistického ruchu</a:t>
            </a:r>
            <a:r>
              <a:rPr lang="cs-CZ" sz="3600" dirty="0">
                <a:solidFill>
                  <a:srgbClr val="993300"/>
                </a:solidFill>
              </a:rPr>
              <a:t/>
            </a:r>
            <a:br>
              <a:rPr lang="cs-CZ" sz="3600" dirty="0">
                <a:solidFill>
                  <a:srgbClr val="993300"/>
                </a:solidFill>
              </a:rPr>
            </a:br>
            <a:endParaRPr lang="cs-CZ" sz="3600" dirty="0">
              <a:solidFill>
                <a:srgbClr val="9933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6E1CC-614B-4F72-A94C-212CDCF8F486}" type="slidenum">
              <a:rPr lang="de-AT" smtClean="0"/>
              <a:pPr>
                <a:defRPr/>
              </a:pPr>
              <a:t>16</a:t>
            </a:fld>
            <a:endParaRPr lang="de-AT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978275"/>
            <a:ext cx="3657600" cy="27432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3" y="1752600"/>
            <a:ext cx="4267200" cy="32004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81000" y="5181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>
                <a:solidFill>
                  <a:srgbClr val="993300"/>
                </a:solidFill>
                <a:latin typeface="+mn-lt"/>
              </a:rPr>
              <a:t>….díky dobré spolupráci </a:t>
            </a:r>
          </a:p>
          <a:p>
            <a:r>
              <a:rPr lang="cs-CZ" sz="2400" dirty="0">
                <a:solidFill>
                  <a:srgbClr val="993300"/>
                </a:solidFill>
                <a:latin typeface="+mn-lt"/>
              </a:rPr>
              <a:t>s podnikateli </a:t>
            </a:r>
          </a:p>
          <a:p>
            <a:r>
              <a:rPr lang="cs-CZ" sz="2400" dirty="0">
                <a:solidFill>
                  <a:srgbClr val="993300"/>
                </a:solidFill>
                <a:latin typeface="+mn-lt"/>
              </a:rPr>
              <a:t>a neziskovkami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33968" t="21875" r="4539" b="17428"/>
          <a:stretch/>
        </p:blipFill>
        <p:spPr>
          <a:xfrm>
            <a:off x="3565008" y="1028808"/>
            <a:ext cx="5108966" cy="283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78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48400" y="762000"/>
            <a:ext cx="2438400" cy="1447800"/>
          </a:xfrm>
        </p:spPr>
        <p:txBody>
          <a:bodyPr/>
          <a:lstStyle/>
          <a:p>
            <a:r>
              <a:rPr lang="cs-CZ" dirty="0">
                <a:solidFill>
                  <a:srgbClr val="993300"/>
                </a:solidFill>
              </a:rPr>
              <a:t>Hotel Háj</a:t>
            </a:r>
            <a:br>
              <a:rPr lang="cs-CZ" dirty="0">
                <a:solidFill>
                  <a:srgbClr val="993300"/>
                </a:solidFill>
              </a:rPr>
            </a:br>
            <a:r>
              <a:rPr lang="cs-CZ" dirty="0">
                <a:solidFill>
                  <a:srgbClr val="993300"/>
                </a:solidFill>
              </a:rPr>
              <a:t/>
            </a:r>
            <a:br>
              <a:rPr lang="cs-CZ" dirty="0">
                <a:solidFill>
                  <a:srgbClr val="993300"/>
                </a:solidFill>
              </a:rPr>
            </a:br>
            <a:r>
              <a:rPr lang="cs-CZ" sz="2800" dirty="0">
                <a:solidFill>
                  <a:srgbClr val="993300"/>
                </a:solidFill>
              </a:rPr>
              <a:t>…celkem 180 lůžek v obci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European Land and Soil Alliance (ELSA) - KBÖ Lehrgang 2013 Steiermark/Kärnten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6E1CC-614B-4F72-A94C-212CDCF8F486}" type="slidenum">
              <a:rPr lang="de-AT" smtClean="0"/>
              <a:pPr>
                <a:defRPr/>
              </a:pPr>
              <a:t>17</a:t>
            </a:fld>
            <a:endParaRPr lang="de-AT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20833" t="21838" r="14167" b="30731"/>
          <a:stretch/>
        </p:blipFill>
        <p:spPr>
          <a:xfrm>
            <a:off x="228600" y="157955"/>
            <a:ext cx="5943600" cy="24384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2" r="-1"/>
          <a:stretch/>
        </p:blipFill>
        <p:spPr>
          <a:xfrm>
            <a:off x="609600" y="2730039"/>
            <a:ext cx="7837444" cy="39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04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7027" t="19792" r="32650" b="15625"/>
          <a:stretch/>
        </p:blipFill>
        <p:spPr>
          <a:xfrm>
            <a:off x="228600" y="228600"/>
            <a:ext cx="4572000" cy="275207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20718" t="21880" r="42386" b="15625"/>
          <a:stretch/>
        </p:blipFill>
        <p:spPr>
          <a:xfrm>
            <a:off x="5105400" y="228600"/>
            <a:ext cx="3720281" cy="354287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7836" t="39583" r="38507" b="16057"/>
          <a:stretch/>
        </p:blipFill>
        <p:spPr>
          <a:xfrm>
            <a:off x="228600" y="3845539"/>
            <a:ext cx="5791200" cy="269178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172200" y="4037270"/>
            <a:ext cx="2819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993300"/>
                </a:solidFill>
              </a:rPr>
              <a:t>Na běžkách, </a:t>
            </a:r>
          </a:p>
          <a:p>
            <a:r>
              <a:rPr lang="cs-CZ" sz="2400" b="1" dirty="0">
                <a:solidFill>
                  <a:srgbClr val="993300"/>
                </a:solidFill>
              </a:rPr>
              <a:t>na kole i pěšky, poznejme se sousedé </a:t>
            </a:r>
            <a:r>
              <a:rPr lang="cs-CZ" sz="2400" dirty="0">
                <a:solidFill>
                  <a:srgbClr val="993300"/>
                </a:solidFill>
              </a:rPr>
              <a:t>…</a:t>
            </a:r>
            <a:r>
              <a:rPr lang="cs-CZ" sz="2400" dirty="0" err="1">
                <a:solidFill>
                  <a:srgbClr val="993300"/>
                </a:solidFill>
              </a:rPr>
              <a:t>bežkařské</a:t>
            </a:r>
            <a:r>
              <a:rPr lang="cs-CZ" sz="2400" dirty="0">
                <a:solidFill>
                  <a:srgbClr val="993300"/>
                </a:solidFill>
              </a:rPr>
              <a:t> trasy </a:t>
            </a:r>
          </a:p>
          <a:p>
            <a:r>
              <a:rPr lang="cs-CZ" sz="2400" dirty="0">
                <a:solidFill>
                  <a:srgbClr val="993300"/>
                </a:solidFill>
              </a:rPr>
              <a:t>na hranici</a:t>
            </a:r>
          </a:p>
        </p:txBody>
      </p:sp>
    </p:spTree>
    <p:extLst>
      <p:ext uri="{BB962C8B-B14F-4D97-AF65-F5344CB8AC3E}">
        <p14:creationId xmlns:p14="http://schemas.microsoft.com/office/powerpoint/2010/main" val="698615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279" y="1568507"/>
            <a:ext cx="3895986" cy="292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743" y="3933903"/>
            <a:ext cx="3595058" cy="269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/>
            </a:r>
            <a:br>
              <a:rPr lang="cs-CZ" altLang="cs-CZ" sz="4000" dirty="0"/>
            </a:br>
            <a:r>
              <a:rPr lang="cs-CZ" altLang="cs-CZ" sz="4000" b="1" dirty="0">
                <a:solidFill>
                  <a:srgbClr val="993300"/>
                </a:solidFill>
              </a:rPr>
              <a:t>Obnova komunikací pro občany </a:t>
            </a:r>
            <a:br>
              <a:rPr lang="cs-CZ" altLang="cs-CZ" sz="4000" b="1" dirty="0">
                <a:solidFill>
                  <a:srgbClr val="993300"/>
                </a:solidFill>
              </a:rPr>
            </a:br>
            <a:r>
              <a:rPr lang="cs-CZ" altLang="cs-CZ" sz="4000" b="1" dirty="0">
                <a:solidFill>
                  <a:srgbClr val="993300"/>
                </a:solidFill>
              </a:rPr>
              <a:t>i návštěvníky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13315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B8F240-0AAA-4316-8DC0-35C515211D12}" type="slidenum">
              <a:rPr lang="de-AT" altLang="cs-CZ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19</a:t>
            </a:fld>
            <a:endParaRPr lang="de-AT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331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7" b="2921"/>
          <a:stretch>
            <a:fillRect/>
          </a:stretch>
        </p:blipFill>
        <p:spPr bwMode="auto">
          <a:xfrm>
            <a:off x="381000" y="1752600"/>
            <a:ext cx="4464050" cy="467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6" t="24430" r="28661" b="40076"/>
          <a:stretch/>
        </p:blipFill>
        <p:spPr bwMode="auto">
          <a:xfrm>
            <a:off x="753576" y="3933902"/>
            <a:ext cx="3124200" cy="260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217626" y="561453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Cyklostezka </a:t>
            </a:r>
            <a:br>
              <a:rPr lang="cs-CZ" sz="2000" b="1" dirty="0">
                <a:solidFill>
                  <a:schemeClr val="bg1"/>
                </a:solidFill>
              </a:rPr>
            </a:br>
            <a:r>
              <a:rPr lang="cs-CZ" sz="2000" b="1" dirty="0">
                <a:solidFill>
                  <a:schemeClr val="bg1"/>
                </a:solidFill>
              </a:rPr>
              <a:t>„Nová Lhota – Vápenky“</a:t>
            </a:r>
            <a:br>
              <a:rPr lang="cs-CZ" sz="2000" b="1" dirty="0">
                <a:solidFill>
                  <a:schemeClr val="bg1"/>
                </a:solidFill>
              </a:rPr>
            </a:br>
            <a:r>
              <a:rPr lang="cs-CZ" sz="2000" b="1" dirty="0">
                <a:solidFill>
                  <a:schemeClr val="bg1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266032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97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8" r="16211"/>
          <a:stretch>
            <a:fillRect/>
          </a:stretch>
        </p:blipFill>
        <p:spPr bwMode="auto">
          <a:xfrm>
            <a:off x="179388" y="3702050"/>
            <a:ext cx="295275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138488"/>
            <a:ext cx="5580062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298450"/>
            <a:ext cx="343535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101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2DC8A0-0BB6-4A2E-88DE-8B9E9019EECE}" type="slidenum">
              <a:rPr lang="de-AT" altLang="cs-CZ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de-AT" altLang="cs-CZ" sz="1200" dirty="0">
              <a:solidFill>
                <a:srgbClr val="898989"/>
              </a:solidFill>
            </a:endParaRPr>
          </a:p>
        </p:txBody>
      </p:sp>
      <p:sp>
        <p:nvSpPr>
          <p:cNvPr id="25603" name="Rectangle 2"/>
          <p:cNvSpPr>
            <a:spLocks noGrp="1"/>
          </p:cNvSpPr>
          <p:nvPr>
            <p:ph type="title"/>
          </p:nvPr>
        </p:nvSpPr>
        <p:spPr>
          <a:xfrm>
            <a:off x="239486" y="-177006"/>
            <a:ext cx="8229600" cy="1327150"/>
          </a:xfrm>
        </p:spPr>
        <p:txBody>
          <a:bodyPr/>
          <a:lstStyle/>
          <a:p>
            <a:pPr algn="l" eaLnBrk="1" hangingPunct="1"/>
            <a:r>
              <a:rPr lang="cs-CZ" altLang="cs-CZ" sz="2800" b="1" dirty="0"/>
              <a:t/>
            </a:r>
            <a:br>
              <a:rPr lang="cs-CZ" altLang="cs-CZ" sz="2800" b="1" dirty="0"/>
            </a:br>
            <a:r>
              <a:rPr lang="cs-CZ" altLang="cs-CZ" sz="3600" b="1" dirty="0">
                <a:solidFill>
                  <a:srgbClr val="993300"/>
                </a:solidFill>
              </a:rPr>
              <a:t>„</a:t>
            </a:r>
            <a:r>
              <a:rPr lang="cs-CZ" altLang="cs-CZ" sz="3600" b="1" dirty="0" err="1">
                <a:solidFill>
                  <a:srgbClr val="993300"/>
                </a:solidFill>
              </a:rPr>
              <a:t>European</a:t>
            </a:r>
            <a:r>
              <a:rPr lang="cs-CZ" altLang="cs-CZ" sz="3600" b="1" dirty="0">
                <a:solidFill>
                  <a:srgbClr val="993300"/>
                </a:solidFill>
              </a:rPr>
              <a:t> Land and </a:t>
            </a:r>
            <a:r>
              <a:rPr lang="cs-CZ" altLang="cs-CZ" sz="3600" b="1" dirty="0" err="1">
                <a:solidFill>
                  <a:srgbClr val="993300"/>
                </a:solidFill>
              </a:rPr>
              <a:t>Soil</a:t>
            </a:r>
            <a:r>
              <a:rPr lang="cs-CZ" altLang="cs-CZ" sz="3600" b="1" dirty="0">
                <a:solidFill>
                  <a:srgbClr val="993300"/>
                </a:solidFill>
              </a:rPr>
              <a:t> </a:t>
            </a:r>
            <a:r>
              <a:rPr lang="cs-CZ" altLang="cs-CZ" sz="3600" b="1" dirty="0" err="1">
                <a:solidFill>
                  <a:srgbClr val="993300"/>
                </a:solidFill>
              </a:rPr>
              <a:t>Alliance</a:t>
            </a:r>
            <a:r>
              <a:rPr lang="cs-CZ" altLang="cs-CZ" sz="3600" b="1" dirty="0">
                <a:solidFill>
                  <a:srgbClr val="993300"/>
                </a:solidFill>
              </a:rPr>
              <a:t>“</a:t>
            </a:r>
            <a:endParaRPr lang="de-DE" altLang="cs-CZ" sz="2000" dirty="0">
              <a:solidFill>
                <a:srgbClr val="993300"/>
              </a:solidFill>
            </a:endParaRPr>
          </a:p>
        </p:txBody>
      </p:sp>
      <p:sp>
        <p:nvSpPr>
          <p:cNvPr id="25604" name="Rectangle 3"/>
          <p:cNvSpPr>
            <a:spLocks noGrp="1"/>
          </p:cNvSpPr>
          <p:nvPr>
            <p:ph type="body" idx="1"/>
          </p:nvPr>
        </p:nvSpPr>
        <p:spPr>
          <a:xfrm>
            <a:off x="173981" y="4598451"/>
            <a:ext cx="8686800" cy="147504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993300"/>
                </a:solidFill>
              </a:rPr>
              <a:t>Mezinárodní výměna zkušeností s ostatními městy a obcemi.</a:t>
            </a:r>
            <a:endParaRPr lang="de-DE" altLang="cs-CZ" sz="2400" dirty="0">
              <a:solidFill>
                <a:srgbClr val="9933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993300"/>
                </a:solidFill>
              </a:rPr>
              <a:t>Participace na přeshraničních projektech zabývajících se ochranou půdy a povědomím o půdě v regionu Podunají.</a:t>
            </a:r>
          </a:p>
        </p:txBody>
      </p:sp>
      <p:pic>
        <p:nvPicPr>
          <p:cNvPr id="25605" name="Picture 4" descr="Signet-4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3" t="-405" r="17669" b="28233"/>
          <a:stretch/>
        </p:blipFill>
        <p:spPr bwMode="auto">
          <a:xfrm>
            <a:off x="7066118" y="129543"/>
            <a:ext cx="829675" cy="82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vstup_el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3999" r="2718" b="3999"/>
          <a:stretch>
            <a:fillRect/>
          </a:stretch>
        </p:blipFill>
        <p:spPr bwMode="auto">
          <a:xfrm>
            <a:off x="201379" y="1150144"/>
            <a:ext cx="3439886" cy="226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820886" y="990040"/>
            <a:ext cx="4253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eaLnBrk="1" hangingPunct="1"/>
            <a:r>
              <a:rPr lang="cs-CZ" altLang="cs-CZ" dirty="0">
                <a:solidFill>
                  <a:srgbClr val="993300"/>
                </a:solidFill>
              </a:rPr>
              <a:t>   Motto: „Naše půda - stojíme si za ní.“</a:t>
            </a:r>
          </a:p>
        </p:txBody>
      </p:sp>
      <p:pic>
        <p:nvPicPr>
          <p:cNvPr id="10" name="Picture 2" descr="C:\Users\PC\Desktop\do prez\Lednice členové ELS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3"/>
          <a:stretch>
            <a:fillRect/>
          </a:stretch>
        </p:blipFill>
        <p:spPr bwMode="auto">
          <a:xfrm>
            <a:off x="3820886" y="1522029"/>
            <a:ext cx="5116513" cy="267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416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865939-1750-4A6A-B587-AD0589BA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8AC6FD-454D-4B07-B5BB-D073B233E2FB}" type="slidenum">
              <a:rPr lang="de-AT" smtClean="0"/>
              <a:pPr>
                <a:defRPr/>
              </a:pPr>
              <a:t>21</a:t>
            </a:fld>
            <a:endParaRPr lang="de-AT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91D85D-7408-4466-ACEB-A01B11BA1C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1"/>
          <a:stretch/>
        </p:blipFill>
        <p:spPr>
          <a:xfrm>
            <a:off x="91259" y="838572"/>
            <a:ext cx="8961481" cy="51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42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18A9203-3AB4-9B31-C02F-9F59340C8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429000"/>
            <a:ext cx="2250179" cy="30035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4445F83-091C-FA63-E3CC-0459C65E7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46" y="609600"/>
            <a:ext cx="4004784" cy="300358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EDA83A6-9580-C4F0-744D-A32122E19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64309"/>
            <a:ext cx="2743200" cy="36576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74E33B0-8860-734A-43C8-3517B87890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6" y="304800"/>
            <a:ext cx="2252691" cy="300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6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186ECDA-AA48-5893-FB41-6675A62EE9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3231085"/>
            <a:ext cx="5221108" cy="348073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E09E154-C437-6F57-BB6D-0962A5919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7" y="304800"/>
            <a:ext cx="4848425" cy="323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08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5D6B8305-9687-D163-3DD5-EEE165CEC142}"/>
              </a:ext>
            </a:extLst>
          </p:cNvPr>
          <p:cNvSpPr txBox="1">
            <a:spLocks/>
          </p:cNvSpPr>
          <p:nvPr/>
        </p:nvSpPr>
        <p:spPr bwMode="auto">
          <a:xfrm>
            <a:off x="2971800" y="457200"/>
            <a:ext cx="2946983" cy="8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cs-CZ" sz="2100" b="1" dirty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cs-CZ" sz="2100" b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cs-CZ" sz="2100" b="1" dirty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cs-CZ" sz="2100" b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cs-CZ" sz="2100" b="1" dirty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cs-CZ" sz="2100" b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cs-CZ" sz="2100" b="1" dirty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cs-CZ" sz="2100" b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cs-CZ" sz="2400" b="1" dirty="0" err="1">
                <a:solidFill>
                  <a:srgbClr val="99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Workcamp</a:t>
            </a:r>
            <a:r>
              <a:rPr lang="cs-CZ" sz="2400" b="1" dirty="0">
                <a:solidFill>
                  <a:srgbClr val="99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INEX</a:t>
            </a:r>
            <a:r>
              <a:rPr lang="cs-CZ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cs-CZ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</a:rPr>
            </a:br>
            <a:r>
              <a:rPr lang="cs-CZ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cs-CZ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</a:rPr>
            </a:br>
            <a:r>
              <a:rPr lang="cs-CZ" sz="3300" dirty="0"/>
              <a:t/>
            </a:r>
            <a:br>
              <a:rPr lang="cs-CZ" sz="3300" dirty="0"/>
            </a:br>
            <a:endParaRPr lang="cs-CZ" sz="33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964410-3630-2408-3A4F-6EFBC5A6B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1" y="1671041"/>
            <a:ext cx="3553909" cy="4729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3CB3F41-51D5-B856-5288-85203375B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71041"/>
            <a:ext cx="3553909" cy="472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36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E7636F-9435-995A-87EA-69BDE5E2C2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53" y="603218"/>
            <a:ext cx="4013639" cy="30102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36E88D-AA8D-2CCA-C38F-60F9E9C05F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94" y="397924"/>
            <a:ext cx="2323106" cy="30917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8780CFD-905E-C4CE-0309-8921C9029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2"/>
          <a:stretch/>
        </p:blipFill>
        <p:spPr>
          <a:xfrm>
            <a:off x="5334000" y="3292013"/>
            <a:ext cx="3095062" cy="332734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B04B871-3578-F8A8-2E53-CE1633988F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4"/>
          <a:stretch/>
        </p:blipFill>
        <p:spPr>
          <a:xfrm>
            <a:off x="1143000" y="3810000"/>
            <a:ext cx="3184377" cy="281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95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B6AF6B6-3C09-D9DB-81D5-78DC53D7D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5" y="3591968"/>
            <a:ext cx="3087303" cy="23154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4C571DF-E338-6D39-EDC7-075C75410D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27" y="1025184"/>
            <a:ext cx="3422378" cy="256678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E98C5D6-EB82-1FF1-FF47-23AF95CAE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63" y="1025184"/>
            <a:ext cx="3396506" cy="254738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1D63D8C-79C6-36F8-2FA1-7A1D6B441C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09" y="3232176"/>
            <a:ext cx="1954104" cy="260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42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75F1934-4B57-FC26-4120-BF9F77A28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0" y="1194790"/>
            <a:ext cx="3385686" cy="45058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F53D49-2318-AB72-9BF7-8DF06D64C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136" y="1194790"/>
            <a:ext cx="3385687" cy="450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65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760924-A454-31F8-3476-5805D2F4B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14" y="1218098"/>
            <a:ext cx="3440540" cy="457887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2094E91-ADA3-121A-5348-984DA1487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0" y="1218096"/>
            <a:ext cx="3440541" cy="45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19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0D75BA2-E907-C0F9-4328-5723599A1C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1174882"/>
            <a:ext cx="4470935" cy="33532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8AC5F12-F130-27B6-82A1-114685790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047" y="1174882"/>
            <a:ext cx="3445843" cy="458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05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E2E2FC-4730-4FAB-A8EF-AD7537DA6996}" type="slidenum">
              <a:rPr lang="de-AT" altLang="cs-CZ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de-AT" altLang="cs-CZ" sz="1200">
              <a:solidFill>
                <a:srgbClr val="898989"/>
              </a:solidFill>
            </a:endParaRPr>
          </a:p>
        </p:txBody>
      </p:sp>
      <p:sp>
        <p:nvSpPr>
          <p:cNvPr id="6147" name="Rectangle 2"/>
          <p:cNvSpPr>
            <a:spLocks noGrp="1"/>
          </p:cNvSpPr>
          <p:nvPr>
            <p:ph type="title"/>
          </p:nvPr>
        </p:nvSpPr>
        <p:spPr>
          <a:xfrm>
            <a:off x="342900" y="295275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cs-CZ" b="1" dirty="0">
                <a:solidFill>
                  <a:srgbClr val="993300"/>
                </a:solidFill>
              </a:rPr>
              <a:t>Základní údaje:</a:t>
            </a:r>
            <a:endParaRPr lang="de-DE" altLang="cs-CZ" b="1" dirty="0">
              <a:solidFill>
                <a:srgbClr val="993300"/>
              </a:solidFill>
            </a:endParaRPr>
          </a:p>
        </p:txBody>
      </p:sp>
      <p:sp>
        <p:nvSpPr>
          <p:cNvPr id="6149" name="Rectangle 3"/>
          <p:cNvSpPr>
            <a:spLocks noGrp="1"/>
          </p:cNvSpPr>
          <p:nvPr>
            <p:ph type="body" idx="1"/>
          </p:nvPr>
        </p:nvSpPr>
        <p:spPr>
          <a:xfrm>
            <a:off x="342900" y="1524000"/>
            <a:ext cx="8648700" cy="54260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cs-CZ" sz="2800" b="1" dirty="0">
                <a:solidFill>
                  <a:srgbClr val="993300"/>
                </a:solidFill>
              </a:rPr>
              <a:t>Počet obyvatel: 621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sz="2800" b="1" dirty="0">
                <a:solidFill>
                  <a:srgbClr val="993300"/>
                </a:solidFill>
              </a:rPr>
              <a:t>Rozloha katastru: 2250 ha</a:t>
            </a:r>
          </a:p>
          <a:p>
            <a:pPr eaLnBrk="1" hangingPunct="1">
              <a:buNone/>
              <a:defRPr/>
            </a:pPr>
            <a:r>
              <a:rPr lang="cs-CZ" sz="2400" b="1" dirty="0">
                <a:solidFill>
                  <a:srgbClr val="993300"/>
                </a:solidFill>
              </a:rPr>
              <a:t>V k. </a:t>
            </a:r>
            <a:r>
              <a:rPr lang="cs-CZ" sz="2400" b="1" dirty="0" err="1">
                <a:solidFill>
                  <a:srgbClr val="993300"/>
                </a:solidFill>
              </a:rPr>
              <a:t>ú.</a:t>
            </a:r>
            <a:r>
              <a:rPr lang="cs-CZ" sz="2400" b="1" dirty="0">
                <a:solidFill>
                  <a:srgbClr val="993300"/>
                </a:solidFill>
              </a:rPr>
              <a:t> nejvyšší bod JMK: </a:t>
            </a:r>
            <a:r>
              <a:rPr lang="cs-CZ" sz="2400" b="1" dirty="0" err="1">
                <a:solidFill>
                  <a:srgbClr val="993300"/>
                </a:solidFill>
              </a:rPr>
              <a:t>Durda</a:t>
            </a:r>
            <a:r>
              <a:rPr lang="cs-CZ" sz="2400" b="1" dirty="0">
                <a:solidFill>
                  <a:srgbClr val="993300"/>
                </a:solidFill>
              </a:rPr>
              <a:t> 842 m</a:t>
            </a:r>
          </a:p>
          <a:p>
            <a:pPr eaLnBrk="1" hangingPunct="1">
              <a:buNone/>
              <a:defRPr/>
            </a:pPr>
            <a:r>
              <a:rPr lang="cs-CZ" sz="2400" b="1" dirty="0">
                <a:solidFill>
                  <a:srgbClr val="993300"/>
                </a:solidFill>
              </a:rPr>
              <a:t>Obec je součástí CHKO a </a:t>
            </a:r>
            <a:r>
              <a:rPr lang="cs-CZ" sz="2400" b="1" dirty="0" err="1">
                <a:solidFill>
                  <a:srgbClr val="993300"/>
                </a:solidFill>
              </a:rPr>
              <a:t>biosferické</a:t>
            </a:r>
            <a:endParaRPr lang="cs-CZ" sz="2400" b="1" dirty="0">
              <a:solidFill>
                <a:srgbClr val="993300"/>
              </a:solidFill>
            </a:endParaRPr>
          </a:p>
          <a:p>
            <a:pPr eaLnBrk="1" hangingPunct="1">
              <a:buNone/>
              <a:defRPr/>
            </a:pPr>
            <a:r>
              <a:rPr lang="cs-CZ" sz="2400" b="1" dirty="0">
                <a:solidFill>
                  <a:srgbClr val="993300"/>
                </a:solidFill>
              </a:rPr>
              <a:t>rezervace Bílé Karpaty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cs-CZ" sz="2800" b="1" dirty="0">
                <a:solidFill>
                  <a:srgbClr val="993300"/>
                </a:solidFill>
              </a:rPr>
              <a:t>MŠ a ZŠ (první stupeň)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cs-CZ" sz="2800" b="1" dirty="0">
                <a:solidFill>
                  <a:srgbClr val="993300"/>
                </a:solidFill>
              </a:rPr>
              <a:t>Členství: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cs-CZ" sz="2800" b="1" dirty="0">
                <a:solidFill>
                  <a:srgbClr val="993300"/>
                </a:solidFill>
              </a:rPr>
              <a:t>DSO Mikroregion Horňácko: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cs-CZ" sz="2800" b="1" dirty="0">
                <a:solidFill>
                  <a:srgbClr val="993300"/>
                </a:solidFill>
              </a:rPr>
              <a:t>MAS Horňácko a Ostrožsko: člen výběrové komise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cs-CZ" sz="2800" b="1" dirty="0">
                <a:solidFill>
                  <a:srgbClr val="993300"/>
                </a:solidFill>
              </a:rPr>
              <a:t>Evropská aliance půdy a krajiny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cs-CZ" sz="2800" b="1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cs-CZ" sz="2800" b="1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de-DE" sz="2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77" y="685800"/>
            <a:ext cx="3011123" cy="45180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61FDB9C-BB52-E701-3F70-84D9BFDFF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19" y="2652213"/>
            <a:ext cx="2467485" cy="328387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970C047-96B7-58AE-DE9C-02B32EB54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99" y="1075018"/>
            <a:ext cx="4551152" cy="34133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C40958C-BBBE-D24B-07A8-35368912C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9" y="1075017"/>
            <a:ext cx="2145347" cy="28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00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F50601A-5815-1A5A-FCDA-2E0D44BF2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5" y="1043730"/>
            <a:ext cx="2980636" cy="22354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2536AF4-65B0-B91B-BBB6-6A74BB3A2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98922" y="745692"/>
            <a:ext cx="4032442" cy="53666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081569-EEDC-CB70-6CD9-AA186266F3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4" y="3429000"/>
            <a:ext cx="2980636" cy="223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22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F676F191-262D-4C00-804B-F4AB06ED0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8CFCFD-BE9A-43EB-BE90-5CB0BC0BB959}" type="slidenum">
              <a:rPr lang="de-AT" altLang="cs-CZ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de-AT" altLang="cs-CZ" sz="1200">
              <a:solidFill>
                <a:srgbClr val="898989"/>
              </a:solidFill>
            </a:endParaRPr>
          </a:p>
        </p:txBody>
      </p:sp>
      <p:sp>
        <p:nvSpPr>
          <p:cNvPr id="13315" name="Title 1">
            <a:extLst>
              <a:ext uri="{FF2B5EF4-FFF2-40B4-BE49-F238E27FC236}">
                <a16:creationId xmlns:a16="http://schemas.microsoft.com/office/drawing/2014/main" id="{535A1535-C249-4D2F-8C27-A6DD4D2E5B0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1000" y="304800"/>
            <a:ext cx="8686800" cy="91440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Síť půdní strategie regionu Podunají</a:t>
            </a:r>
            <a:endParaRPr lang="de-AT" sz="36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316" name="Inhaltsplatzhalter 1">
            <a:extLst>
              <a:ext uri="{FF2B5EF4-FFF2-40B4-BE49-F238E27FC236}">
                <a16:creationId xmlns:a16="http://schemas.microsoft.com/office/drawing/2014/main" id="{8597C7A0-0653-4FBD-85E0-681C1D11EB68}"/>
              </a:ext>
            </a:extLst>
          </p:cNvPr>
          <p:cNvSpPr>
            <a:spLocks/>
          </p:cNvSpPr>
          <p:nvPr/>
        </p:nvSpPr>
        <p:spPr bwMode="auto">
          <a:xfrm>
            <a:off x="381000" y="1066800"/>
            <a:ext cx="80772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cs-CZ" sz="2800">
                <a:latin typeface="Calibri" pitchFamily="34" charset="0"/>
                <a:cs typeface="Arial" charset="0"/>
              </a:rPr>
              <a:t>    </a:t>
            </a:r>
            <a:r>
              <a:rPr lang="de-AT" sz="280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3 </a:t>
            </a:r>
            <a:r>
              <a:rPr lang="cs-CZ" sz="280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projekty EÚS</a:t>
            </a:r>
            <a:r>
              <a:rPr lang="de-AT" sz="280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cs-CZ" sz="280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v</a:t>
            </a:r>
            <a:r>
              <a:rPr lang="de-AT" sz="280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 NÖ </a:t>
            </a:r>
            <a:r>
              <a:rPr lang="cs-CZ" sz="280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s</a:t>
            </a:r>
            <a:r>
              <a:rPr lang="de-AT" sz="280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 SK, HU, CZ</a:t>
            </a:r>
            <a:endParaRPr lang="de-DE" sz="280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4341" name="Picture 7">
            <a:extLst>
              <a:ext uri="{FF2B5EF4-FFF2-40B4-BE49-F238E27FC236}">
                <a16:creationId xmlns:a16="http://schemas.microsoft.com/office/drawing/2014/main" id="{01A96DEC-5E32-4064-AA53-94A76B45C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400800" cy="2590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Inhaltsplatzhalter 3" descr="dlt_gruppe_bodenzeichen.jpg">
            <a:extLst>
              <a:ext uri="{FF2B5EF4-FFF2-40B4-BE49-F238E27FC236}">
                <a16:creationId xmlns:a16="http://schemas.microsoft.com/office/drawing/2014/main" id="{8012D0C7-82B7-445C-84B1-6F6393FF6B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48200"/>
            <a:ext cx="389255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>
            <a:extLst>
              <a:ext uri="{FF2B5EF4-FFF2-40B4-BE49-F238E27FC236}">
                <a16:creationId xmlns:a16="http://schemas.microsoft.com/office/drawing/2014/main" id="{9D808607-5973-4987-850F-6FC82F1B2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48200"/>
            <a:ext cx="2971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Bild 6" descr="sondar_logo.jpg">
            <a:extLst>
              <a:ext uri="{FF2B5EF4-FFF2-40B4-BE49-F238E27FC236}">
                <a16:creationId xmlns:a16="http://schemas.microsoft.com/office/drawing/2014/main" id="{0C41EB0D-F3BA-4689-A095-3D10DFD95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66800"/>
            <a:ext cx="24114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CD8DB-30C4-4626-95E8-A69537F3E146}" type="slidenum">
              <a:rPr lang="de-AT" smtClean="0"/>
              <a:pPr>
                <a:defRPr/>
              </a:pPr>
              <a:t>33</a:t>
            </a:fld>
            <a:endParaRPr lang="de-AT"/>
          </a:p>
        </p:txBody>
      </p:sp>
      <p:sp>
        <p:nvSpPr>
          <p:cNvPr id="5" name="Obdélník 2"/>
          <p:cNvSpPr>
            <a:spLocks noChangeArrowheads="1"/>
          </p:cNvSpPr>
          <p:nvPr/>
        </p:nvSpPr>
        <p:spPr bwMode="auto">
          <a:xfrm>
            <a:off x="-12700" y="2002023"/>
            <a:ext cx="4572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11163" indent="-382588"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7C44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7C44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C44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C44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C44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C44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70000"/>
              </a:spcBef>
              <a:buClrTx/>
              <a:buSzTx/>
            </a:pPr>
            <a:r>
              <a:rPr lang="cs-CZ" alt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Projektoví partneři:                                   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(AT) </a:t>
            </a:r>
            <a:r>
              <a:rPr lang="cs-CZ" alt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Bioforschung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Austria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, BIENE </a:t>
            </a:r>
            <a:r>
              <a:rPr lang="cs-CZ" alt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Boden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- und Bioenergie </a:t>
            </a:r>
            <a:r>
              <a:rPr lang="cs-CZ" alt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Netzwerk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,                                                   (CZ) Masarykova univerzita, Mendelova univerzita, EKOVIN, ZERA, obec Nová Lhota</a:t>
            </a:r>
          </a:p>
        </p:txBody>
      </p:sp>
      <p:sp>
        <p:nvSpPr>
          <p:cNvPr id="6" name="Obdélník 3"/>
          <p:cNvSpPr>
            <a:spLocks noChangeArrowheads="1"/>
          </p:cNvSpPr>
          <p:nvPr/>
        </p:nvSpPr>
        <p:spPr bwMode="auto">
          <a:xfrm>
            <a:off x="4452113" y="1955800"/>
            <a:ext cx="4572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11163" indent="-382588"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7C44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7C44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C44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C44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C44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C44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Odpovědnost za půdu a krajinu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Využití vědeckých poznatků na komunální úrovni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Workshopy s přesahy do umění, semináře, škola v přírodě </a:t>
            </a:r>
            <a:endParaRPr lang="cs-CZ" alt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Sdílení příkladů dobré praxe v obcích, informace pro vlastníky a uživatele půdy, představitele obcí, vzdělávací aktivity pro širokou veřejnost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Adaptace území na klimatickou změnu pomocí zelené infrastruktury (</a:t>
            </a:r>
            <a:r>
              <a:rPr lang="cs-CZ" altLang="cs-CZ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Interreg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 AT – CZ)</a:t>
            </a:r>
          </a:p>
        </p:txBody>
      </p:sp>
      <p:sp>
        <p:nvSpPr>
          <p:cNvPr id="7" name="TextovéPole 4"/>
          <p:cNvSpPr txBox="1">
            <a:spLocks noChangeArrowheads="1"/>
          </p:cNvSpPr>
          <p:nvPr/>
        </p:nvSpPr>
        <p:spPr bwMode="auto">
          <a:xfrm>
            <a:off x="571500" y="285750"/>
            <a:ext cx="857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11163" indent="-382588"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7C44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7C44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C44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C44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C44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C44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projekt  SONDAR CZ - AT</a:t>
            </a:r>
            <a:r>
              <a:rPr lang="en-US" alt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cs-CZ" altLang="cs-CZ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Soil</a:t>
            </a:r>
            <a:r>
              <a:rPr lang="cs-CZ" alt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Strategy</a:t>
            </a:r>
            <a:r>
              <a:rPr lang="cs-CZ" alt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Network in </a:t>
            </a:r>
            <a:r>
              <a:rPr lang="cs-CZ" altLang="cs-CZ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cs-CZ" alt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Danube</a:t>
            </a:r>
            <a:r>
              <a:rPr lang="cs-CZ" alt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Region)</a:t>
            </a:r>
          </a:p>
        </p:txBody>
      </p:sp>
      <p:pic>
        <p:nvPicPr>
          <p:cNvPr id="8" name="Obrázek 7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92067" y="932876"/>
            <a:ext cx="3120093" cy="83994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9" name="Obrázek 2" descr="HandaufBode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1"/>
          <a:stretch>
            <a:fillRect/>
          </a:stretch>
        </p:blipFill>
        <p:spPr bwMode="auto">
          <a:xfrm>
            <a:off x="1151586" y="3533378"/>
            <a:ext cx="2243428" cy="279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619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G:\100_8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914400"/>
            <a:ext cx="3429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G:\2.školení ambasadorů půdy v Nové Lhotě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914400"/>
            <a:ext cx="35306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8824" r="53955" b="47353"/>
          <a:stretch>
            <a:fillRect/>
          </a:stretch>
        </p:blipFill>
        <p:spPr bwMode="auto">
          <a:xfrm>
            <a:off x="0" y="914400"/>
            <a:ext cx="1928813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Obrázek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28571" r="45981" b="14285"/>
          <a:stretch>
            <a:fillRect/>
          </a:stretch>
        </p:blipFill>
        <p:spPr bwMode="auto">
          <a:xfrm>
            <a:off x="7215188" y="4292600"/>
            <a:ext cx="19288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Obrázek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6" t="27907" r="45795" b="43475"/>
          <a:stretch>
            <a:fillRect/>
          </a:stretch>
        </p:blipFill>
        <p:spPr bwMode="auto">
          <a:xfrm>
            <a:off x="0" y="4289425"/>
            <a:ext cx="34290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Obrázek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27907" r="70703" b="43475"/>
          <a:stretch>
            <a:fillRect/>
          </a:stretch>
        </p:blipFill>
        <p:spPr bwMode="auto">
          <a:xfrm>
            <a:off x="3571875" y="4289425"/>
            <a:ext cx="3500438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-95250" y="3693318"/>
            <a:ext cx="9258300" cy="586582"/>
          </a:xfrm>
          <a:solidFill>
            <a:srgbClr val="FDE8D7"/>
          </a:solidFill>
        </p:spPr>
        <p:txBody>
          <a:bodyPr/>
          <a:lstStyle/>
          <a:p>
            <a:pPr>
              <a:defRPr/>
            </a:pPr>
            <a:r>
              <a:rPr lang="cs-CZ" sz="1600" b="1" dirty="0">
                <a:solidFill>
                  <a:srgbClr val="993300"/>
                </a:solidFill>
                <a:latin typeface="Arial Narrow" pitchFamily="34" charset="0"/>
              </a:rPr>
              <a:t>Školení pro uživatele půdy (ZERA/</a:t>
            </a:r>
            <a:r>
              <a:rPr lang="cs-CZ" sz="1600" b="1" dirty="0" err="1">
                <a:solidFill>
                  <a:srgbClr val="993300"/>
                </a:solidFill>
                <a:latin typeface="Arial Narrow" pitchFamily="34" charset="0"/>
              </a:rPr>
              <a:t>Bioforschung</a:t>
            </a:r>
            <a:r>
              <a:rPr lang="cs-CZ" sz="1600" b="1" dirty="0">
                <a:solidFill>
                  <a:srgbClr val="993300"/>
                </a:solidFill>
                <a:latin typeface="Arial Narrow" pitchFamily="34" charset="0"/>
              </a:rPr>
              <a:t> </a:t>
            </a:r>
            <a:r>
              <a:rPr lang="cs-CZ" sz="1600" b="1" dirty="0" err="1">
                <a:solidFill>
                  <a:srgbClr val="993300"/>
                </a:solidFill>
                <a:latin typeface="Arial Narrow" pitchFamily="34" charset="0"/>
              </a:rPr>
              <a:t>Austria</a:t>
            </a:r>
            <a:r>
              <a:rPr lang="cs-CZ" sz="1600" b="1" dirty="0">
                <a:solidFill>
                  <a:srgbClr val="993300"/>
                </a:solidFill>
                <a:latin typeface="Arial Narrow" pitchFamily="34" charset="0"/>
              </a:rPr>
              <a:t>), příklady dobré praxe (ZERA),  ekologické ozelenění vinic</a:t>
            </a:r>
            <a:endParaRPr lang="cs-CZ" sz="3200" b="1" dirty="0">
              <a:solidFill>
                <a:srgbClr val="993300"/>
              </a:solidFill>
              <a:latin typeface="Arial Narrow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-114300" y="283368"/>
            <a:ext cx="9296400" cy="631032"/>
          </a:xfrm>
          <a:prstGeom prst="rect">
            <a:avLst/>
          </a:prstGeom>
          <a:solidFill>
            <a:srgbClr val="FDE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rgbClr val="993300"/>
                </a:solidFill>
                <a:latin typeface="Arial Narrow" pitchFamily="34" charset="0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cs-CZ" sz="1600" b="1" dirty="0"/>
              <a:t>Exkurze - příklady dobré praxe v Rakousku    Informační setkání pro starosty obcí      Školení pro ambasadory půdy </a:t>
            </a:r>
          </a:p>
        </p:txBody>
      </p:sp>
    </p:spTree>
    <p:extLst>
      <p:ext uri="{BB962C8B-B14F-4D97-AF65-F5344CB8AC3E}">
        <p14:creationId xmlns:p14="http://schemas.microsoft.com/office/powerpoint/2010/main" val="4275679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14400"/>
          </a:xfrm>
        </p:spPr>
        <p:txBody>
          <a:bodyPr/>
          <a:lstStyle/>
          <a:p>
            <a:pPr algn="ctr">
              <a:defRPr/>
            </a:pPr>
            <a:r>
              <a:rPr lang="cs-CZ" sz="2800" b="1" dirty="0">
                <a:solidFill>
                  <a:srgbClr val="993300"/>
                </a:solidFill>
              </a:rPr>
              <a:t>Podpůrné dokumenty pro rozhodování o území</a:t>
            </a:r>
          </a:p>
        </p:txBody>
      </p:sp>
      <p:pic>
        <p:nvPicPr>
          <p:cNvPr id="17411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2" t="10625" r="23988" b="5704"/>
          <a:stretch>
            <a:fillRect/>
          </a:stretch>
        </p:blipFill>
        <p:spPr bwMode="auto">
          <a:xfrm>
            <a:off x="1752600" y="914400"/>
            <a:ext cx="5228579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 bwMode="auto">
          <a:xfrm>
            <a:off x="533400" y="5983602"/>
            <a:ext cx="7772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800" b="1" dirty="0">
                <a:solidFill>
                  <a:srgbClr val="C00000"/>
                </a:solidFill>
                <a:latin typeface="Calibri" pitchFamily="34" charset="0"/>
              </a:rPr>
              <a:t>Studie protierozních opatření v k. </a:t>
            </a:r>
            <a:r>
              <a:rPr lang="cs-CZ" sz="2800" b="1" dirty="0" err="1">
                <a:solidFill>
                  <a:srgbClr val="C00000"/>
                </a:solidFill>
                <a:latin typeface="Calibri" pitchFamily="34" charset="0"/>
              </a:rPr>
              <a:t>ú.</a:t>
            </a:r>
            <a:r>
              <a:rPr lang="cs-CZ" sz="2800" b="1" dirty="0">
                <a:solidFill>
                  <a:srgbClr val="C00000"/>
                </a:solidFill>
                <a:latin typeface="Calibri" pitchFamily="34" charset="0"/>
              </a:rPr>
              <a:t> Nová Lhota</a:t>
            </a:r>
          </a:p>
        </p:txBody>
      </p:sp>
    </p:spTree>
    <p:extLst>
      <p:ext uri="{BB962C8B-B14F-4D97-AF65-F5344CB8AC3E}">
        <p14:creationId xmlns:p14="http://schemas.microsoft.com/office/powerpoint/2010/main" val="138031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1610" r="25648" b="7674"/>
          <a:stretch>
            <a:fillRect/>
          </a:stretch>
        </p:blipFill>
        <p:spPr bwMode="auto">
          <a:xfrm>
            <a:off x="330200" y="950913"/>
            <a:ext cx="8828088" cy="56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49238"/>
            <a:ext cx="7585075" cy="701675"/>
          </a:xfrm>
        </p:spPr>
        <p:txBody>
          <a:bodyPr/>
          <a:lstStyle/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cs-CZ" sz="2800" b="1" dirty="0">
                <a:solidFill>
                  <a:srgbClr val="C00000"/>
                </a:solidFill>
                <a:latin typeface="Calibri" pitchFamily="34" charset="0"/>
              </a:rPr>
              <a:t>Studie vegetačních opatření v k. </a:t>
            </a:r>
            <a:r>
              <a:rPr lang="cs-CZ" sz="2800" b="1" dirty="0" err="1">
                <a:solidFill>
                  <a:srgbClr val="C00000"/>
                </a:solidFill>
                <a:latin typeface="Calibri" pitchFamily="34" charset="0"/>
              </a:rPr>
              <a:t>ú.</a:t>
            </a:r>
            <a:r>
              <a:rPr lang="cs-CZ" sz="2800" b="1" dirty="0">
                <a:solidFill>
                  <a:srgbClr val="C00000"/>
                </a:solidFill>
                <a:latin typeface="Calibri" pitchFamily="34" charset="0"/>
              </a:rPr>
              <a:t> Nová Lhota</a:t>
            </a:r>
          </a:p>
        </p:txBody>
      </p:sp>
    </p:spTree>
    <p:extLst>
      <p:ext uri="{BB962C8B-B14F-4D97-AF65-F5344CB8AC3E}">
        <p14:creationId xmlns:p14="http://schemas.microsoft.com/office/powerpoint/2010/main" val="2641611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8101" y="262178"/>
            <a:ext cx="9296400" cy="1143000"/>
          </a:xfrm>
        </p:spPr>
        <p:txBody>
          <a:bodyPr/>
          <a:lstStyle/>
          <a:p>
            <a:pPr>
              <a:defRPr/>
            </a:pPr>
            <a:r>
              <a:rPr lang="cs-CZ" sz="2800" b="1" dirty="0">
                <a:solidFill>
                  <a:srgbClr val="993300"/>
                </a:solidFill>
                <a:latin typeface="Calibri" pitchFamily="34" charset="0"/>
              </a:rPr>
              <a:t>Adaptace na klimatickou změnu </a:t>
            </a:r>
            <a:br>
              <a:rPr lang="cs-CZ" sz="2800" b="1" dirty="0">
                <a:solidFill>
                  <a:srgbClr val="993300"/>
                </a:solidFill>
                <a:latin typeface="Calibri" pitchFamily="34" charset="0"/>
              </a:rPr>
            </a:br>
            <a:r>
              <a:rPr lang="cs-CZ" sz="2800" b="1" dirty="0">
                <a:solidFill>
                  <a:srgbClr val="993300"/>
                </a:solidFill>
                <a:latin typeface="Calibri" pitchFamily="34" charset="0"/>
              </a:rPr>
              <a:t>pomocí zelené infrastruktury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CD8DB-30C4-4626-95E8-A69537F3E146}" type="slidenum">
              <a:rPr lang="de-AT" smtClean="0"/>
              <a:pPr>
                <a:defRPr/>
              </a:pPr>
              <a:t>37</a:t>
            </a:fld>
            <a:endParaRPr lang="de-AT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82" y="1480464"/>
            <a:ext cx="4263887" cy="4800600"/>
          </a:xfrm>
          <a:prstGeom prst="rect">
            <a:avLst/>
          </a:prstGeom>
        </p:spPr>
      </p:pic>
      <p:pic>
        <p:nvPicPr>
          <p:cNvPr id="6" name="Grafik 15" descr="\\DISKSTATION\Disk Station\Klemens\1_SERVER\Klimagrün CZ-AT\Projektpartner\NaturimGart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1612917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16" descr="\\DISKSTATION\Disk Station\Klemens\1_SERVER\Klimagrün CZ-AT\Projektpartner\NÖ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5461" b="9004"/>
          <a:stretch/>
        </p:blipFill>
        <p:spPr bwMode="auto">
          <a:xfrm>
            <a:off x="533400" y="537683"/>
            <a:ext cx="1066800" cy="11931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17" descr="\\DISKSTATION\Disk Station\Klemens\1_SERVER\Klimagrün CZ-AT\Projektpartner\Logo ABB mit Schrift 201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68" y="3692044"/>
            <a:ext cx="1678738" cy="123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13" descr="\\DISKSTATION\Disk Station\Klemens\1_SERVER\Klimagrün CZ-AT\Projektpartner\logo-KSMAS-jihom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10883" r="8114" b="13454"/>
          <a:stretch/>
        </p:blipFill>
        <p:spPr bwMode="auto">
          <a:xfrm>
            <a:off x="7166197" y="570783"/>
            <a:ext cx="1669244" cy="686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11" descr="\\DISKSTATION\Disk Station\Klemens\1_SERVER\Klimagrün CZ-AT\Projektpartner\LOGO_CZ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" t="32404" r="6153" b="39024"/>
          <a:stretch/>
        </p:blipFill>
        <p:spPr bwMode="auto">
          <a:xfrm>
            <a:off x="6809991" y="1825720"/>
            <a:ext cx="2284139" cy="533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8" descr="\\DISKSTATION\Disk Station\Klemens\1_SERVER\Klimagrün CZ-AT\Projektpartner\logo_barevne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860" y="2946028"/>
            <a:ext cx="1405940" cy="62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logo_prirodni_zahrada_z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97" y="4209521"/>
            <a:ext cx="1497877" cy="527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0"/>
          <a:srcRect l="23333" t="39624" r="39167" b="39625"/>
          <a:stretch/>
        </p:blipFill>
        <p:spPr>
          <a:xfrm>
            <a:off x="6847161" y="5377369"/>
            <a:ext cx="2209800" cy="687494"/>
          </a:xfrm>
          <a:prstGeom prst="rect">
            <a:avLst/>
          </a:prstGeom>
        </p:spPr>
      </p:pic>
      <p:sp>
        <p:nvSpPr>
          <p:cNvPr id="13" name="Nadpis 1"/>
          <p:cNvSpPr txBox="1">
            <a:spLocks/>
          </p:cNvSpPr>
          <p:nvPr/>
        </p:nvSpPr>
        <p:spPr bwMode="auto">
          <a:xfrm>
            <a:off x="95458" y="5198613"/>
            <a:ext cx="2183999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cs-CZ" sz="2800" b="1">
                <a:solidFill>
                  <a:srgbClr val="C00000"/>
                </a:solidFill>
                <a:latin typeface="Calibri" pitchFamily="34" charset="0"/>
              </a:rPr>
              <a:t>9. 5. 2018 Tulln</a:t>
            </a:r>
            <a:endParaRPr lang="cs-CZ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965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2"/>
          <a:stretch>
            <a:fillRect/>
          </a:stretch>
        </p:blipFill>
        <p:spPr bwMode="auto">
          <a:xfrm>
            <a:off x="0" y="0"/>
            <a:ext cx="478790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 descr="C:\Users\PC\Desktop\Chotoviny\DSCN34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6"/>
          <a:stretch>
            <a:fillRect/>
          </a:stretch>
        </p:blipFill>
        <p:spPr bwMode="auto">
          <a:xfrm>
            <a:off x="4932363" y="115888"/>
            <a:ext cx="4129087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" r="5652"/>
          <a:stretch>
            <a:fillRect/>
          </a:stretch>
        </p:blipFill>
        <p:spPr bwMode="auto">
          <a:xfrm>
            <a:off x="0" y="3357563"/>
            <a:ext cx="54006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506682" y="4038600"/>
            <a:ext cx="352337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algn="ctr" eaLnBrk="1" hangingPunct="1"/>
            <a:r>
              <a:rPr lang="cs-CZ" altLang="cs-CZ" sz="2400" b="1" dirty="0">
                <a:solidFill>
                  <a:srgbClr val="993300"/>
                </a:solidFill>
                <a:latin typeface="Calibri" pitchFamily="34" charset="0"/>
                <a:ea typeface="+mj-ea"/>
                <a:cs typeface="+mj-cs"/>
              </a:rPr>
              <a:t>Realizace výsadeb </a:t>
            </a:r>
          </a:p>
          <a:p>
            <a:pPr marL="28575" algn="ctr" eaLnBrk="1" hangingPunct="1"/>
            <a:r>
              <a:rPr lang="cs-CZ" altLang="cs-CZ" sz="2400" b="1" dirty="0">
                <a:solidFill>
                  <a:srgbClr val="993300"/>
                </a:solidFill>
                <a:latin typeface="Calibri" pitchFamily="34" charset="0"/>
                <a:ea typeface="+mj-ea"/>
                <a:cs typeface="+mj-cs"/>
              </a:rPr>
              <a:t>v naší krajině</a:t>
            </a:r>
          </a:p>
          <a:p>
            <a:pPr marL="28575" eaLnBrk="1" hangingPunct="1"/>
            <a:endParaRPr lang="cs-CZ" altLang="cs-CZ" sz="2800" b="1" dirty="0">
              <a:solidFill>
                <a:srgbClr val="993300"/>
              </a:solidFill>
              <a:latin typeface="Calibri" pitchFamily="34" charset="0"/>
              <a:ea typeface="+mj-ea"/>
              <a:cs typeface="+mj-cs"/>
            </a:endParaRPr>
          </a:p>
          <a:p>
            <a:pPr marL="28575" algn="ctr" eaLnBrk="1" hangingPunct="1"/>
            <a:r>
              <a:rPr lang="cs-CZ" altLang="cs-CZ" sz="4000" b="1" dirty="0">
                <a:solidFill>
                  <a:srgbClr val="993300"/>
                </a:solidFill>
                <a:latin typeface="Calibri" pitchFamily="34" charset="0"/>
                <a:ea typeface="+mj-ea"/>
                <a:cs typeface="+mj-cs"/>
              </a:rPr>
              <a:t>Aleje života</a:t>
            </a:r>
          </a:p>
        </p:txBody>
      </p:sp>
    </p:spTree>
    <p:extLst>
      <p:ext uri="{BB962C8B-B14F-4D97-AF65-F5344CB8AC3E}">
        <p14:creationId xmlns:p14="http://schemas.microsoft.com/office/powerpoint/2010/main" val="14952047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298224-D461-4F62-9DAE-038A3903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CD8DB-30C4-4626-95E8-A69537F3E146}" type="slidenum">
              <a:rPr lang="de-AT" smtClean="0"/>
              <a:pPr>
                <a:defRPr/>
              </a:pPr>
              <a:t>39</a:t>
            </a:fld>
            <a:endParaRPr lang="de-AT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BE54C5-52DD-4FE4-85CA-A37DC6EC0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89" y="136525"/>
            <a:ext cx="8682421" cy="39939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26C726D-2A70-43CB-903B-6BEB4389D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89" y="4201189"/>
            <a:ext cx="3212864" cy="248327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011E9A-6023-4243-803F-C8916C750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1" y="4216981"/>
            <a:ext cx="3122011" cy="245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3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92162"/>
          </a:xfrm>
        </p:spPr>
        <p:txBody>
          <a:bodyPr/>
          <a:lstStyle/>
          <a:p>
            <a:r>
              <a:rPr lang="cs-CZ" b="1" dirty="0">
                <a:solidFill>
                  <a:srgbClr val="993300"/>
                </a:solidFill>
              </a:rPr>
              <a:t>Periferní území JMK i ČR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6E1CC-614B-4F72-A94C-212CDCF8F486}" type="slidenum">
              <a:rPr lang="de-AT" smtClean="0"/>
              <a:pPr>
                <a:defRPr/>
              </a:pPr>
              <a:t>4</a:t>
            </a:fld>
            <a:endParaRPr lang="de-AT"/>
          </a:p>
        </p:txBody>
      </p:sp>
      <p:pic>
        <p:nvPicPr>
          <p:cNvPr id="6" name="Obrázek 5"/>
          <p:cNvPicPr/>
          <p:nvPr/>
        </p:nvPicPr>
        <p:blipFill rotWithShape="1">
          <a:blip r:embed="rId2"/>
          <a:srcRect l="27696" t="19766" r="35258" b="16544"/>
          <a:stretch/>
        </p:blipFill>
        <p:spPr bwMode="auto">
          <a:xfrm>
            <a:off x="3200400" y="990600"/>
            <a:ext cx="5638800" cy="5365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304800" y="1333500"/>
            <a:ext cx="2743200" cy="4756150"/>
          </a:xfrm>
        </p:spPr>
        <p:txBody>
          <a:bodyPr/>
          <a:lstStyle/>
          <a:p>
            <a:r>
              <a:rPr lang="cs-CZ" dirty="0">
                <a:solidFill>
                  <a:srgbClr val="993300"/>
                </a:solidFill>
              </a:rPr>
              <a:t>Pokles počtu obyvatel</a:t>
            </a:r>
          </a:p>
          <a:p>
            <a:r>
              <a:rPr lang="cs-CZ" dirty="0">
                <a:solidFill>
                  <a:srgbClr val="993300"/>
                </a:solidFill>
              </a:rPr>
              <a:t>Dostupnost služeb</a:t>
            </a:r>
          </a:p>
          <a:p>
            <a:r>
              <a:rPr lang="cs-CZ" dirty="0">
                <a:solidFill>
                  <a:srgbClr val="993300"/>
                </a:solidFill>
              </a:rPr>
              <a:t>Pracovní příležitosti</a:t>
            </a:r>
          </a:p>
          <a:p>
            <a:r>
              <a:rPr lang="cs-CZ" dirty="0">
                <a:solidFill>
                  <a:srgbClr val="993300"/>
                </a:solidFill>
              </a:rPr>
              <a:t>Zavedení strategického řízení</a:t>
            </a:r>
          </a:p>
          <a:p>
            <a:endParaRPr lang="cs-CZ" dirty="0"/>
          </a:p>
        </p:txBody>
      </p:sp>
      <p:sp>
        <p:nvSpPr>
          <p:cNvPr id="8" name="Ovál 7"/>
          <p:cNvSpPr/>
          <p:nvPr/>
        </p:nvSpPr>
        <p:spPr>
          <a:xfrm>
            <a:off x="7670800" y="5029200"/>
            <a:ext cx="9144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877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298224-D461-4F62-9DAE-038A3903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CD8DB-30C4-4626-95E8-A69537F3E146}" type="slidenum">
              <a:rPr lang="de-AT" smtClean="0"/>
              <a:pPr>
                <a:defRPr/>
              </a:pPr>
              <a:t>40</a:t>
            </a:fld>
            <a:endParaRPr lang="de-AT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07577AF-F8A6-4C08-9DC0-96171E5CC8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9" y="459535"/>
            <a:ext cx="8901002" cy="591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46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298224-D461-4F62-9DAE-038A3903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CD8DB-30C4-4626-95E8-A69537F3E146}" type="slidenum">
              <a:rPr lang="de-AT" smtClean="0"/>
              <a:pPr>
                <a:defRPr/>
              </a:pPr>
              <a:t>41</a:t>
            </a:fld>
            <a:endParaRPr lang="de-AT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10287E-75C6-473B-B5CC-EF659049D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94232" y="1799088"/>
            <a:ext cx="5052915" cy="33596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5F667A5-191F-4AE3-9AE6-586E5F7F8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25" y="3478912"/>
            <a:ext cx="4953000" cy="329321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5CCD441-A066-4921-8851-947D8A9AD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25" y="62753"/>
            <a:ext cx="4953000" cy="32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75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4BC7C65-95B4-43E4-B261-A5AAD431C9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1"/>
            <a:ext cx="4648200" cy="309055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2E44B38-EC9F-492D-8929-23456071F4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997392"/>
            <a:ext cx="5362074" cy="356520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B452BBD-D030-4DA3-A37F-7C223F017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4" y="5723614"/>
            <a:ext cx="8532189" cy="981985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318CE642-82B8-4A74-9D41-B384EC6B3834}"/>
              </a:ext>
            </a:extLst>
          </p:cNvPr>
          <p:cNvSpPr txBox="1">
            <a:spLocks/>
          </p:cNvSpPr>
          <p:nvPr/>
        </p:nvSpPr>
        <p:spPr bwMode="auto">
          <a:xfrm>
            <a:off x="5071608" y="333335"/>
            <a:ext cx="3667125" cy="136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cs-CZ" sz="2800" b="1" dirty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cs-CZ" sz="2800" b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cs-CZ" sz="2800" b="1" dirty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cs-CZ" sz="2800" b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cs-CZ" sz="2800" b="1" dirty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cs-CZ" sz="2800" b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cs-CZ" sz="2800" b="1" dirty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cs-CZ" sz="2800" b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cs-CZ" sz="2800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Zlepšení ekologické stability území </a:t>
            </a:r>
            <a:r>
              <a:rPr lang="cs-CZ" sz="2800" dirty="0" err="1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Horňácka</a:t>
            </a:r>
            <a:r>
              <a:rPr lang="cs-CZ" sz="2800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Kopanic </a:t>
            </a:r>
            <a:r>
              <a:rPr lang="cs-CZ" sz="3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cs-CZ" sz="3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</a:rPr>
            </a:br>
            <a:r>
              <a:rPr lang="cs-CZ" sz="3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cs-CZ" sz="3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</a:rPr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128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DCB0A66-BF58-326F-3C70-C606F4827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CD8DB-30C4-4626-95E8-A69537F3E146}" type="slidenum">
              <a:rPr lang="de-AT" smtClean="0"/>
              <a:pPr>
                <a:defRPr/>
              </a:pPr>
              <a:t>43</a:t>
            </a:fld>
            <a:endParaRPr lang="de-AT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87A7B0-82EB-A45A-2D7F-0A56EA9530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4114688" cy="27424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4051AA-9AE6-3C98-3001-2CAB58F99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847727"/>
            <a:ext cx="5867400" cy="391064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A22B7D5-F892-C2F1-CB99-B0C16B38A0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53" y="538402"/>
            <a:ext cx="3236493" cy="215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79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0CD1696-3490-1D25-810C-8AA246069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CD8DB-30C4-4626-95E8-A69537F3E146}" type="slidenum">
              <a:rPr lang="de-AT" smtClean="0"/>
              <a:pPr>
                <a:defRPr/>
              </a:pPr>
              <a:t>44</a:t>
            </a:fld>
            <a:endParaRPr lang="de-AT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934E59AB-528D-8BD3-0B5D-41973A92C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63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993300"/>
                </a:solidFill>
              </a:rPr>
              <a:t>Muzeum v obecní stodole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97BC2B8-1CC7-832E-F612-1A7F1F6986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6" y="1093617"/>
            <a:ext cx="4189898" cy="279258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9AFC7F3-076B-0189-108A-3F3074A67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6" y="3948610"/>
            <a:ext cx="4189898" cy="27925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20C8AB-C7E1-CD1E-E8B3-0DFE12EDF0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093616"/>
            <a:ext cx="4189899" cy="279258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7453268-8569-1924-4704-215930634E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948609"/>
            <a:ext cx="4189897" cy="27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180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1" y="3288716"/>
            <a:ext cx="3960016" cy="264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965367"/>
            <a:ext cx="3200400" cy="249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4" y="3252621"/>
            <a:ext cx="3544888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65367"/>
            <a:ext cx="5270146" cy="253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357771" y="-26820"/>
            <a:ext cx="6248399" cy="915987"/>
          </a:xfrm>
        </p:spPr>
        <p:txBody>
          <a:bodyPr/>
          <a:lstStyle/>
          <a:p>
            <a:pPr algn="ctr">
              <a:defRPr/>
            </a:pPr>
            <a:r>
              <a:rPr lang="cs-CZ" sz="3600" b="1" dirty="0">
                <a:solidFill>
                  <a:srgbClr val="993300"/>
                </a:solidFill>
                <a:latin typeface="Calibri" pitchFamily="34" charset="0"/>
              </a:rPr>
              <a:t>Živý folklór </a:t>
            </a:r>
            <a:r>
              <a:rPr lang="cs-CZ" sz="3600" b="1" dirty="0" err="1">
                <a:solidFill>
                  <a:srgbClr val="993300"/>
                </a:solidFill>
                <a:latin typeface="Calibri" pitchFamily="34" charset="0"/>
              </a:rPr>
              <a:t>Horňácka</a:t>
            </a:r>
            <a:r>
              <a:rPr lang="cs-CZ" sz="3600" b="1" dirty="0">
                <a:solidFill>
                  <a:srgbClr val="993300"/>
                </a:solidFill>
                <a:latin typeface="Calibri" pitchFamily="34" charset="0"/>
              </a:rPr>
              <a:t> a Kopanic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64A8AE6-9C8D-404B-A368-DE22EC4760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3" y="6096000"/>
            <a:ext cx="6331137" cy="72866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60592A1-4408-437E-8CD9-B9828418B7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927" y="6095999"/>
            <a:ext cx="730485" cy="72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040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9D9CBC3-1EED-4AD6-BD83-58FF1F492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CD8DB-30C4-4626-95E8-A69537F3E146}" type="slidenum">
              <a:rPr lang="de-AT" smtClean="0"/>
              <a:pPr>
                <a:defRPr/>
              </a:pPr>
              <a:t>46</a:t>
            </a:fld>
            <a:endParaRPr lang="de-AT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EE162F2-2C46-4621-9AD7-D25052318F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1662"/>
            <a:ext cx="7010400" cy="46736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026BB51-6987-4C91-9B66-877028B871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71426"/>
            <a:ext cx="4114800" cy="27432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3D99F41-6B29-45E4-B5D8-4D870601DD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37701"/>
            <a:ext cx="2971800" cy="187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35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EFEF-E71E-4ACE-9312-1AF4E610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CD8DB-30C4-4626-95E8-A69537F3E146}" type="slidenum">
              <a:rPr lang="de-AT" smtClean="0"/>
              <a:pPr>
                <a:defRPr/>
              </a:pPr>
              <a:t>47</a:t>
            </a:fld>
            <a:endParaRPr lang="de-AT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FEE344E-CEC2-4A4F-9809-C1FB6C814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346" y="762000"/>
            <a:ext cx="4953000" cy="3302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A60B3F7-8643-4758-AF18-CDDB2E0C1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457700" cy="29718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71A9032-6612-4989-8316-EA0EDFEFB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344" y="3933485"/>
            <a:ext cx="3980757" cy="265383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B704144-67EE-46B8-9D72-69567151EA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4" y="3451261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278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281312-E0D2-D369-7AD1-280F5190C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CD8DB-30C4-4626-95E8-A69537F3E146}" type="slidenum">
              <a:rPr lang="de-AT" smtClean="0"/>
              <a:pPr>
                <a:defRPr/>
              </a:pPr>
              <a:t>48</a:t>
            </a:fld>
            <a:endParaRPr lang="de-AT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3D3F157-D3FF-A67F-93BD-7FCCC42C4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4" y="389107"/>
            <a:ext cx="4342790" cy="288749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99168A9-3946-7B25-653F-13C2241D9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4" y="3581400"/>
            <a:ext cx="4342789" cy="288749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0959591-9E35-4904-4F41-82FD5ABA10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069" y="409962"/>
            <a:ext cx="4311424" cy="286663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1385B3C-0D2D-F72A-BEED-625D481B0C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83" y="3581400"/>
            <a:ext cx="4311423" cy="28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79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A71F4B-E39D-4D36-90F4-0C0742FA94E9}" type="slidenum">
              <a:rPr lang="de-AT" altLang="cs-CZ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de-AT" altLang="cs-CZ" sz="1200">
              <a:solidFill>
                <a:srgbClr val="898989"/>
              </a:solidFill>
            </a:endParaRPr>
          </a:p>
        </p:txBody>
      </p:sp>
      <p:sp>
        <p:nvSpPr>
          <p:cNvPr id="14340" name="Rectangle 3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686800" cy="4525963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endParaRPr lang="cs-CZ" sz="3600" b="1" i="1" dirty="0"/>
          </a:p>
          <a:p>
            <a:pPr algn="ctr" eaLnBrk="1" hangingPunct="1">
              <a:buFont typeface="Arial" charset="0"/>
              <a:buNone/>
              <a:defRPr/>
            </a:pPr>
            <a:r>
              <a:rPr lang="cs-CZ" sz="3600" b="1" i="1" dirty="0"/>
              <a:t>  </a:t>
            </a:r>
            <a:r>
              <a:rPr lang="cs-CZ" sz="36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Děkuji za pozornost</a:t>
            </a:r>
          </a:p>
          <a:p>
            <a:pPr algn="ctr" eaLnBrk="1" hangingPunct="1">
              <a:buFont typeface="Arial" charset="0"/>
              <a:buNone/>
              <a:defRPr/>
            </a:pPr>
            <a:endParaRPr lang="de-DE" b="1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  <a:p>
            <a:pPr marL="411480" indent="-384048" algn="ctr" eaLnBrk="1" fontAlgn="auto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cs-CZ" sz="24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Mgr. Antonín Okénka, MBA</a:t>
            </a:r>
          </a:p>
          <a:p>
            <a:pPr marL="411480" indent="-384048" algn="ctr" eaLnBrk="1" fontAlgn="auto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cs-CZ" sz="24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starosta.</a:t>
            </a:r>
            <a:r>
              <a:rPr lang="cs-CZ" sz="24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novalhota</a:t>
            </a:r>
            <a:r>
              <a:rPr lang="cs-CZ" sz="24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@seznam.</a:t>
            </a:r>
            <a:r>
              <a:rPr lang="cs-CZ" sz="24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cz</a:t>
            </a:r>
            <a:r>
              <a:rPr lang="cs-CZ" sz="24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11480" indent="-384048" algn="ctr" eaLnBrk="1" fontAlgn="auto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cs-CZ" sz="24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www. novalhota.cz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4">
            <a:extLst>
              <a:ext uri="{FF2B5EF4-FFF2-40B4-BE49-F238E27FC236}">
                <a16:creationId xmlns:a16="http://schemas.microsoft.com/office/drawing/2014/main" id="{91591F99-B81F-44EB-8E1C-775DF3D51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57D94F-DAC8-408D-80CF-E9B2AF40501C}" type="slidenum">
              <a:rPr lang="de-AT" altLang="cs-CZ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de-AT" altLang="cs-CZ" sz="1200" dirty="0">
              <a:solidFill>
                <a:srgbClr val="898989"/>
              </a:solidFill>
            </a:endParaRPr>
          </a:p>
        </p:txBody>
      </p:sp>
      <p:sp>
        <p:nvSpPr>
          <p:cNvPr id="10243" name="Nadpis 1">
            <a:extLst>
              <a:ext uri="{FF2B5EF4-FFF2-40B4-BE49-F238E27FC236}">
                <a16:creationId xmlns:a16="http://schemas.microsoft.com/office/drawing/2014/main" id="{7D66D270-4170-40C8-BFF3-B63F6717F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45061"/>
            <a:ext cx="8000999" cy="793749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993300"/>
                </a:solidFill>
              </a:rPr>
              <a:t>Oblast přeshraniční spolupráce </a:t>
            </a:r>
          </a:p>
        </p:txBody>
      </p:sp>
      <p:sp>
        <p:nvSpPr>
          <p:cNvPr id="10244" name="Zástupný symbol pro obsah 2">
            <a:extLst>
              <a:ext uri="{FF2B5EF4-FFF2-40B4-BE49-F238E27FC236}">
                <a16:creationId xmlns:a16="http://schemas.microsoft.com/office/drawing/2014/main" id="{8F5E9C06-88D9-4FB0-9175-E08C2E227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 sz="1600" dirty="0"/>
          </a:p>
          <a:p>
            <a:pPr algn="just" eaLnBrk="1" hangingPunct="1"/>
            <a:r>
              <a:rPr lang="cs-CZ" altLang="cs-CZ" sz="2800" b="1" dirty="0">
                <a:solidFill>
                  <a:srgbClr val="993300"/>
                </a:solidFill>
              </a:rPr>
              <a:t>Projekty:</a:t>
            </a:r>
            <a:r>
              <a:rPr lang="cs-CZ" altLang="cs-CZ" sz="2800" dirty="0">
                <a:solidFill>
                  <a:srgbClr val="993300"/>
                </a:solidFill>
              </a:rPr>
              <a:t> vytvoření zázemí pro konání společných sportovních a kulturních akcí, environmentální vzdělávání, infrastruktura turistického ruchu a zlepšení dostupnosti území, ochrana půdy a krajinná tvorba, podpůrné dokumenty a vzájemná setkávání</a:t>
            </a:r>
          </a:p>
          <a:p>
            <a:pPr algn="just" eaLnBrk="1" hangingPunct="1"/>
            <a:r>
              <a:rPr lang="cs-CZ" altLang="cs-CZ" sz="2800" b="1" dirty="0">
                <a:solidFill>
                  <a:srgbClr val="993300"/>
                </a:solidFill>
              </a:rPr>
              <a:t>Spolupráce: </a:t>
            </a:r>
            <a:r>
              <a:rPr lang="cs-CZ" altLang="cs-CZ" sz="2800" dirty="0" err="1">
                <a:solidFill>
                  <a:srgbClr val="993300"/>
                </a:solidFill>
              </a:rPr>
              <a:t>Kočovce</a:t>
            </a:r>
            <a:r>
              <a:rPr lang="cs-CZ" altLang="cs-CZ" sz="2800" dirty="0">
                <a:solidFill>
                  <a:srgbClr val="993300"/>
                </a:solidFill>
              </a:rPr>
              <a:t>, </a:t>
            </a:r>
            <a:r>
              <a:rPr lang="cs-CZ" altLang="cs-CZ" sz="2800" dirty="0" err="1">
                <a:solidFill>
                  <a:srgbClr val="993300"/>
                </a:solidFill>
              </a:rPr>
              <a:t>Brezová</a:t>
            </a:r>
            <a:r>
              <a:rPr lang="cs-CZ" altLang="cs-CZ" sz="2800" dirty="0">
                <a:solidFill>
                  <a:srgbClr val="993300"/>
                </a:solidFill>
              </a:rPr>
              <a:t> pod Bradlom, Čachtice, Skalica, Vrbovce, Stará Myjava, Poriadie, Lubina, </a:t>
            </a:r>
            <a:r>
              <a:rPr lang="cs-CZ" altLang="cs-CZ" sz="2800" dirty="0" err="1">
                <a:solidFill>
                  <a:srgbClr val="993300"/>
                </a:solidFill>
              </a:rPr>
              <a:t>Tomášov</a:t>
            </a:r>
            <a:r>
              <a:rPr lang="cs-CZ" altLang="cs-CZ" sz="2800" dirty="0">
                <a:solidFill>
                  <a:srgbClr val="993300"/>
                </a:solidFill>
              </a:rPr>
              <a:t>, TSK, JMK, Země Dolní Rakousy </a:t>
            </a:r>
            <a:endParaRPr lang="cs-CZ" altLang="cs-CZ" dirty="0">
              <a:solidFill>
                <a:srgbClr val="993300"/>
              </a:solidFill>
            </a:endParaRPr>
          </a:p>
        </p:txBody>
      </p:sp>
      <p:pic>
        <p:nvPicPr>
          <p:cNvPr id="10245" name="Picture 10" descr="http://www.sk-cz.eu/download.php?FNAME=1352961105_l139.upl&amp;ANAME=loga_program_ERDF+609x70.jpg">
            <a:hlinkClick r:id="rId2"/>
            <a:extLst>
              <a:ext uri="{FF2B5EF4-FFF2-40B4-BE49-F238E27FC236}">
                <a16:creationId xmlns:a16="http://schemas.microsoft.com/office/drawing/2014/main" id="{4A4B3936-6CDF-492F-91C0-5D913F5A7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62600"/>
            <a:ext cx="766286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číslo snímku 4">
            <a:extLst>
              <a:ext uri="{FF2B5EF4-FFF2-40B4-BE49-F238E27FC236}">
                <a16:creationId xmlns:a16="http://schemas.microsoft.com/office/drawing/2014/main" id="{C4AB54BD-7C8F-425A-BB41-6AFEA066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BEFC3C-CFDC-499B-9A79-BE2F211B0621}" type="slidenum">
              <a:rPr lang="de-AT" altLang="cs-CZ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de-AT" altLang="cs-CZ" sz="1200">
              <a:solidFill>
                <a:srgbClr val="898989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D232859-22CA-4C8E-83D5-97999BC58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1" t="35594" r="29724" b="15723"/>
          <a:stretch>
            <a:fillRect/>
          </a:stretch>
        </p:blipFill>
        <p:spPr bwMode="auto">
          <a:xfrm>
            <a:off x="1571625" y="1500188"/>
            <a:ext cx="6034088" cy="45259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5">
            <a:extLst>
              <a:ext uri="{FF2B5EF4-FFF2-40B4-BE49-F238E27FC236}">
                <a16:creationId xmlns:a16="http://schemas.microsoft.com/office/drawing/2014/main" id="{C7A1CF38-E312-4DB7-BADF-0AEF7C655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4797425"/>
            <a:ext cx="1079500" cy="1008063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k-SK" altLang="cs-CZ" sz="1800">
                <a:latin typeface="Arial" panose="020B0604020202020204" pitchFamily="34" charset="0"/>
              </a:rPr>
              <a:t>;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A6BCDA14-9E87-4D71-AEE6-4F01FF50E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3214688"/>
            <a:ext cx="1079500" cy="1008062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k-SK" altLang="cs-CZ" sz="1800">
                <a:latin typeface="Arial" panose="020B0604020202020204" pitchFamily="34" charset="0"/>
              </a:rPr>
              <a:t>;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EAFCD55-94F5-49C1-AEF5-4E0FFF33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lum contrast="20000"/>
          </a:blip>
          <a:srcRect/>
          <a:stretch>
            <a:fillRect/>
          </a:stretch>
        </p:blipFill>
        <p:spPr bwMode="auto">
          <a:xfrm>
            <a:off x="7448329" y="88477"/>
            <a:ext cx="1612097" cy="89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Obrázek 8" descr="Vizitka.jpg">
            <a:extLst>
              <a:ext uri="{FF2B5EF4-FFF2-40B4-BE49-F238E27FC236}">
                <a16:creationId xmlns:a16="http://schemas.microsoft.com/office/drawing/2014/main" id="{FD92CE1F-67E5-4592-A785-01AF30486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2" t="3835" r="3751" b="54987"/>
          <a:stretch>
            <a:fillRect/>
          </a:stretch>
        </p:blipFill>
        <p:spPr bwMode="auto">
          <a:xfrm>
            <a:off x="3786188" y="2214563"/>
            <a:ext cx="10287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" descr="kočovce erb vizitka">
            <a:extLst>
              <a:ext uri="{FF2B5EF4-FFF2-40B4-BE49-F238E27FC236}">
                <a16:creationId xmlns:a16="http://schemas.microsoft.com/office/drawing/2014/main" id="{91C458BB-B1F2-4733-B483-C773C7350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1111"/>
          <a:stretch>
            <a:fillRect/>
          </a:stretch>
        </p:blipFill>
        <p:spPr bwMode="auto">
          <a:xfrm>
            <a:off x="6072188" y="4714875"/>
            <a:ext cx="928687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7">
            <a:extLst>
              <a:ext uri="{FF2B5EF4-FFF2-40B4-BE49-F238E27FC236}">
                <a16:creationId xmlns:a16="http://schemas.microsoft.com/office/drawing/2014/main" id="{2383FF2D-3074-4FEF-8B20-B26A1F249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03950"/>
            <a:ext cx="2286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Rectangle 2">
            <a:extLst>
              <a:ext uri="{FF2B5EF4-FFF2-40B4-BE49-F238E27FC236}">
                <a16:creationId xmlns:a16="http://schemas.microsoft.com/office/drawing/2014/main" id="{220EAFDD-165C-4756-BD6F-6EA510AC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84163"/>
            <a:ext cx="5410200" cy="739775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993300"/>
                </a:solidFill>
              </a:rPr>
              <a:t>Spolupráce od roku 2008</a:t>
            </a:r>
            <a:endParaRPr lang="de-DE" altLang="cs-CZ" sz="3600" b="1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453418"/>
            <a:ext cx="6166104" cy="4100241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935519" cy="3352800"/>
          </a:xfr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6E1CC-614B-4F72-A94C-212CDCF8F486}" type="slidenum">
              <a:rPr lang="de-AT" smtClean="0"/>
              <a:pPr>
                <a:defRPr/>
              </a:pPr>
              <a:t>7</a:t>
            </a:fld>
            <a:endParaRPr lang="de-AT"/>
          </a:p>
        </p:txBody>
      </p:sp>
      <p:sp>
        <p:nvSpPr>
          <p:cNvPr id="8" name="Nadpis 1"/>
          <p:cNvSpPr txBox="1">
            <a:spLocks/>
          </p:cNvSpPr>
          <p:nvPr/>
        </p:nvSpPr>
        <p:spPr bwMode="auto">
          <a:xfrm>
            <a:off x="-2977" y="3455124"/>
            <a:ext cx="1295400" cy="49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993300"/>
                </a:solidFill>
              </a:rPr>
              <a:t>PŘED</a:t>
            </a:r>
          </a:p>
        </p:txBody>
      </p:sp>
      <p:sp>
        <p:nvSpPr>
          <p:cNvPr id="9" name="Obdélník 8"/>
          <p:cNvSpPr/>
          <p:nvPr/>
        </p:nvSpPr>
        <p:spPr>
          <a:xfrm>
            <a:off x="908844" y="6094740"/>
            <a:ext cx="1843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2800" b="1" dirty="0">
                <a:solidFill>
                  <a:srgbClr val="993300"/>
                </a:solidFill>
              </a:rPr>
              <a:t>PO (2009)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5181600" y="5862760"/>
            <a:ext cx="357530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 i="1" dirty="0">
                <a:solidFill>
                  <a:srgbClr val="993300"/>
                </a:solidFill>
              </a:rPr>
              <a:t>Zachování zeleně </a:t>
            </a:r>
          </a:p>
        </p:txBody>
      </p:sp>
      <p:sp>
        <p:nvSpPr>
          <p:cNvPr id="3" name="Obdélník 2"/>
          <p:cNvSpPr/>
          <p:nvPr/>
        </p:nvSpPr>
        <p:spPr>
          <a:xfrm>
            <a:off x="5192730" y="1615108"/>
            <a:ext cx="381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dirty="0">
                <a:solidFill>
                  <a:srgbClr val="993300"/>
                </a:solidFill>
              </a:rPr>
              <a:t>Budova školy upravena </a:t>
            </a:r>
          </a:p>
          <a:p>
            <a:r>
              <a:rPr lang="cs-CZ" altLang="cs-CZ" sz="2400" dirty="0">
                <a:solidFill>
                  <a:srgbClr val="993300"/>
                </a:solidFill>
              </a:rPr>
              <a:t>na multifunkční zázemí </a:t>
            </a:r>
            <a:endParaRPr lang="cs-CZ" sz="2400" dirty="0">
              <a:solidFill>
                <a:srgbClr val="993300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D1BB511-D967-42A7-9BCD-203BC051F69F}"/>
              </a:ext>
            </a:extLst>
          </p:cNvPr>
          <p:cNvSpPr/>
          <p:nvPr/>
        </p:nvSpPr>
        <p:spPr>
          <a:xfrm>
            <a:off x="5192730" y="148119"/>
            <a:ext cx="3716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993300"/>
                </a:solidFill>
              </a:rPr>
              <a:t>Projekt: </a:t>
            </a:r>
          </a:p>
          <a:p>
            <a:r>
              <a:rPr lang="cs-CZ" altLang="cs-CZ" sz="2400" b="1" dirty="0">
                <a:solidFill>
                  <a:srgbClr val="993300"/>
                </a:solidFill>
              </a:rPr>
              <a:t>Příhraniční sportovně kulturní areály</a:t>
            </a:r>
            <a:endParaRPr lang="cs-CZ" sz="2400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65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0" y="168275"/>
            <a:ext cx="8799002" cy="10080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993300"/>
                </a:solidFill>
              </a:rPr>
              <a:t>Přeshraniční centrum environmentálního vzdělávání</a:t>
            </a:r>
          </a:p>
        </p:txBody>
      </p:sp>
      <p:sp>
        <p:nvSpPr>
          <p:cNvPr id="1433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F33909-BA57-4231-99C3-5C7F4DBEA6CA}" type="slidenum">
              <a:rPr lang="de-AT" altLang="cs-CZ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de-AT" altLang="cs-CZ" sz="1200">
              <a:solidFill>
                <a:srgbClr val="898989"/>
              </a:solidFill>
            </a:endParaRPr>
          </a:p>
        </p:txBody>
      </p:sp>
      <p:pic>
        <p:nvPicPr>
          <p:cNvPr id="7" name="Picture 4" descr="C:\Users\PC\Desktop\Enviro-fotky!\interiér\Fotografie0179.jpg"/>
          <p:cNvPicPr>
            <a:picLocks noChangeAspect="1" noChangeArrowheads="1"/>
          </p:cNvPicPr>
          <p:nvPr/>
        </p:nvPicPr>
        <p:blipFill rotWithShape="1">
          <a:blip r:embed="rId2" cstate="print"/>
          <a:srcRect b="8437"/>
          <a:stretch/>
        </p:blipFill>
        <p:spPr bwMode="auto">
          <a:xfrm>
            <a:off x="4498369" y="2161382"/>
            <a:ext cx="4303202" cy="29551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341" name="Nadpis 1"/>
          <p:cNvSpPr txBox="1">
            <a:spLocks/>
          </p:cNvSpPr>
          <p:nvPr/>
        </p:nvSpPr>
        <p:spPr bwMode="auto">
          <a:xfrm>
            <a:off x="0" y="4724400"/>
            <a:ext cx="1397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993300"/>
                </a:solidFill>
              </a:rPr>
              <a:t>PŘED</a:t>
            </a:r>
          </a:p>
        </p:txBody>
      </p:sp>
      <p:sp>
        <p:nvSpPr>
          <p:cNvPr id="14342" name="Nadpis 1"/>
          <p:cNvSpPr txBox="1">
            <a:spLocks/>
          </p:cNvSpPr>
          <p:nvPr/>
        </p:nvSpPr>
        <p:spPr bwMode="auto">
          <a:xfrm>
            <a:off x="6784547" y="1625751"/>
            <a:ext cx="23971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993300"/>
                </a:solidFill>
              </a:rPr>
              <a:t>PO (2012)</a:t>
            </a:r>
          </a:p>
        </p:txBody>
      </p:sp>
      <p:pic>
        <p:nvPicPr>
          <p:cNvPr id="14345" name="Obrázek 1" descr="IMG_59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" r="5679" b="10258"/>
          <a:stretch>
            <a:fillRect/>
          </a:stretch>
        </p:blipFill>
        <p:spPr bwMode="auto">
          <a:xfrm>
            <a:off x="166688" y="1400175"/>
            <a:ext cx="4329112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http://www.sk-cz.eu/download.php?FNAME=1352961105_l139.upl&amp;ANAME=loga_program_ERDF+609x70.jpg">
            <a:hlinkClick r:id="rId4"/>
            <a:extLst>
              <a:ext uri="{FF2B5EF4-FFF2-40B4-BE49-F238E27FC236}">
                <a16:creationId xmlns:a16="http://schemas.microsoft.com/office/drawing/2014/main" id="{34D7BF70-5B8A-4179-A4E4-4DAF4F7BD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00" y="5622792"/>
            <a:ext cx="8327702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490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62" y="449262"/>
            <a:ext cx="4953000" cy="915988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rgbClr val="993300"/>
                </a:solidFill>
                <a:latin typeface="+mn-lt"/>
              </a:rPr>
              <a:t>Vzdělávací činnost,</a:t>
            </a:r>
            <a:br>
              <a:rPr lang="cs-CZ" sz="3200" b="1" dirty="0">
                <a:solidFill>
                  <a:srgbClr val="993300"/>
                </a:solidFill>
                <a:latin typeface="+mn-lt"/>
              </a:rPr>
            </a:br>
            <a:r>
              <a:rPr lang="cs-CZ" sz="3200" b="1" dirty="0">
                <a:solidFill>
                  <a:srgbClr val="993300"/>
                </a:solidFill>
                <a:latin typeface="+mn-lt"/>
              </a:rPr>
              <a:t>semináře a exkurze</a:t>
            </a:r>
          </a:p>
        </p:txBody>
      </p:sp>
      <p:pic>
        <p:nvPicPr>
          <p:cNvPr id="31747" name="Picture 3" descr="C:\Users\PC\Desktop\do prez\zahrada\4.demonstrační půdní profil-Přírodní výuková zahrada u ekocentra Karpa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0"/>
          <a:stretch>
            <a:fillRect/>
          </a:stretch>
        </p:blipFill>
        <p:spPr bwMode="auto">
          <a:xfrm>
            <a:off x="0" y="20574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C:\Users\PC\Desktop\do prez\zahrada\DSC_01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2057400"/>
            <a:ext cx="3190875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C:\Users\PC\Desktop\do prez\zahrada\zakládání hmyzího hotel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52925"/>
            <a:ext cx="3144837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C:\Users\PC\Desktop\do prez\zahrada\protierozní zahrada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3071812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C:\Users\PC\Desktop\do prez\zahrada\omazání studny hlíněnou omítko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3"/>
          <a:stretch>
            <a:fillRect/>
          </a:stretch>
        </p:blipFill>
        <p:spPr bwMode="auto">
          <a:xfrm>
            <a:off x="6593680" y="4337844"/>
            <a:ext cx="2357437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18" y="152400"/>
            <a:ext cx="4000499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65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25773</TotalTime>
  <Words>543</Words>
  <Application>Microsoft Office PowerPoint</Application>
  <PresentationFormat>Předvádění na obrazovce (4:3)</PresentationFormat>
  <Paragraphs>126</Paragraphs>
  <Slides>49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5" baseType="lpstr">
      <vt:lpstr>Arial</vt:lpstr>
      <vt:lpstr>Arial Narrow</vt:lpstr>
      <vt:lpstr>Calibri</vt:lpstr>
      <vt:lpstr>Times New Roman</vt:lpstr>
      <vt:lpstr>Wingdings</vt:lpstr>
      <vt:lpstr>Office Theme</vt:lpstr>
      <vt:lpstr>Nová Lhota, okr. Hodonín</vt:lpstr>
      <vt:lpstr>Prezentace aplikace PowerPoint</vt:lpstr>
      <vt:lpstr>Základní údaje:</vt:lpstr>
      <vt:lpstr>Periferní území JMK i ČR</vt:lpstr>
      <vt:lpstr>Oblast přeshraniční spolupráce </vt:lpstr>
      <vt:lpstr>Spolupráce od roku 2008</vt:lpstr>
      <vt:lpstr>Prezentace aplikace PowerPoint</vt:lpstr>
      <vt:lpstr>Přeshraniční centrum environmentálního vzdělávání</vt:lpstr>
      <vt:lpstr>Vzdělávací činnost, semináře a exkurze</vt:lpstr>
      <vt:lpstr>„NEZTRÁCEJME PŮDU POD NOHAMA“</vt:lpstr>
      <vt:lpstr>Prezentace aplikace PowerPoint</vt:lpstr>
      <vt:lpstr>Prezentace aplikace PowerPoint</vt:lpstr>
      <vt:lpstr>Prezentace aplikace PowerPoint</vt:lpstr>
      <vt:lpstr>Prezentace aplikace PowerPoint</vt:lpstr>
      <vt:lpstr>Rekonstrukce budovy fary na ubytovací zařízení</vt:lpstr>
      <vt:lpstr>Podpora turistického ruchu </vt:lpstr>
      <vt:lpstr>Hotel Háj  …celkem 180 lůžek v obci</vt:lpstr>
      <vt:lpstr>Prezentace aplikace PowerPoint</vt:lpstr>
      <vt:lpstr> Obnova komunikací pro občany  i návštěvníky </vt:lpstr>
      <vt:lpstr> „European Land and Soil Alliance“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Síť půdní strategie regionu Podunají</vt:lpstr>
      <vt:lpstr>Prezentace aplikace PowerPoint</vt:lpstr>
      <vt:lpstr>Školení pro uživatele půdy (ZERA/Bioforschung Austria), příklady dobré praxe (ZERA),  ekologické ozelenění vinic</vt:lpstr>
      <vt:lpstr>Podpůrné dokumenty pro rozhodování o území</vt:lpstr>
      <vt:lpstr>Studie vegetačních opatření v k. ú. Nová Lhota</vt:lpstr>
      <vt:lpstr>Adaptace na klimatickou změnu  pomocí zelené infrastruktury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Muzeum v obecní stodole</vt:lpstr>
      <vt:lpstr>Živý folklór Horňácka a Kopanic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Fabasoft R&amp;D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Steiner Christian (ABB St.Pölten)</dc:creator>
  <cp:lastModifiedBy>autor</cp:lastModifiedBy>
  <cp:revision>326</cp:revision>
  <cp:lastPrinted>2013-09-10T07:27:03Z</cp:lastPrinted>
  <dcterms:created xsi:type="dcterms:W3CDTF">2007-02-07T20:03:23Z</dcterms:created>
  <dcterms:modified xsi:type="dcterms:W3CDTF">2024-12-12T10:26:17Z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SC#FSCLAKIS@15.1000:Abgeschlossen">
    <vt:lpwstr/>
  </property>
  <property fmtid="{D5CDD505-2E9C-101B-9397-08002B2CF9AE}" pid="3" name="FSC#FSCLAKIS@15.1000:Abgezeichnet_am">
    <vt:lpwstr/>
  </property>
  <property fmtid="{D5CDD505-2E9C-101B-9397-08002B2CF9AE}" pid="4" name="FSC#FSCLAKIS@15.1000:Abgezeichnet_von">
    <vt:lpwstr/>
  </property>
  <property fmtid="{D5CDD505-2E9C-101B-9397-08002B2CF9AE}" pid="5" name="FSC#FSCLAKIS@15.1000:Abgezeichnet2_am">
    <vt:lpwstr/>
  </property>
  <property fmtid="{D5CDD505-2E9C-101B-9397-08002B2CF9AE}" pid="6" name="FSC#FSCLAKIS@15.1000:Abgezeichnet2_von">
    <vt:lpwstr/>
  </property>
  <property fmtid="{D5CDD505-2E9C-101B-9397-08002B2CF9AE}" pid="7" name="FSC#FSCLAKIS@15.1000:Abschriftsklausel">
    <vt:lpwstr/>
  </property>
  <property fmtid="{D5CDD505-2E9C-101B-9397-08002B2CF9AE}" pid="8" name="FSC#FSCLAKIS@15.1000:AktBetreff">
    <vt:lpwstr>Einladungen, Veranstaltungen allgemein</vt:lpwstr>
  </property>
  <property fmtid="{D5CDD505-2E9C-101B-9397-08002B2CF9AE}" pid="9" name="FSC#FSCLAKIS@15.1000:Bearbeiter_Tit_NN">
    <vt:lpwstr>Dipl.-Ing. Steiner</vt:lpwstr>
  </property>
  <property fmtid="{D5CDD505-2E9C-101B-9397-08002B2CF9AE}" pid="10" name="FSC#FSCLAKIS@15.1000:Bearbeiter_Tit_VN_NN">
    <vt:lpwstr>Dipl.-Ing. Christian Steiner</vt:lpwstr>
  </property>
  <property fmtid="{D5CDD505-2E9C-101B-9397-08002B2CF9AE}" pid="11" name="FSC#FSCLAKIS@15.1000:Beilagen">
    <vt:lpwstr/>
  </property>
  <property fmtid="{D5CDD505-2E9C-101B-9397-08002B2CF9AE}" pid="12" name="FSC#FSCLAKIS@15.1000:Betreff">
    <vt:lpwstr>Invitation to SKALICA 18. Juli 2013 - Information day for mayors, David Purchart</vt:lpwstr>
  </property>
  <property fmtid="{D5CDD505-2E9C-101B-9397-08002B2CF9AE}" pid="13" name="FSC#FSCLAKIS@15.1000:Bezug">
    <vt:lpwstr/>
  </property>
  <property fmtid="{D5CDD505-2E9C-101B-9397-08002B2CF9AE}" pid="14" name="FSC#FSCLAKIS@15.1000:DW_Bearbeiter">
    <vt:lpwstr>16055</vt:lpwstr>
  </property>
  <property fmtid="{D5CDD505-2E9C-101B-9397-08002B2CF9AE}" pid="15" name="FSC#FSCLAKIS@15.1000:DW_Eigentuemer_Zuschrift">
    <vt:lpwstr>16055</vt:lpwstr>
  </property>
  <property fmtid="{D5CDD505-2E9C-101B-9397-08002B2CF9AE}" pid="16" name="FSC#FSCLAKIS@15.1000:Eigentuemer_Zuschrift_Tit_VN_NN">
    <vt:lpwstr>Dipl.-Ing. Christian Steiner</vt:lpwstr>
  </property>
  <property fmtid="{D5CDD505-2E9C-101B-9397-08002B2CF9AE}" pid="17" name="FSC#FSCLAKIS@15.1000:Erzeugt_am">
    <vt:lpwstr>16.07.2013</vt:lpwstr>
  </property>
  <property fmtid="{D5CDD505-2E9C-101B-9397-08002B2CF9AE}" pid="18" name="FSC#FSCLAKIS@15.1000:Fertigungsklausel">
    <vt:lpwstr/>
  </property>
  <property fmtid="{D5CDD505-2E9C-101B-9397-08002B2CF9AE}" pid="19" name="FSC#FSCLAKIS@15.1000:Fertigungsklausel2">
    <vt:lpwstr/>
  </property>
  <property fmtid="{D5CDD505-2E9C-101B-9397-08002B2CF9AE}" pid="20" name="FSC#FSCLAKIS@15.1000:Kennzeichen">
    <vt:lpwstr>ABB-BO-60/016-2013</vt:lpwstr>
  </property>
  <property fmtid="{D5CDD505-2E9C-101B-9397-08002B2CF9AE}" pid="21" name="FSC#FSCLAKIS@15.1000:Objektname">
    <vt:lpwstr>ELSA SONDAR Skalica 18. Juli 2013 ENG</vt:lpwstr>
  </property>
  <property fmtid="{D5CDD505-2E9C-101B-9397-08002B2CF9AE}" pid="22" name="FSC#FSCLAKIS@15.1000:RsabAbsender">
    <vt:lpwstr>Niederösterreichische Agrarbezirksbehörde_x000d_
Landhausplatz 1_x000d_
3109 St. Pölten</vt:lpwstr>
  </property>
  <property fmtid="{D5CDD505-2E9C-101B-9397-08002B2CF9AE}" pid="23" name="FSC#FSCLAKIS@15.1000:Text_nach_Fertigung">
    <vt:lpwstr/>
  </property>
  <property fmtid="{D5CDD505-2E9C-101B-9397-08002B2CF9AE}" pid="24" name="FSC#FSCLAKIS@15.1000:Unterschrieben_am">
    <vt:lpwstr/>
  </property>
  <property fmtid="{D5CDD505-2E9C-101B-9397-08002B2CF9AE}" pid="25" name="FSC#FSCLAKIS@15.1000:Unterschrieben_von">
    <vt:lpwstr/>
  </property>
  <property fmtid="{D5CDD505-2E9C-101B-9397-08002B2CF9AE}" pid="26" name="FSC#FSCLAKIS@15.1000:Unterschrieben2_am">
    <vt:lpwstr/>
  </property>
  <property fmtid="{D5CDD505-2E9C-101B-9397-08002B2CF9AE}" pid="27" name="FSC#FSCLAKIS@15.1000:Unterschrieben2_von">
    <vt:lpwstr/>
  </property>
  <property fmtid="{D5CDD505-2E9C-101B-9397-08002B2CF9AE}" pid="28" name="FSC#FSCLAKIS@15.1000:Unterschrieben_von_Tit_VN_NN_gsp">
    <vt:lpwstr/>
  </property>
  <property fmtid="{D5CDD505-2E9C-101B-9397-08002B2CF9AE}" pid="29" name="FSC#FSCLAKIS@15.1000:Unterschrieben_von_Tit_VN_NN_ng">
    <vt:lpwstr/>
  </property>
  <property fmtid="{D5CDD505-2E9C-101B-9397-08002B2CF9AE}" pid="30" name="FSC#FSCLAKIS@15.1000:Gesperrt_Bearbeiter">
    <vt:lpwstr>Dipl.-Ing. S t e i n e r</vt:lpwstr>
  </property>
  <property fmtid="{D5CDD505-2E9C-101B-9397-08002B2CF9AE}" pid="31" name="FSC#FSCLAKIS@15.1000:Systemaenderungszeitpunkt">
    <vt:lpwstr>16. Juli 2013</vt:lpwstr>
  </property>
  <property fmtid="{D5CDD505-2E9C-101B-9397-08002B2CF9AE}" pid="32" name="FSC#FSCLAKIS@15.1000:Eingangsdatum_ON">
    <vt:lpwstr/>
  </property>
  <property fmtid="{D5CDD505-2E9C-101B-9397-08002B2CF9AE}" pid="33" name="FSC#FSCLAKIS@15.1000:Frist_ON">
    <vt:lpwstr/>
  </property>
  <property fmtid="{D5CDD505-2E9C-101B-9397-08002B2CF9AE}" pid="34" name="FSC#FSCLAKIS@15.1000:Anmerkung_ON">
    <vt:lpwstr/>
  </property>
  <property fmtid="{D5CDD505-2E9C-101B-9397-08002B2CF9AE}" pid="35" name="FSC#FSCLAKIS@15.1000:Inhalt_ON">
    <vt:lpwstr/>
  </property>
  <property fmtid="{D5CDD505-2E9C-101B-9397-08002B2CF9AE}" pid="36" name="FSC#FSCLAKIS@15.1000:Hinweis_ON">
    <vt:lpwstr/>
  </property>
  <property fmtid="{D5CDD505-2E9C-101B-9397-08002B2CF9AE}" pid="37" name="FSC#FSCLAKIS@15.1000:Erledigung_ON">
    <vt:lpwstr/>
  </property>
  <property fmtid="{D5CDD505-2E9C-101B-9397-08002B2CF9AE}" pid="38" name="FSC#FSCLAKIS@15.1000:DVR">
    <vt:lpwstr>0425133</vt:lpwstr>
  </property>
  <property fmtid="{D5CDD505-2E9C-101B-9397-08002B2CF9AE}" pid="39" name="FSC#NOELLAKISFORMSPROP@1000.8803:xmldata3">
    <vt:lpwstr>keine Verkäufer</vt:lpwstr>
  </property>
  <property fmtid="{D5CDD505-2E9C-101B-9397-08002B2CF9AE}" pid="40" name="FSC#NOELLAKISFORMSPROP@1000.8803:xmldata10">
    <vt:lpwstr>keine Käufer</vt:lpwstr>
  </property>
  <property fmtid="{D5CDD505-2E9C-101B-9397-08002B2CF9AE}" pid="41" name="FSC#NOELLAKISFORMSPROP@1000.8803:xmldata100">
    <vt:lpwstr>kein Rechtsgeschäft</vt:lpwstr>
  </property>
  <property fmtid="{D5CDD505-2E9C-101B-9397-08002B2CF9AE}" pid="42" name="FSC#NOELLAKISFORMSPROP@1000.8803:xmldata101">
    <vt:lpwstr>kein Datum</vt:lpwstr>
  </property>
  <property fmtid="{D5CDD505-2E9C-101B-9397-08002B2CF9AE}" pid="43" name="FSC#NOELLAKISFORMSPROP@1000.8803:xmldata102">
    <vt:lpwstr>Keine Aktenzahl des Rechtsgeschäfts erfasst</vt:lpwstr>
  </property>
  <property fmtid="{D5CDD505-2E9C-101B-9397-08002B2CF9AE}" pid="44" name="FSC#NOELLAKISFORMSPROP@1000.8803:xmldata20">
    <vt:lpwstr>keine Grundstücke</vt:lpwstr>
  </property>
  <property fmtid="{D5CDD505-2E9C-101B-9397-08002B2CF9AE}" pid="45" name="FSC#NOELLAKISFORMSPROP@1000.8803:xmldata103">
    <vt:lpwstr>Kein Zuschlag - Gericht erfasst</vt:lpwstr>
  </property>
  <property fmtid="{D5CDD505-2E9C-101B-9397-08002B2CF9AE}" pid="46" name="FSC#NOELLAKISFORMSPROP@1000.8803:xmldata104">
    <vt:lpwstr>Kein Zuschlag - Datum erfasst</vt:lpwstr>
  </property>
  <property fmtid="{D5CDD505-2E9C-101B-9397-08002B2CF9AE}" pid="47" name="FSC#NOELLAKISFORMSPROP@1000.8803:xmldata105">
    <vt:lpwstr>Kein Zuschlag - Zahl erfasst</vt:lpwstr>
  </property>
  <property fmtid="{D5CDD505-2E9C-101B-9397-08002B2CF9AE}" pid="48" name="FSC#NOELLAKISFORMSPROP@1000.8803:xmldata30">
    <vt:lpwstr>Kein Vertreter erfasst</vt:lpwstr>
  </property>
  <property fmtid="{D5CDD505-2E9C-101B-9397-08002B2CF9AE}" pid="49" name="FSC#NOELLAKISFORMSPROP@1000.8803:xmldataVertrEnt">
    <vt:lpwstr>Kein Vertreter erfasst</vt:lpwstr>
  </property>
  <property fmtid="{D5CDD505-2E9C-101B-9397-08002B2CF9AE}" pid="50" name="FSC#NOELLAKISFORMSPROP@1000.8803:xmldataGrundstEnt">
    <vt:lpwstr>keine Grundstücke</vt:lpwstr>
  </property>
  <property fmtid="{D5CDD505-2E9C-101B-9397-08002B2CF9AE}" pid="51" name="FSC#NOELLAKISFORMSPROP@1000.8803:xmldataGVAVerk">
    <vt:lpwstr>keine Verkäufer</vt:lpwstr>
  </property>
  <property fmtid="{D5CDD505-2E9C-101B-9397-08002B2CF9AE}" pid="52" name="FSC#NOELLAKISFORMSPROP@1000.8803:xmldataGVAKaeufer">
    <vt:lpwstr>keine Käufer</vt:lpwstr>
  </property>
  <property fmtid="{D5CDD505-2E9C-101B-9397-08002B2CF9AE}" pid="53" name="FSC#NOELLAKISFORMSPROP@1000.8803:xmldataGVARechtsgesch">
    <vt:lpwstr>kein Rechtsgeschäft</vt:lpwstr>
  </property>
  <property fmtid="{D5CDD505-2E9C-101B-9397-08002B2CF9AE}" pid="54" name="FSC#NOELLAKISFORMSPROP@1000.8803:xmldataGVA_RG_dat">
    <vt:lpwstr>kein Datum</vt:lpwstr>
  </property>
  <property fmtid="{D5CDD505-2E9C-101B-9397-08002B2CF9AE}" pid="55" name="FSC#NOELLAKISFORMSPROP@1000.8803:xmldata_RG_Zahl_GVA">
    <vt:lpwstr>Keine Aktenzahl des Rechtsgeschäfts erfasst</vt:lpwstr>
  </property>
  <property fmtid="{D5CDD505-2E9C-101B-9397-08002B2CF9AE}" pid="56" name="FSC#NOELLAKISFORMSPROP@1000.8803:xmldata_grundstueck_GVA">
    <vt:lpwstr>keine Grundstücke</vt:lpwstr>
  </property>
  <property fmtid="{D5CDD505-2E9C-101B-9397-08002B2CF9AE}" pid="57" name="FSC#NOELLAKISFORMSPROP@1000.8803:xmldataZuschlagGVA">
    <vt:lpwstr>Kein Zuschlag - Gericht erfasst</vt:lpwstr>
  </property>
  <property fmtid="{D5CDD505-2E9C-101B-9397-08002B2CF9AE}" pid="58" name="FSC#NOELLAKISFORMSPROP@1000.8803:xmldata_ZuDat_GVA">
    <vt:lpwstr>Kein Zuschlag - Datum erfasst</vt:lpwstr>
  </property>
  <property fmtid="{D5CDD505-2E9C-101B-9397-08002B2CF9AE}" pid="59" name="FSC#NOELLAKISFORMSPROP@1000.8803:xmldata_ZuZahl_GVA">
    <vt:lpwstr>Kein Zuschlag - Zahl erfasst</vt:lpwstr>
  </property>
  <property fmtid="{D5CDD505-2E9C-101B-9397-08002B2CF9AE}" pid="60" name="FSC#NOELLAKISFORMSPROP@1000.8803:xmldata_Vertreter_GVA">
    <vt:lpwstr>Kein Vertreter erfasst</vt:lpwstr>
  </property>
  <property fmtid="{D5CDD505-2E9C-101B-9397-08002B2CF9AE}" pid="61" name="FSC#COOSYSTEM@1.1:Container">
    <vt:lpwstr>COO.1000.8802.39.6000653</vt:lpwstr>
  </property>
  <property fmtid="{D5CDD505-2E9C-101B-9397-08002B2CF9AE}" pid="62" name="FSC#COOELAK@1.1001:Subject">
    <vt:lpwstr>Einladungen, Veranstaltungen allgemein</vt:lpwstr>
  </property>
  <property fmtid="{D5CDD505-2E9C-101B-9397-08002B2CF9AE}" pid="63" name="FSC#COOELAK@1.1001:FileReference">
    <vt:lpwstr>LF6-BO-60-2009</vt:lpwstr>
  </property>
  <property fmtid="{D5CDD505-2E9C-101B-9397-08002B2CF9AE}" pid="64" name="FSC#COOELAK@1.1001:FileRefYear">
    <vt:lpwstr>2009</vt:lpwstr>
  </property>
  <property fmtid="{D5CDD505-2E9C-101B-9397-08002B2CF9AE}" pid="65" name="FSC#COOELAK@1.1001:FileRefOrdinal">
    <vt:lpwstr>60</vt:lpwstr>
  </property>
  <property fmtid="{D5CDD505-2E9C-101B-9397-08002B2CF9AE}" pid="66" name="FSC#COOELAK@1.1001:FileRefOU">
    <vt:lpwstr/>
  </property>
  <property fmtid="{D5CDD505-2E9C-101B-9397-08002B2CF9AE}" pid="67" name="FSC#COOELAK@1.1001:Organization">
    <vt:lpwstr/>
  </property>
  <property fmtid="{D5CDD505-2E9C-101B-9397-08002B2CF9AE}" pid="68" name="FSC#COOELAK@1.1001:Owner">
    <vt:lpwstr> Dipl.-Ing. Steiner</vt:lpwstr>
  </property>
  <property fmtid="{D5CDD505-2E9C-101B-9397-08002B2CF9AE}" pid="69" name="FSC#COOELAK@1.1001:OwnerExtension">
    <vt:lpwstr>16055</vt:lpwstr>
  </property>
  <property fmtid="{D5CDD505-2E9C-101B-9397-08002B2CF9AE}" pid="70" name="FSC#COOELAK@1.1001:OwnerFaxExtension">
    <vt:lpwstr/>
  </property>
  <property fmtid="{D5CDD505-2E9C-101B-9397-08002B2CF9AE}" pid="71" name="FSC#COOELAK@1.1001:DispatchedBy">
    <vt:lpwstr/>
  </property>
  <property fmtid="{D5CDD505-2E9C-101B-9397-08002B2CF9AE}" pid="72" name="FSC#COOELAK@1.1001:DispatchedAt">
    <vt:lpwstr/>
  </property>
  <property fmtid="{D5CDD505-2E9C-101B-9397-08002B2CF9AE}" pid="73" name="FSC#COOELAK@1.1001:ApprovedBy">
    <vt:lpwstr/>
  </property>
  <property fmtid="{D5CDD505-2E9C-101B-9397-08002B2CF9AE}" pid="74" name="FSC#COOELAK@1.1001:ApprovedAt">
    <vt:lpwstr/>
  </property>
  <property fmtid="{D5CDD505-2E9C-101B-9397-08002B2CF9AE}" pid="75" name="FSC#COOELAK@1.1001:Department">
    <vt:lpwstr>ABB-LE (ABB Landentwicklung)</vt:lpwstr>
  </property>
  <property fmtid="{D5CDD505-2E9C-101B-9397-08002B2CF9AE}" pid="76" name="FSC#COOELAK@1.1001:CreatedAt">
    <vt:lpwstr>16.07.2013</vt:lpwstr>
  </property>
  <property fmtid="{D5CDD505-2E9C-101B-9397-08002B2CF9AE}" pid="77" name="FSC#COOELAK@1.1001:OU">
    <vt:lpwstr>ABB (NÖ Agrarbezirksbehörde)</vt:lpwstr>
  </property>
  <property fmtid="{D5CDD505-2E9C-101B-9397-08002B2CF9AE}" pid="78" name="FSC#COOELAK@1.1001:Priority">
    <vt:lpwstr/>
  </property>
  <property fmtid="{D5CDD505-2E9C-101B-9397-08002B2CF9AE}" pid="79" name="FSC#COOELAK@1.1001:ObjBarCode">
    <vt:lpwstr>*COO.1000.8802.39.6000653*</vt:lpwstr>
  </property>
  <property fmtid="{D5CDD505-2E9C-101B-9397-08002B2CF9AE}" pid="80" name="FSC#COOELAK@1.1001:RefBarCode">
    <vt:lpwstr/>
  </property>
  <property fmtid="{D5CDD505-2E9C-101B-9397-08002B2CF9AE}" pid="81" name="FSC#COOELAK@1.1001:FileRefBarCode">
    <vt:lpwstr>*LF6-BO-60-2009*</vt:lpwstr>
  </property>
  <property fmtid="{D5CDD505-2E9C-101B-9397-08002B2CF9AE}" pid="82" name="FSC#COOELAK@1.1001:ExternalRef">
    <vt:lpwstr/>
  </property>
  <property fmtid="{D5CDD505-2E9C-101B-9397-08002B2CF9AE}" pid="83" name="FSC#COOELAK@1.1001:IncomingNumber">
    <vt:lpwstr/>
  </property>
  <property fmtid="{D5CDD505-2E9C-101B-9397-08002B2CF9AE}" pid="84" name="FSC#COOELAK@1.1001:IncomingSubject">
    <vt:lpwstr/>
  </property>
  <property fmtid="{D5CDD505-2E9C-101B-9397-08002B2CF9AE}" pid="85" name="FSC#COOELAK@1.1001:ProcessResponsible">
    <vt:lpwstr/>
  </property>
  <property fmtid="{D5CDD505-2E9C-101B-9397-08002B2CF9AE}" pid="86" name="FSC#COOELAK@1.1001:ProcessResponsiblePhone">
    <vt:lpwstr/>
  </property>
  <property fmtid="{D5CDD505-2E9C-101B-9397-08002B2CF9AE}" pid="87" name="FSC#COOELAK@1.1001:ProcessResponsibleMail">
    <vt:lpwstr/>
  </property>
  <property fmtid="{D5CDD505-2E9C-101B-9397-08002B2CF9AE}" pid="88" name="FSC#COOELAK@1.1001:ProcessResponsibleFax">
    <vt:lpwstr/>
  </property>
  <property fmtid="{D5CDD505-2E9C-101B-9397-08002B2CF9AE}" pid="89" name="FSC#COOELAK@1.1001:ApproverFirstName">
    <vt:lpwstr/>
  </property>
  <property fmtid="{D5CDD505-2E9C-101B-9397-08002B2CF9AE}" pid="90" name="FSC#COOELAK@1.1001:ApproverSurName">
    <vt:lpwstr/>
  </property>
  <property fmtid="{D5CDD505-2E9C-101B-9397-08002B2CF9AE}" pid="91" name="FSC#COOELAK@1.1001:ApproverTitle">
    <vt:lpwstr/>
  </property>
  <property fmtid="{D5CDD505-2E9C-101B-9397-08002B2CF9AE}" pid="92" name="FSC#COOELAK@1.1001:ExternalDate">
    <vt:lpwstr/>
  </property>
  <property fmtid="{D5CDD505-2E9C-101B-9397-08002B2CF9AE}" pid="93" name="FSC#COOELAK@1.1001:SettlementApprovedAt">
    <vt:lpwstr/>
  </property>
  <property fmtid="{D5CDD505-2E9C-101B-9397-08002B2CF9AE}" pid="94" name="FSC#COOELAK@1.1001:BaseNumber">
    <vt:lpwstr>BO</vt:lpwstr>
  </property>
  <property fmtid="{D5CDD505-2E9C-101B-9397-08002B2CF9AE}" pid="95" name="FSC#COOELAK@1.1001:CurrentUserRolePos">
    <vt:lpwstr>Leitung</vt:lpwstr>
  </property>
  <property fmtid="{D5CDD505-2E9C-101B-9397-08002B2CF9AE}" pid="96" name="FSC#COOELAK@1.1001:CurrentUserEmail">
    <vt:lpwstr>christian.steiner@noel.gv.at</vt:lpwstr>
  </property>
  <property fmtid="{D5CDD505-2E9C-101B-9397-08002B2CF9AE}" pid="97" name="FSC#ELAKGOV@1.1001:PersonalSubjGender">
    <vt:lpwstr/>
  </property>
  <property fmtid="{D5CDD505-2E9C-101B-9397-08002B2CF9AE}" pid="98" name="FSC#ELAKGOV@1.1001:PersonalSubjFirstName">
    <vt:lpwstr/>
  </property>
  <property fmtid="{D5CDD505-2E9C-101B-9397-08002B2CF9AE}" pid="99" name="FSC#ELAKGOV@1.1001:PersonalSubjSurName">
    <vt:lpwstr/>
  </property>
  <property fmtid="{D5CDD505-2E9C-101B-9397-08002B2CF9AE}" pid="100" name="FSC#ELAKGOV@1.1001:PersonalSubjSalutation">
    <vt:lpwstr/>
  </property>
  <property fmtid="{D5CDD505-2E9C-101B-9397-08002B2CF9AE}" pid="101" name="FSC#ELAKGOV@1.1001:PersonalSubjAddress">
    <vt:lpwstr/>
  </property>
  <property fmtid="{D5CDD505-2E9C-101B-9397-08002B2CF9AE}" pid="102" name="FSC#ATSTATECFG@1.1001:Office">
    <vt:lpwstr/>
  </property>
  <property fmtid="{D5CDD505-2E9C-101B-9397-08002B2CF9AE}" pid="103" name="FSC#ATSTATECFG@1.1001:Agent">
    <vt:lpwstr>Dipl.-Ing. Christian Steiner</vt:lpwstr>
  </property>
  <property fmtid="{D5CDD505-2E9C-101B-9397-08002B2CF9AE}" pid="104" name="FSC#ATSTATECFG@1.1001:AgentPhone">
    <vt:lpwstr>16055</vt:lpwstr>
  </property>
  <property fmtid="{D5CDD505-2E9C-101B-9397-08002B2CF9AE}" pid="105" name="FSC#ATSTATECFG@1.1001:DepartmentFax">
    <vt:lpwstr/>
  </property>
  <property fmtid="{D5CDD505-2E9C-101B-9397-08002B2CF9AE}" pid="106" name="FSC#ATSTATECFG@1.1001:DepartmentEMail">
    <vt:lpwstr>post.abb@noel.gv.at</vt:lpwstr>
  </property>
  <property fmtid="{D5CDD505-2E9C-101B-9397-08002B2CF9AE}" pid="107" name="FSC#ATSTATECFG@1.1001:SubfileDate">
    <vt:lpwstr>08.07.2013</vt:lpwstr>
  </property>
  <property fmtid="{D5CDD505-2E9C-101B-9397-08002B2CF9AE}" pid="108" name="FSC#ATSTATECFG@1.1001:SubfileSubject">
    <vt:lpwstr>Invitation to SKALICA 18. Juli 2013 - Information day for mayors, David Purchart</vt:lpwstr>
  </property>
  <property fmtid="{D5CDD505-2E9C-101B-9397-08002B2CF9AE}" pid="109" name="FSC#ATSTATECFG@1.1001:DepartmentZipCode">
    <vt:lpwstr/>
  </property>
  <property fmtid="{D5CDD505-2E9C-101B-9397-08002B2CF9AE}" pid="110" name="FSC#ATSTATECFG@1.1001:DepartmentCountry">
    <vt:lpwstr/>
  </property>
  <property fmtid="{D5CDD505-2E9C-101B-9397-08002B2CF9AE}" pid="111" name="FSC#ATSTATECFG@1.1001:DepartmentCity">
    <vt:lpwstr/>
  </property>
  <property fmtid="{D5CDD505-2E9C-101B-9397-08002B2CF9AE}" pid="112" name="FSC#ATSTATECFG@1.1001:DepartmentStreet">
    <vt:lpwstr/>
  </property>
  <property fmtid="{D5CDD505-2E9C-101B-9397-08002B2CF9AE}" pid="113" name="FSC#ATSTATECFG@1.1001:DepartmentDVR">
    <vt:lpwstr/>
  </property>
  <property fmtid="{D5CDD505-2E9C-101B-9397-08002B2CF9AE}" pid="114" name="FSC#ATSTATECFG@1.1001:DepartmentUID">
    <vt:lpwstr/>
  </property>
  <property fmtid="{D5CDD505-2E9C-101B-9397-08002B2CF9AE}" pid="115" name="FSC#ATSTATECFG@1.1001:SubfileReference">
    <vt:lpwstr>ABB-BO-0060/0016-2009</vt:lpwstr>
  </property>
  <property fmtid="{D5CDD505-2E9C-101B-9397-08002B2CF9AE}" pid="116" name="FSC#ATSTATECFG@1.1001:Clause">
    <vt:lpwstr/>
  </property>
  <property fmtid="{D5CDD505-2E9C-101B-9397-08002B2CF9AE}" pid="117" name="FSC#ATSTATECFG@1.1001:ExternalFile">
    <vt:lpwstr/>
  </property>
  <property fmtid="{D5CDD505-2E9C-101B-9397-08002B2CF9AE}" pid="118" name="FSC#ATSTATECFG@1.1001:ApprovedSignature">
    <vt:lpwstr/>
  </property>
  <property fmtid="{D5CDD505-2E9C-101B-9397-08002B2CF9AE}" pid="119" name="FSC#FSCLAKIS@15.1000:Geschlecht_Bearbeiter">
    <vt:lpwstr>Männlich</vt:lpwstr>
  </property>
  <property fmtid="{D5CDD505-2E9C-101B-9397-08002B2CF9AE}" pid="120" name="FSC#FSCLAKIS@15.1000:Geschlecht_Eigentuemer_Zuschrift">
    <vt:lpwstr>Männlich</vt:lpwstr>
  </property>
  <property fmtid="{D5CDD505-2E9C-101B-9397-08002B2CF9AE}" pid="121" name="FSC#FSCLAKIS@15.1000:Eigentuemer_Zuschrift_Tit_NN">
    <vt:lpwstr>Dipl.-Ing. Steiner</vt:lpwstr>
  </property>
  <property fmtid="{D5CDD505-2E9C-101B-9397-08002B2CF9AE}" pid="122" name="FSC#ATSTATECFG@1.1001:BankAccount">
    <vt:lpwstr/>
  </property>
  <property fmtid="{D5CDD505-2E9C-101B-9397-08002B2CF9AE}" pid="123" name="FSC#ATSTATECFG@1.1001:BankAccountOwner">
    <vt:lpwstr/>
  </property>
  <property fmtid="{D5CDD505-2E9C-101B-9397-08002B2CF9AE}" pid="124" name="FSC#ATSTATECFG@1.1001:BankInstitute">
    <vt:lpwstr/>
  </property>
  <property fmtid="{D5CDD505-2E9C-101B-9397-08002B2CF9AE}" pid="125" name="FSC#ATSTATECFG@1.1001:BankAccountID">
    <vt:lpwstr/>
  </property>
  <property fmtid="{D5CDD505-2E9C-101B-9397-08002B2CF9AE}" pid="126" name="FSC#ATSTATECFG@1.1001:BankAccountIBAN">
    <vt:lpwstr/>
  </property>
  <property fmtid="{D5CDD505-2E9C-101B-9397-08002B2CF9AE}" pid="127" name="FSC#ATSTATECFG@1.1001:BankAccountBIC">
    <vt:lpwstr/>
  </property>
  <property fmtid="{D5CDD505-2E9C-101B-9397-08002B2CF9AE}" pid="128" name="FSC#ATSTATECFG@1.1001:BankName">
    <vt:lpwstr/>
  </property>
</Properties>
</file>