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34"/>
  </p:notesMasterIdLst>
  <p:handoutMasterIdLst>
    <p:handoutMasterId r:id="rId35"/>
  </p:handoutMasterIdLst>
  <p:sldIdLst>
    <p:sldId id="256" r:id="rId2"/>
    <p:sldId id="277" r:id="rId3"/>
    <p:sldId id="343" r:id="rId4"/>
    <p:sldId id="344" r:id="rId5"/>
    <p:sldId id="345" r:id="rId6"/>
    <p:sldId id="368" r:id="rId7"/>
    <p:sldId id="346" r:id="rId8"/>
    <p:sldId id="347" r:id="rId9"/>
    <p:sldId id="363" r:id="rId10"/>
    <p:sldId id="365" r:id="rId11"/>
    <p:sldId id="364" r:id="rId12"/>
    <p:sldId id="366" r:id="rId13"/>
    <p:sldId id="367" r:id="rId14"/>
    <p:sldId id="348" r:id="rId15"/>
    <p:sldId id="350" r:id="rId16"/>
    <p:sldId id="351" r:id="rId17"/>
    <p:sldId id="352" r:id="rId18"/>
    <p:sldId id="353" r:id="rId19"/>
    <p:sldId id="372" r:id="rId20"/>
    <p:sldId id="373" r:id="rId21"/>
    <p:sldId id="354" r:id="rId22"/>
    <p:sldId id="355" r:id="rId23"/>
    <p:sldId id="362" r:id="rId24"/>
    <p:sldId id="356" r:id="rId25"/>
    <p:sldId id="357" r:id="rId26"/>
    <p:sldId id="358" r:id="rId27"/>
    <p:sldId id="359" r:id="rId28"/>
    <p:sldId id="360" r:id="rId29"/>
    <p:sldId id="361" r:id="rId30"/>
    <p:sldId id="303" r:id="rId31"/>
    <p:sldId id="369" r:id="rId32"/>
    <p:sldId id="371" r:id="rId33"/>
  </p:sldIdLst>
  <p:sldSz cx="9145588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  <p15:guide id="11" pos="321">
          <p15:clr>
            <a:srgbClr val="A4A3A4"/>
          </p15:clr>
        </p15:guide>
        <p15:guide id="12" pos="5419">
          <p15:clr>
            <a:srgbClr val="A4A3A4"/>
          </p15:clr>
        </p15:guide>
        <p15:guide id="13" pos="682">
          <p15:clr>
            <a:srgbClr val="A4A3A4"/>
          </p15:clr>
        </p15:guide>
        <p15:guide id="14" pos="2766">
          <p15:clr>
            <a:srgbClr val="A4A3A4"/>
          </p15:clr>
        </p15:guide>
        <p15:guide id="15" pos="297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DC"/>
    <a:srgbClr val="F01928"/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833" autoAdjust="0"/>
    <p:restoredTop sz="96754" autoAdjust="0"/>
  </p:normalViewPr>
  <p:slideViewPr>
    <p:cSldViewPr snapToGrid="0">
      <p:cViewPr varScale="1">
        <p:scale>
          <a:sx n="88" d="100"/>
          <a:sy n="88" d="100"/>
        </p:scale>
        <p:origin x="1387" y="62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  <p:guide pos="321"/>
        <p:guide pos="5419"/>
        <p:guide pos="682"/>
        <p:guide pos="2766"/>
        <p:guide pos="2977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5" d="100"/>
          <a:sy n="125" d="100"/>
        </p:scale>
        <p:origin x="400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ZA112 Global change research methods, November 24th, 2023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928" y="2900365"/>
            <a:ext cx="852268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298928" y="4116405"/>
            <a:ext cx="852268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 dirty="0"/>
          </a:p>
        </p:txBody>
      </p:sp>
      <p:pic>
        <p:nvPicPr>
          <p:cNvPr id="11" name="Grafický objekt 5">
            <a:extLst>
              <a:ext uri="{FF2B5EF4-FFF2-40B4-BE49-F238E27FC236}">
                <a16:creationId xmlns:a16="http://schemas.microsoft.com/office/drawing/2014/main" id="{D6FB5EA9-F874-4F06-97A8-C555AC1A0C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10554" y="414002"/>
            <a:ext cx="2350800" cy="671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540093" y="718715"/>
            <a:ext cx="3915681" cy="3204001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cs-CZ" smtClean="0"/>
              <a:t>ZA112 Global change research methods, November 24th, 2023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0093" y="4500000"/>
            <a:ext cx="391568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40637" y="4068000"/>
            <a:ext cx="391568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689273" y="4500000"/>
            <a:ext cx="391568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689817" y="4068000"/>
            <a:ext cx="391568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4689274" y="718715"/>
            <a:ext cx="3915681" cy="3204001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</p:txBody>
      </p:sp>
      <p:pic>
        <p:nvPicPr>
          <p:cNvPr id="16" name="Grafický objekt 5">
            <a:extLst>
              <a:ext uri="{FF2B5EF4-FFF2-40B4-BE49-F238E27FC236}">
                <a16:creationId xmlns:a16="http://schemas.microsoft.com/office/drawing/2014/main" id="{D6FB5EA9-F874-4F06-97A8-C555AC1A0C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707318" y="6129337"/>
            <a:ext cx="1127716" cy="322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cs-CZ" smtClean="0"/>
              <a:t>ZA112 Global change research methods, November 24th, 2023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Grafický objekt 5">
            <a:extLst>
              <a:ext uri="{FF2B5EF4-FFF2-40B4-BE49-F238E27FC236}">
                <a16:creationId xmlns:a16="http://schemas.microsoft.com/office/drawing/2014/main" id="{D6FB5EA9-F874-4F06-97A8-C555AC1A0C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707318" y="6129337"/>
            <a:ext cx="1127716" cy="322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nímek s obrázkem">
    <p:bg>
      <p:bgPr>
        <a:solidFill>
          <a:srgbClr val="00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540094" y="6228000"/>
            <a:ext cx="5941032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ZA112 Global change research methods, November 24th, 2023</a:t>
            </a:r>
            <a:endParaRPr lang="cs-CZ" dirty="0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310555" y="6228000"/>
            <a:ext cx="189033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9145588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smtClean="0"/>
              <a:t>Kliknutím na ikonu přidáte obrázek.</a:t>
            </a:r>
            <a:endParaRPr lang="cs-CZ" dirty="0"/>
          </a:p>
        </p:txBody>
      </p:sp>
      <p:pic>
        <p:nvPicPr>
          <p:cNvPr id="10" name="Grafický objekt 5">
            <a:extLst>
              <a:ext uri="{FF2B5EF4-FFF2-40B4-BE49-F238E27FC236}">
                <a16:creationId xmlns:a16="http://schemas.microsoft.com/office/drawing/2014/main" id="{D6FB5EA9-F874-4F06-97A8-C555AC1A0C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708069" y="6129339"/>
            <a:ext cx="1126967" cy="321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8545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 2">
    <p:bg>
      <p:bgPr>
        <a:solidFill>
          <a:srgbClr val="00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540094" y="6228000"/>
            <a:ext cx="5941032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r>
              <a:rPr lang="en-US" smtClean="0"/>
              <a:t>ZA112 Global change research methods, November 24th, 2023</a:t>
            </a:r>
            <a:endParaRPr lang="cs-CZ" dirty="0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310555" y="6228000"/>
            <a:ext cx="189033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pic>
        <p:nvPicPr>
          <p:cNvPr id="7" name="Grafický objekt 5">
            <a:extLst>
              <a:ext uri="{FF2B5EF4-FFF2-40B4-BE49-F238E27FC236}">
                <a16:creationId xmlns:a16="http://schemas.microsoft.com/office/drawing/2014/main" id="{D6FB5EA9-F874-4F06-97A8-C555AC1A0C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733744" y="2477312"/>
            <a:ext cx="5672264" cy="16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1">
            <a:extLst>
              <a:ext uri="{FF2B5EF4-FFF2-40B4-BE49-F238E27FC236}">
                <a16:creationId xmlns:a16="http://schemas.microsoft.com/office/drawing/2014/main" id="{A7784FCF-CA63-43D5-9F7A-283B5FF3D23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40094" y="6228000"/>
            <a:ext cx="5941032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r>
              <a:rPr lang="en-US" smtClean="0"/>
              <a:t>ZA112 Global change research methods, November 24th, 2023</a:t>
            </a:r>
            <a:endParaRPr lang="cs-CZ" dirty="0"/>
          </a:p>
        </p:txBody>
      </p:sp>
      <p:sp>
        <p:nvSpPr>
          <p:cNvPr id="5" name="Zástupný symbol pro číslo snímku 2">
            <a:extLst>
              <a:ext uri="{FF2B5EF4-FFF2-40B4-BE49-F238E27FC236}">
                <a16:creationId xmlns:a16="http://schemas.microsoft.com/office/drawing/2014/main" id="{657C0906-8176-4053-9581-FB903F818F7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10555" y="6228000"/>
            <a:ext cx="189033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pic>
        <p:nvPicPr>
          <p:cNvPr id="6" name="Obrázek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994" y="2434289"/>
            <a:ext cx="7187994" cy="1863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540094" y="6228000"/>
            <a:ext cx="5941032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en-US" smtClean="0"/>
              <a:t>ZA112 Global change research methods, November 24th, 2023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540095" y="1692002"/>
            <a:ext cx="8066301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pic>
        <p:nvPicPr>
          <p:cNvPr id="10" name="Grafický objekt 5">
            <a:extLst>
              <a:ext uri="{FF2B5EF4-FFF2-40B4-BE49-F238E27FC236}">
                <a16:creationId xmlns:a16="http://schemas.microsoft.com/office/drawing/2014/main" id="{D6FB5EA9-F874-4F06-97A8-C555AC1A0C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707318" y="6129337"/>
            <a:ext cx="1127716" cy="322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– inverzní">
    <p:bg>
      <p:bgPr>
        <a:solidFill>
          <a:srgbClr val="00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ZA112 Global change research methods, November 24th, 2023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928" y="2900365"/>
            <a:ext cx="852268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298928" y="4116405"/>
            <a:ext cx="852268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 dirty="0"/>
          </a:p>
        </p:txBody>
      </p:sp>
      <p:pic>
        <p:nvPicPr>
          <p:cNvPr id="11" name="Grafický objekt 5">
            <a:extLst>
              <a:ext uri="{FF2B5EF4-FFF2-40B4-BE49-F238E27FC236}">
                <a16:creationId xmlns:a16="http://schemas.microsoft.com/office/drawing/2014/main" id="{D6FB5EA9-F874-4F06-97A8-C555AC1A0C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10554" y="414002"/>
            <a:ext cx="2350877" cy="671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95" y="1692002"/>
            <a:ext cx="8066301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en-US" smtClean="0"/>
              <a:t>ZA112 Global change research methods, November 24th, 2023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0638" y="1296001"/>
            <a:ext cx="8065504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pic>
        <p:nvPicPr>
          <p:cNvPr id="8" name="Grafický objekt 5">
            <a:extLst>
              <a:ext uri="{FF2B5EF4-FFF2-40B4-BE49-F238E27FC236}">
                <a16:creationId xmlns:a16="http://schemas.microsoft.com/office/drawing/2014/main" id="{D6FB5EA9-F874-4F06-97A8-C555AC1A0C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707318" y="6129337"/>
            <a:ext cx="1127716" cy="322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cs-CZ" smtClean="0"/>
              <a:t>ZA112 Global change research methods, November 24th, 2023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540638" y="1296001"/>
            <a:ext cx="391568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95" y="720000"/>
            <a:ext cx="8066301" cy="451576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4689273" y="1290515"/>
            <a:ext cx="391568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/>
          </p:nvPr>
        </p:nvSpPr>
        <p:spPr>
          <a:xfrm>
            <a:off x="540095" y="1692001"/>
            <a:ext cx="391567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8"/>
          </p:nvPr>
        </p:nvSpPr>
        <p:spPr>
          <a:xfrm>
            <a:off x="4689274" y="1690271"/>
            <a:ext cx="391567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pic>
        <p:nvPicPr>
          <p:cNvPr id="10" name="Grafický objekt 5">
            <a:extLst>
              <a:ext uri="{FF2B5EF4-FFF2-40B4-BE49-F238E27FC236}">
                <a16:creationId xmlns:a16="http://schemas.microsoft.com/office/drawing/2014/main" id="{D6FB5EA9-F874-4F06-97A8-C555AC1A0C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707318" y="6129337"/>
            <a:ext cx="1127716" cy="322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539448" y="1695077"/>
            <a:ext cx="3914489" cy="3896711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cs-CZ" smtClean="0"/>
              <a:t>ZA112 Global change research methods, November 24th, 2023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9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40637" y="5599670"/>
            <a:ext cx="3914489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2" name="Zástupný symbol pro obsah 2"/>
          <p:cNvSpPr>
            <a:spLocks noGrp="1"/>
          </p:cNvSpPr>
          <p:nvPr>
            <p:ph idx="28"/>
          </p:nvPr>
        </p:nvSpPr>
        <p:spPr>
          <a:xfrm>
            <a:off x="4689274" y="1667024"/>
            <a:ext cx="391567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pic>
        <p:nvPicPr>
          <p:cNvPr id="10" name="Grafický objekt 5">
            <a:extLst>
              <a:ext uri="{FF2B5EF4-FFF2-40B4-BE49-F238E27FC236}">
                <a16:creationId xmlns:a16="http://schemas.microsoft.com/office/drawing/2014/main" id="{D6FB5EA9-F874-4F06-97A8-C555AC1A0C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707318" y="6129337"/>
            <a:ext cx="1127716" cy="322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3330580" y="1692005"/>
            <a:ext cx="2484075" cy="2230711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cs-CZ" smtClean="0"/>
              <a:t>ZA112 Global change research methods, November 24th, 2023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0094" y="4414271"/>
            <a:ext cx="2484431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30580" y="4414271"/>
            <a:ext cx="2484431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121964" y="4414270"/>
            <a:ext cx="2484431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40639" y="4025136"/>
            <a:ext cx="248407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330936" y="4025136"/>
            <a:ext cx="248407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122141" y="4025136"/>
            <a:ext cx="248407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540094" y="1692005"/>
            <a:ext cx="2484075" cy="2230711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6121065" y="1692005"/>
            <a:ext cx="2484075" cy="2230711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0638" y="1296001"/>
            <a:ext cx="8065504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95" y="720000"/>
            <a:ext cx="8066301" cy="451576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pic>
        <p:nvPicPr>
          <p:cNvPr id="22" name="Grafický objekt 5">
            <a:extLst>
              <a:ext uri="{FF2B5EF4-FFF2-40B4-BE49-F238E27FC236}">
                <a16:creationId xmlns:a16="http://schemas.microsoft.com/office/drawing/2014/main" id="{D6FB5EA9-F874-4F06-97A8-C555AC1A0C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707318" y="6129337"/>
            <a:ext cx="1127716" cy="322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a tex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cs-CZ" smtClean="0"/>
              <a:t>ZA112 Global change research methods, November 24th, 2023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4704976" y="692150"/>
            <a:ext cx="3901418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sp>
        <p:nvSpPr>
          <p:cNvPr id="9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539448" y="692153"/>
            <a:ext cx="3914489" cy="4899635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0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40637" y="5599670"/>
            <a:ext cx="3914489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pic>
        <p:nvPicPr>
          <p:cNvPr id="8" name="Grafický objekt 5">
            <a:extLst>
              <a:ext uri="{FF2B5EF4-FFF2-40B4-BE49-F238E27FC236}">
                <a16:creationId xmlns:a16="http://schemas.microsoft.com/office/drawing/2014/main" id="{D6FB5EA9-F874-4F06-97A8-C555AC1A0C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707318" y="6129337"/>
            <a:ext cx="1127716" cy="322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38376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3158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cs-CZ" smtClean="0"/>
              <a:t>ZA112 Global change research methods, November 24th, 2023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540095" y="692150"/>
            <a:ext cx="8066301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pic>
        <p:nvPicPr>
          <p:cNvPr id="6" name="Grafický objekt 5">
            <a:extLst>
              <a:ext uri="{FF2B5EF4-FFF2-40B4-BE49-F238E27FC236}">
                <a16:creationId xmlns:a16="http://schemas.microsoft.com/office/drawing/2014/main" id="{D6FB5EA9-F874-4F06-97A8-C555AC1A0C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707318" y="6129337"/>
            <a:ext cx="1127716" cy="322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40094" y="6228000"/>
            <a:ext cx="5941032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smtClean="0"/>
              <a:t>ZA112 Global change research methods, November 24th, 2023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10555" y="6228000"/>
            <a:ext cx="189033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95" y="720000"/>
            <a:ext cx="8066301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9194" y="1872000"/>
            <a:ext cx="8066301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 dirty="0"/>
              <a:t>Upravte styly předlohy textu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90" r:id="rId3"/>
    <p:sldLayoutId id="2147483685" r:id="rId4"/>
    <p:sldLayoutId id="2147483688" r:id="rId5"/>
    <p:sldLayoutId id="2147483674" r:id="rId6"/>
    <p:sldLayoutId id="2147483673" r:id="rId7"/>
    <p:sldLayoutId id="2147483676" r:id="rId8"/>
    <p:sldLayoutId id="2147483675" r:id="rId9"/>
    <p:sldLayoutId id="2147483677" r:id="rId10"/>
    <p:sldLayoutId id="2147483686" r:id="rId11"/>
    <p:sldLayoutId id="2147483691" r:id="rId12"/>
    <p:sldLayoutId id="2147483692" r:id="rId13"/>
    <p:sldLayoutId id="2147483693" r:id="rId14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6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049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hyperlink" Target="mailto:ondrej.sery@mail.muni.cz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ZA112 Global change research methods, November 24th, 2023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311454" y="3085217"/>
            <a:ext cx="8522680" cy="687566"/>
          </a:xfrm>
        </p:spPr>
        <p:txBody>
          <a:bodyPr/>
          <a:lstStyle/>
          <a:p>
            <a:pPr algn="ctr"/>
            <a:r>
              <a:rPr lang="en-GB" sz="4050" dirty="0" smtClean="0"/>
              <a:t>Methods of field research</a:t>
            </a:r>
            <a:br>
              <a:rPr lang="en-GB" sz="4050" dirty="0" smtClean="0"/>
            </a:br>
            <a:r>
              <a:rPr lang="en-GB" sz="4050" dirty="0" smtClean="0"/>
              <a:t>in human geography</a:t>
            </a:r>
            <a:br>
              <a:rPr lang="en-GB" sz="4050" dirty="0" smtClean="0"/>
            </a:br>
            <a:r>
              <a:rPr lang="en-GB" sz="4050" dirty="0" smtClean="0"/>
              <a:t/>
            </a:r>
            <a:br>
              <a:rPr lang="en-GB" sz="4050" dirty="0" smtClean="0"/>
            </a:br>
            <a:r>
              <a:rPr lang="cs-CZ" sz="2000" dirty="0" smtClean="0"/>
              <a:t>Ondřej Šerý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7849965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ZA112 Global change research methods, November 24th, 2023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390743" y="720000"/>
            <a:ext cx="8364103" cy="451576"/>
          </a:xfrm>
        </p:spPr>
        <p:txBody>
          <a:bodyPr/>
          <a:lstStyle/>
          <a:p>
            <a:r>
              <a:rPr lang="cs-CZ" sz="3600" dirty="0" err="1" smtClean="0"/>
              <a:t>Dichotomous</a:t>
            </a:r>
            <a:r>
              <a:rPr lang="cs-CZ" sz="3600" dirty="0" smtClean="0"/>
              <a:t> </a:t>
            </a:r>
            <a:r>
              <a:rPr lang="cs-CZ" sz="3600" dirty="0" err="1" smtClean="0"/>
              <a:t>questions</a:t>
            </a:r>
            <a:r>
              <a:rPr lang="cs-CZ" sz="3600" dirty="0" smtClean="0"/>
              <a:t> </a:t>
            </a:r>
            <a:endParaRPr lang="cs-CZ" sz="360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40095" y="1536734"/>
            <a:ext cx="8223602" cy="4260224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000" dirty="0"/>
              <a:t>only offer two possible </a:t>
            </a:r>
            <a:r>
              <a:rPr lang="en-US" sz="2000" dirty="0" smtClean="0"/>
              <a:t>answers</a:t>
            </a:r>
            <a:endParaRPr lang="cs-CZ" sz="20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cs-CZ" sz="1600" dirty="0" err="1" smtClean="0"/>
              <a:t>they</a:t>
            </a:r>
            <a:r>
              <a:rPr lang="en-US" sz="1600" dirty="0" smtClean="0"/>
              <a:t> </a:t>
            </a:r>
            <a:r>
              <a:rPr lang="en-US" sz="1600" dirty="0"/>
              <a:t>are typically presented </a:t>
            </a:r>
            <a:r>
              <a:rPr lang="cs-CZ" sz="1600" dirty="0" smtClean="0"/>
              <a:t>i</a:t>
            </a:r>
            <a:r>
              <a:rPr lang="en-US" sz="1600" dirty="0" smtClean="0"/>
              <a:t>n </a:t>
            </a:r>
            <a:r>
              <a:rPr lang="en-US" sz="1600" dirty="0"/>
              <a:t>the following </a:t>
            </a:r>
            <a:r>
              <a:rPr lang="en-US" sz="1600" dirty="0" smtClean="0"/>
              <a:t>format</a:t>
            </a:r>
            <a:r>
              <a:rPr lang="cs-CZ" sz="1600" dirty="0" smtClean="0"/>
              <a:t>:</a:t>
            </a:r>
          </a:p>
          <a:p>
            <a:pPr marL="72000" indent="0">
              <a:buNone/>
            </a:pPr>
            <a:r>
              <a:rPr lang="cs-CZ" sz="1600" dirty="0" smtClean="0"/>
              <a:t>   </a:t>
            </a:r>
            <a:r>
              <a:rPr lang="en-US" sz="1600" dirty="0" smtClean="0"/>
              <a:t>Yes </a:t>
            </a:r>
            <a:r>
              <a:rPr lang="en-US" sz="1600" dirty="0"/>
              <a:t>or No, True or False, Agree or </a:t>
            </a:r>
            <a:r>
              <a:rPr lang="en-US" sz="1600" dirty="0" smtClean="0"/>
              <a:t>Disagree</a:t>
            </a:r>
            <a:r>
              <a:rPr lang="cs-CZ" sz="1600" dirty="0" smtClean="0"/>
              <a:t>,</a:t>
            </a:r>
            <a:r>
              <a:rPr lang="en-US" sz="1600" dirty="0" smtClean="0"/>
              <a:t> </a:t>
            </a:r>
            <a:r>
              <a:rPr lang="en-US" sz="1600" dirty="0"/>
              <a:t>Fair or </a:t>
            </a:r>
            <a:r>
              <a:rPr lang="en-US" sz="1600" dirty="0" smtClean="0"/>
              <a:t>Unfair</a:t>
            </a:r>
            <a:r>
              <a:rPr lang="cs-CZ" sz="1600" dirty="0" smtClean="0"/>
              <a:t> </a:t>
            </a:r>
            <a:r>
              <a:rPr lang="cs-CZ" sz="1600" dirty="0" err="1" smtClean="0"/>
              <a:t>etc</a:t>
            </a:r>
            <a:r>
              <a:rPr lang="en-US" sz="1600" dirty="0" smtClean="0"/>
              <a:t>.</a:t>
            </a:r>
            <a:endParaRPr lang="cs-CZ" sz="1600" dirty="0"/>
          </a:p>
          <a:p>
            <a:pPr marL="72000" indent="0">
              <a:buNone/>
            </a:pPr>
            <a:endParaRPr lang="cs-CZ" sz="2000" dirty="0" smtClean="0"/>
          </a:p>
        </p:txBody>
      </p:sp>
      <p:pic>
        <p:nvPicPr>
          <p:cNvPr id="7172" name="Picture 4" descr="http://media.acc.qcc.cuny.edu/faculty/volchok/questionnairedesign/Figure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600" y="3315493"/>
            <a:ext cx="3571087" cy="1988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3"/>
          <a:srcRect b="7582"/>
          <a:stretch/>
        </p:blipFill>
        <p:spPr>
          <a:xfrm>
            <a:off x="4765106" y="3360094"/>
            <a:ext cx="3742590" cy="1943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639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ZA112 Global change research methods, November 24th, 2023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390743" y="720000"/>
            <a:ext cx="8364103" cy="451576"/>
          </a:xfrm>
        </p:spPr>
        <p:txBody>
          <a:bodyPr/>
          <a:lstStyle/>
          <a:p>
            <a:r>
              <a:rPr lang="cs-CZ" sz="3600" dirty="0" err="1" smtClean="0"/>
              <a:t>Likert</a:t>
            </a:r>
            <a:r>
              <a:rPr lang="cs-CZ" sz="3600" dirty="0" smtClean="0"/>
              <a:t> </a:t>
            </a:r>
            <a:r>
              <a:rPr lang="cs-CZ" sz="3600" dirty="0" err="1" smtClean="0"/>
              <a:t>scale</a:t>
            </a:r>
            <a:endParaRPr lang="cs-CZ" sz="360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40095" y="1536734"/>
            <a:ext cx="8223602" cy="4260224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000" dirty="0" smtClean="0"/>
              <a:t>rating </a:t>
            </a:r>
            <a:r>
              <a:rPr lang="en-US" sz="2000" dirty="0"/>
              <a:t>scale used to measure opinions, </a:t>
            </a:r>
            <a:r>
              <a:rPr lang="en-US" sz="2000" dirty="0" smtClean="0"/>
              <a:t>attitudes </a:t>
            </a:r>
            <a:r>
              <a:rPr lang="en-US" sz="2000" dirty="0"/>
              <a:t>or behaviors</a:t>
            </a:r>
            <a:endParaRPr lang="fr-FR" sz="2000" dirty="0"/>
          </a:p>
          <a:p>
            <a:pPr marL="72000" lvl="0" indent="0">
              <a:buSzPts val="1800"/>
              <a:buNone/>
            </a:pPr>
            <a:r>
              <a:rPr lang="cs-CZ" sz="1600" dirty="0" smtClean="0"/>
              <a:t>– i</a:t>
            </a:r>
            <a:r>
              <a:rPr lang="en-US" sz="1600" dirty="0" smtClean="0"/>
              <a:t>t </a:t>
            </a:r>
            <a:r>
              <a:rPr lang="en-US" sz="1600" dirty="0"/>
              <a:t>consists of a statement or a question, followed by a series of five or seven answer </a:t>
            </a:r>
            <a:r>
              <a:rPr lang="en-US" sz="1600" dirty="0" smtClean="0"/>
              <a:t>statements</a:t>
            </a:r>
            <a:r>
              <a:rPr lang="cs-CZ" sz="1600" dirty="0" smtClean="0"/>
              <a:t>,</a:t>
            </a:r>
          </a:p>
          <a:p>
            <a:pPr marL="72000" lvl="0" indent="0">
              <a:buSzPts val="1800"/>
              <a:buNone/>
            </a:pPr>
            <a:r>
              <a:rPr lang="cs-CZ" sz="1600" dirty="0" smtClean="0"/>
              <a:t>– r</a:t>
            </a:r>
            <a:r>
              <a:rPr lang="en-US" sz="1600" dirty="0" err="1" smtClean="0"/>
              <a:t>espondents</a:t>
            </a:r>
            <a:r>
              <a:rPr lang="en-US" sz="1600" dirty="0" smtClean="0"/>
              <a:t> </a:t>
            </a:r>
            <a:r>
              <a:rPr lang="en-US" sz="1600" dirty="0"/>
              <a:t>choose the option that best corresponds with how they feel about the statement or question.</a:t>
            </a:r>
            <a:endParaRPr lang="cs-CZ" sz="1600" dirty="0" smtClean="0"/>
          </a:p>
          <a:p>
            <a:pPr marL="72000" indent="0">
              <a:buNone/>
            </a:pPr>
            <a:endParaRPr lang="cs-CZ" sz="1600" dirty="0" smtClean="0"/>
          </a:p>
          <a:p>
            <a:pPr marL="72000" indent="0">
              <a:buNone/>
            </a:pPr>
            <a:endParaRPr lang="cs-CZ" sz="2000" dirty="0" smtClean="0"/>
          </a:p>
        </p:txBody>
      </p:sp>
      <p:pic>
        <p:nvPicPr>
          <p:cNvPr id="6146" name="Picture 2" descr="Likert Scale: Definition, Examples &amp; How to use it | QuestionPro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27"/>
          <a:stretch/>
        </p:blipFill>
        <p:spPr bwMode="auto">
          <a:xfrm>
            <a:off x="352602" y="3666846"/>
            <a:ext cx="4385589" cy="2215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Likert Scale Surveys: Use Cases, Questions, Best Practices [+Template]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9" t="9908" r="6307" b="9809"/>
          <a:stretch/>
        </p:blipFill>
        <p:spPr bwMode="auto">
          <a:xfrm>
            <a:off x="5009889" y="3601139"/>
            <a:ext cx="3829162" cy="2347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76856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ZA112 Global change research methods, November 24th, 2023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390743" y="720000"/>
            <a:ext cx="8364103" cy="451576"/>
          </a:xfrm>
        </p:spPr>
        <p:txBody>
          <a:bodyPr/>
          <a:lstStyle/>
          <a:p>
            <a:r>
              <a:rPr lang="cs-CZ" sz="3600" dirty="0" err="1" smtClean="0"/>
              <a:t>Scoring</a:t>
            </a:r>
            <a:r>
              <a:rPr lang="cs-CZ" sz="3600" dirty="0" smtClean="0"/>
              <a:t> on a </a:t>
            </a:r>
            <a:r>
              <a:rPr lang="cs-CZ" sz="3600" dirty="0" err="1" smtClean="0"/>
              <a:t>scale</a:t>
            </a:r>
            <a:endParaRPr lang="cs-CZ" sz="360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40095" y="1536734"/>
            <a:ext cx="8223602" cy="4260224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2000" dirty="0" smtClean="0"/>
              <a:t>h</a:t>
            </a:r>
            <a:r>
              <a:rPr lang="en-US" sz="2000" dirty="0" smtClean="0"/>
              <a:t>ow </a:t>
            </a:r>
            <a:r>
              <a:rPr lang="en-US" sz="2000" dirty="0"/>
              <a:t>survey responders feel about a particular product or statement</a:t>
            </a:r>
            <a:endParaRPr lang="fr-FR" sz="2000" dirty="0"/>
          </a:p>
          <a:p>
            <a:pPr marL="72000" lvl="0" indent="0">
              <a:buSzPts val="1800"/>
              <a:buNone/>
            </a:pPr>
            <a:r>
              <a:rPr lang="cs-CZ" sz="1600" dirty="0" smtClean="0"/>
              <a:t>– rating </a:t>
            </a:r>
            <a:r>
              <a:rPr lang="cs-CZ" sz="1600" dirty="0" err="1" smtClean="0"/>
              <a:t>scale</a:t>
            </a:r>
            <a:r>
              <a:rPr lang="cs-CZ" sz="1600" dirty="0" smtClean="0"/>
              <a:t>,</a:t>
            </a:r>
          </a:p>
          <a:p>
            <a:pPr marL="72000" lvl="0" indent="0">
              <a:buSzPts val="1800"/>
              <a:buNone/>
            </a:pPr>
            <a:r>
              <a:rPr lang="cs-CZ" sz="1600" dirty="0" smtClean="0"/>
              <a:t>– </a:t>
            </a:r>
            <a:r>
              <a:rPr lang="en-US" sz="1600" dirty="0"/>
              <a:t>evaluation by grades in school.</a:t>
            </a:r>
            <a:endParaRPr lang="cs-CZ" sz="1600" dirty="0" smtClean="0"/>
          </a:p>
          <a:p>
            <a:pPr marL="72000" indent="0">
              <a:buNone/>
            </a:pPr>
            <a:endParaRPr lang="cs-CZ" sz="1600" dirty="0" smtClean="0"/>
          </a:p>
          <a:p>
            <a:pPr marL="72000" indent="0">
              <a:buNone/>
            </a:pPr>
            <a:endParaRPr lang="cs-CZ" sz="2000" dirty="0" smtClean="0"/>
          </a:p>
        </p:txBody>
      </p:sp>
      <p:pic>
        <p:nvPicPr>
          <p:cNvPr id="8194" name="Picture 2" descr="Using Rating Scale Questions in Your UX Researc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588" y="3307963"/>
            <a:ext cx="3760225" cy="1803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NPS (Net Promoter Score) | SurveyTow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1677" y="3410807"/>
            <a:ext cx="4203169" cy="1597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69736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Survey Ranking Questions vs. Rating Questi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720" y="3408044"/>
            <a:ext cx="8154591" cy="1578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ZA112 Global change research methods, November 24th, 2023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390743" y="720000"/>
            <a:ext cx="8364103" cy="451576"/>
          </a:xfrm>
        </p:spPr>
        <p:txBody>
          <a:bodyPr/>
          <a:lstStyle/>
          <a:p>
            <a:r>
              <a:rPr lang="cs-CZ" sz="3600" dirty="0" err="1" smtClean="0"/>
              <a:t>Ranking</a:t>
            </a:r>
            <a:r>
              <a:rPr lang="cs-CZ" sz="3600" dirty="0" smtClean="0"/>
              <a:t> </a:t>
            </a:r>
            <a:r>
              <a:rPr lang="cs-CZ" sz="3600" dirty="0" err="1" smtClean="0"/>
              <a:t>the</a:t>
            </a:r>
            <a:r>
              <a:rPr lang="cs-CZ" sz="3600" dirty="0" smtClean="0"/>
              <a:t> </a:t>
            </a:r>
            <a:r>
              <a:rPr lang="cs-CZ" sz="3600" dirty="0" err="1" smtClean="0"/>
              <a:t>options</a:t>
            </a:r>
            <a:endParaRPr lang="cs-CZ" sz="360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40095" y="1536734"/>
            <a:ext cx="8223602" cy="4260224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2000" dirty="0" smtClean="0"/>
              <a:t>a</a:t>
            </a:r>
            <a:r>
              <a:rPr lang="en-US" sz="2000" dirty="0" err="1" smtClean="0"/>
              <a:t>sk</a:t>
            </a:r>
            <a:r>
              <a:rPr lang="en-US" sz="2000" dirty="0" smtClean="0"/>
              <a:t> </a:t>
            </a:r>
            <a:r>
              <a:rPr lang="en-US" sz="2000" dirty="0"/>
              <a:t>respondents to compare and arrange multiple options based on their preferences</a:t>
            </a:r>
            <a:endParaRPr lang="fr-FR" sz="2000" dirty="0"/>
          </a:p>
          <a:p>
            <a:pPr marL="72000" lvl="0" indent="0">
              <a:buSzPts val="1800"/>
              <a:buNone/>
            </a:pPr>
            <a:r>
              <a:rPr lang="cs-CZ" sz="1600" dirty="0" smtClean="0"/>
              <a:t>– </a:t>
            </a:r>
            <a:r>
              <a:rPr lang="cs-CZ" sz="1600" dirty="0" err="1" smtClean="0"/>
              <a:t>key</a:t>
            </a:r>
            <a:r>
              <a:rPr lang="cs-CZ" sz="1600" dirty="0" smtClean="0"/>
              <a:t> element = </a:t>
            </a:r>
            <a:r>
              <a:rPr lang="en-US" sz="1600" dirty="0"/>
              <a:t>respondent's point of view</a:t>
            </a:r>
            <a:r>
              <a:rPr lang="cs-CZ" sz="1600" dirty="0" smtClean="0"/>
              <a:t>,</a:t>
            </a:r>
          </a:p>
          <a:p>
            <a:pPr marL="72000" lvl="0" indent="0">
              <a:buSzPts val="1800"/>
              <a:buNone/>
            </a:pPr>
            <a:r>
              <a:rPr lang="cs-CZ" sz="1600" dirty="0"/>
              <a:t>– </a:t>
            </a:r>
            <a:r>
              <a:rPr lang="cs-CZ" sz="1600" dirty="0" err="1"/>
              <a:t>strongly</a:t>
            </a:r>
            <a:r>
              <a:rPr lang="cs-CZ" sz="1600" dirty="0"/>
              <a:t> </a:t>
            </a:r>
            <a:r>
              <a:rPr lang="cs-CZ" sz="1600" dirty="0" err="1"/>
              <a:t>subjective</a:t>
            </a:r>
            <a:r>
              <a:rPr lang="cs-CZ" sz="1600" dirty="0"/>
              <a:t> </a:t>
            </a:r>
            <a:r>
              <a:rPr lang="cs-CZ" sz="1600" dirty="0" err="1"/>
              <a:t>assessment</a:t>
            </a:r>
            <a:r>
              <a:rPr lang="en-US" sz="1600" dirty="0" smtClean="0"/>
              <a:t>.</a:t>
            </a:r>
            <a:endParaRPr lang="cs-CZ" sz="1600" dirty="0" smtClean="0"/>
          </a:p>
          <a:p>
            <a:pPr marL="72000" indent="0">
              <a:buNone/>
            </a:pPr>
            <a:endParaRPr lang="cs-CZ" sz="1600" dirty="0" smtClean="0"/>
          </a:p>
          <a:p>
            <a:pPr marL="72000" indent="0">
              <a:buNone/>
            </a:pPr>
            <a:endParaRPr lang="cs-CZ" sz="2000" dirty="0" smtClean="0"/>
          </a:p>
        </p:txBody>
      </p:sp>
      <p:pic>
        <p:nvPicPr>
          <p:cNvPr id="9218" name="Picture 2" descr="Ranking Questions - SmartSurve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061" y="4171408"/>
            <a:ext cx="4480625" cy="1629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0484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ZA112 Global change research methods, November 24th, 2023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381892" y="720000"/>
            <a:ext cx="8381805" cy="451576"/>
          </a:xfrm>
        </p:spPr>
        <p:txBody>
          <a:bodyPr/>
          <a:lstStyle/>
          <a:p>
            <a:r>
              <a:rPr lang="cs-CZ" sz="3600" dirty="0" err="1" smtClean="0"/>
              <a:t>Questionnaire</a:t>
            </a:r>
            <a:r>
              <a:rPr lang="cs-CZ" sz="3600" dirty="0" smtClean="0"/>
              <a:t> </a:t>
            </a:r>
            <a:r>
              <a:rPr lang="cs-CZ" sz="3600" dirty="0" err="1" smtClean="0"/>
              <a:t>surveys</a:t>
            </a:r>
            <a:endParaRPr lang="cs-CZ" sz="360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40095" y="1536734"/>
            <a:ext cx="8223602" cy="4260224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2000" dirty="0" err="1" smtClean="0"/>
              <a:t>questionnaire</a:t>
            </a:r>
            <a:r>
              <a:rPr lang="cs-CZ" sz="2000" dirty="0" smtClean="0"/>
              <a:t> </a:t>
            </a:r>
            <a:r>
              <a:rPr lang="cs-CZ" sz="2000" dirty="0" err="1"/>
              <a:t>evaluation</a:t>
            </a:r>
            <a:endParaRPr lang="cs-CZ" sz="2000" dirty="0"/>
          </a:p>
          <a:p>
            <a:pPr marL="72000" indent="0">
              <a:buSzPts val="1800"/>
              <a:buNone/>
            </a:pPr>
            <a:r>
              <a:rPr lang="cs-CZ" sz="1600" dirty="0"/>
              <a:t>– </a:t>
            </a:r>
            <a:r>
              <a:rPr lang="cs-CZ" sz="1600" dirty="0" err="1"/>
              <a:t>tables</a:t>
            </a:r>
            <a:r>
              <a:rPr lang="cs-CZ" sz="1600" dirty="0"/>
              <a:t>, </a:t>
            </a:r>
            <a:r>
              <a:rPr lang="cs-CZ" sz="1600" dirty="0" err="1"/>
              <a:t>graphs</a:t>
            </a:r>
            <a:endParaRPr lang="cs-CZ" sz="1600" dirty="0"/>
          </a:p>
          <a:p>
            <a:pPr marL="72000" indent="0">
              <a:buSzPts val="1800"/>
              <a:buNone/>
            </a:pPr>
            <a:r>
              <a:rPr lang="cs-CZ" sz="1600" dirty="0"/>
              <a:t>– </a:t>
            </a:r>
            <a:r>
              <a:rPr lang="cs-CZ" sz="1600" dirty="0" err="1"/>
              <a:t>interpretive</a:t>
            </a:r>
            <a:r>
              <a:rPr lang="cs-CZ" sz="1600" dirty="0"/>
              <a:t> text</a:t>
            </a:r>
          </a:p>
          <a:p>
            <a:pPr marL="72000" lvl="0" indent="0">
              <a:buSzPts val="1800"/>
              <a:buNone/>
            </a:pPr>
            <a:endParaRPr lang="cs-CZ" sz="1600" dirty="0" smtClean="0"/>
          </a:p>
          <a:p>
            <a:pPr marL="72000" indent="0">
              <a:buNone/>
            </a:pPr>
            <a:endParaRPr lang="cs-CZ" sz="1600" dirty="0"/>
          </a:p>
          <a:p>
            <a:pPr marL="72000" indent="0">
              <a:buNone/>
            </a:pPr>
            <a:endParaRPr lang="cs-CZ" sz="1600" dirty="0" smtClean="0"/>
          </a:p>
          <a:p>
            <a:pPr marL="72000" indent="0">
              <a:buNone/>
            </a:pPr>
            <a:endParaRPr lang="cs-CZ" sz="2000" dirty="0" smtClean="0"/>
          </a:p>
        </p:txBody>
      </p:sp>
      <p:pic>
        <p:nvPicPr>
          <p:cNvPr id="6" name="Picture 2" descr="18 Best Survey Data Visualization Tools (With Images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892" y="3089317"/>
            <a:ext cx="3696741" cy="1788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Tables-charts-graphs « Teaching With Writing: The WIC Newslett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0153" y="3089317"/>
            <a:ext cx="4127872" cy="1788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35216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ZA112 Global change research methods, November 24th, 2023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381892" y="720000"/>
            <a:ext cx="8381805" cy="451576"/>
          </a:xfrm>
        </p:spPr>
        <p:txBody>
          <a:bodyPr/>
          <a:lstStyle/>
          <a:p>
            <a:r>
              <a:rPr lang="cs-CZ" sz="3600" dirty="0" err="1" smtClean="0"/>
              <a:t>Interviews</a:t>
            </a:r>
            <a:endParaRPr lang="cs-CZ" sz="360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40095" y="1536734"/>
            <a:ext cx="8223602" cy="4260224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2000" dirty="0" err="1" smtClean="0"/>
              <a:t>structured</a:t>
            </a:r>
            <a:r>
              <a:rPr lang="cs-CZ" sz="2000" dirty="0" smtClean="0"/>
              <a:t> </a:t>
            </a:r>
            <a:r>
              <a:rPr lang="cs-CZ" sz="2000" dirty="0" err="1"/>
              <a:t>interviews</a:t>
            </a:r>
            <a:endParaRPr lang="fr-FR" sz="2000" dirty="0"/>
          </a:p>
          <a:p>
            <a:pPr marL="72000" indent="0">
              <a:buSzPts val="1800"/>
              <a:buNone/>
            </a:pPr>
            <a:r>
              <a:rPr lang="fr-FR" sz="1600" dirty="0"/>
              <a:t>– </a:t>
            </a:r>
            <a:r>
              <a:rPr lang="cs-CZ" sz="1600" dirty="0" err="1"/>
              <a:t>unchanging</a:t>
            </a:r>
            <a:r>
              <a:rPr lang="cs-CZ" sz="1600" dirty="0"/>
              <a:t> </a:t>
            </a:r>
            <a:r>
              <a:rPr lang="cs-CZ" sz="1600" dirty="0" err="1"/>
              <a:t>order</a:t>
            </a:r>
            <a:r>
              <a:rPr lang="cs-CZ" sz="1600" dirty="0"/>
              <a:t> </a:t>
            </a:r>
            <a:r>
              <a:rPr lang="cs-CZ" sz="1600" dirty="0" err="1"/>
              <a:t>of</a:t>
            </a:r>
            <a:r>
              <a:rPr lang="cs-CZ" sz="1600" dirty="0"/>
              <a:t> </a:t>
            </a:r>
            <a:r>
              <a:rPr lang="cs-CZ" sz="1600" dirty="0" err="1"/>
              <a:t>questions</a:t>
            </a:r>
            <a:endParaRPr lang="cs-CZ" sz="1600" dirty="0"/>
          </a:p>
          <a:p>
            <a:pPr marL="72000" indent="0">
              <a:buSzPts val="1800"/>
              <a:buNone/>
            </a:pPr>
            <a:r>
              <a:rPr lang="cs-CZ" sz="1600" dirty="0"/>
              <a:t>– </a:t>
            </a:r>
            <a:r>
              <a:rPr lang="en-US" sz="1600" dirty="0"/>
              <a:t>all communication partners receive the same questions</a:t>
            </a:r>
            <a:endParaRPr lang="cs-CZ" sz="1600" dirty="0"/>
          </a:p>
          <a:p>
            <a:pPr marL="72000" indent="0">
              <a:buSzPts val="1800"/>
              <a:buNone/>
            </a:pPr>
            <a:r>
              <a:rPr lang="cs-CZ" sz="1600" dirty="0"/>
              <a:t>– </a:t>
            </a:r>
            <a:r>
              <a:rPr lang="en-US" sz="1600" dirty="0"/>
              <a:t>almost identical to a questionnaire survey with only open-ended questions</a:t>
            </a:r>
            <a:endParaRPr lang="cs-CZ" sz="1600" dirty="0"/>
          </a:p>
          <a:p>
            <a:pPr>
              <a:buSzPts val="1800"/>
            </a:pPr>
            <a:endParaRPr lang="fr-FR" sz="1600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sz="2000" dirty="0" err="1"/>
              <a:t>s</a:t>
            </a:r>
            <a:r>
              <a:rPr lang="cs-CZ" sz="2000" dirty="0" err="1" smtClean="0"/>
              <a:t>emi-structured</a:t>
            </a:r>
            <a:r>
              <a:rPr lang="cs-CZ" sz="2000" dirty="0" smtClean="0"/>
              <a:t> </a:t>
            </a:r>
            <a:r>
              <a:rPr lang="cs-CZ" sz="2000" dirty="0" err="1"/>
              <a:t>interviews</a:t>
            </a:r>
            <a:endParaRPr lang="fr-FR" sz="2000" dirty="0"/>
          </a:p>
          <a:p>
            <a:pPr marL="72000" indent="0">
              <a:buSzPts val="1800"/>
              <a:buNone/>
            </a:pPr>
            <a:r>
              <a:rPr lang="fr-FR" sz="1600" dirty="0"/>
              <a:t>– </a:t>
            </a:r>
            <a:r>
              <a:rPr lang="en-US" sz="1600" dirty="0"/>
              <a:t>only predefined topics and example questions</a:t>
            </a:r>
            <a:endParaRPr lang="cs-CZ" sz="1600" dirty="0"/>
          </a:p>
          <a:p>
            <a:pPr marL="72000" indent="0">
              <a:buSzPts val="1800"/>
              <a:buNone/>
            </a:pPr>
            <a:r>
              <a:rPr lang="fr-FR" sz="1600" dirty="0"/>
              <a:t>– </a:t>
            </a:r>
            <a:r>
              <a:rPr lang="en-US" sz="1600" dirty="0"/>
              <a:t>the interviewer continuously responds to the communication partner's answers</a:t>
            </a:r>
            <a:endParaRPr lang="cs-CZ" sz="1600" dirty="0"/>
          </a:p>
          <a:p>
            <a:pPr marL="72000" indent="0">
              <a:buSzPts val="1800"/>
              <a:buNone/>
            </a:pPr>
            <a:r>
              <a:rPr lang="cs-CZ" sz="1600" dirty="0"/>
              <a:t>– </a:t>
            </a:r>
            <a:r>
              <a:rPr lang="en-US" sz="1600" dirty="0"/>
              <a:t>not all topics and questions may be used</a:t>
            </a:r>
            <a:endParaRPr lang="cs-CZ" sz="1600" dirty="0"/>
          </a:p>
          <a:p>
            <a:pPr marL="72000" indent="0">
              <a:buSzPts val="1800"/>
              <a:buNone/>
            </a:pPr>
            <a:r>
              <a:rPr lang="cs-CZ" sz="1600" dirty="0"/>
              <a:t>– </a:t>
            </a:r>
            <a:r>
              <a:rPr lang="en-US" sz="1600" dirty="0"/>
              <a:t>the important thing is to answer the research question</a:t>
            </a:r>
            <a:endParaRPr lang="cs-CZ" sz="1600" dirty="0"/>
          </a:p>
          <a:p>
            <a:pPr marL="72000" lvl="0" indent="0">
              <a:buSzPts val="1800"/>
              <a:buNone/>
            </a:pPr>
            <a:endParaRPr lang="cs-CZ" sz="1600" dirty="0"/>
          </a:p>
          <a:p>
            <a:pPr marL="72000" indent="0">
              <a:buNone/>
            </a:pPr>
            <a:endParaRPr lang="cs-CZ" sz="1600" dirty="0"/>
          </a:p>
          <a:p>
            <a:pPr marL="72000" indent="0">
              <a:buNone/>
            </a:pPr>
            <a:endParaRPr lang="cs-CZ" sz="1600" dirty="0" smtClean="0"/>
          </a:p>
          <a:p>
            <a:pPr marL="72000" indent="0">
              <a:buNone/>
            </a:pPr>
            <a:endParaRPr lang="cs-CZ" sz="2000" dirty="0" smtClean="0"/>
          </a:p>
        </p:txBody>
      </p:sp>
    </p:spTree>
    <p:extLst>
      <p:ext uri="{BB962C8B-B14F-4D97-AF65-F5344CB8AC3E}">
        <p14:creationId xmlns:p14="http://schemas.microsoft.com/office/powerpoint/2010/main" val="14152586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ZA112 Global change research methods, November 24th, 2023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16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381892" y="720000"/>
            <a:ext cx="8381805" cy="451576"/>
          </a:xfrm>
        </p:spPr>
        <p:txBody>
          <a:bodyPr/>
          <a:lstStyle/>
          <a:p>
            <a:r>
              <a:rPr lang="cs-CZ" sz="3600" dirty="0" err="1" smtClean="0"/>
              <a:t>Interviews</a:t>
            </a:r>
            <a:endParaRPr lang="cs-CZ" sz="360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40095" y="1536734"/>
            <a:ext cx="8223602" cy="4260224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2000" dirty="0" err="1" smtClean="0"/>
              <a:t>unstructured</a:t>
            </a:r>
            <a:r>
              <a:rPr lang="cs-CZ" sz="2000" dirty="0" smtClean="0"/>
              <a:t> </a:t>
            </a:r>
            <a:r>
              <a:rPr lang="cs-CZ" sz="2000" dirty="0" err="1"/>
              <a:t>interviews</a:t>
            </a:r>
            <a:endParaRPr lang="fr-FR" sz="2000" dirty="0"/>
          </a:p>
          <a:p>
            <a:pPr marL="72000" indent="0">
              <a:buSzPts val="1800"/>
              <a:buNone/>
            </a:pPr>
            <a:r>
              <a:rPr lang="fr-FR" sz="1600" dirty="0"/>
              <a:t>– </a:t>
            </a:r>
            <a:r>
              <a:rPr lang="en-US" sz="1600" dirty="0"/>
              <a:t>only the topic is predefined</a:t>
            </a:r>
            <a:endParaRPr lang="cs-CZ" sz="1600" dirty="0"/>
          </a:p>
          <a:p>
            <a:pPr marL="72000" indent="0">
              <a:buSzPts val="1800"/>
              <a:buNone/>
            </a:pPr>
            <a:r>
              <a:rPr lang="cs-CZ" sz="1600" dirty="0"/>
              <a:t>– very </a:t>
            </a:r>
            <a:r>
              <a:rPr lang="cs-CZ" sz="1600" dirty="0" err="1"/>
              <a:t>difficult</a:t>
            </a:r>
            <a:r>
              <a:rPr lang="cs-CZ" sz="1600" dirty="0"/>
              <a:t> </a:t>
            </a:r>
            <a:r>
              <a:rPr lang="cs-CZ" sz="1600" dirty="0" err="1"/>
              <a:t>for</a:t>
            </a:r>
            <a:r>
              <a:rPr lang="cs-CZ" sz="1600" dirty="0"/>
              <a:t> </a:t>
            </a:r>
            <a:r>
              <a:rPr lang="cs-CZ" sz="1600" dirty="0" err="1"/>
              <a:t>interviewers</a:t>
            </a:r>
            <a:endParaRPr lang="cs-CZ" sz="1600" dirty="0"/>
          </a:p>
          <a:p>
            <a:pPr marL="72000" indent="0">
              <a:buSzPts val="1800"/>
              <a:buNone/>
            </a:pPr>
            <a:r>
              <a:rPr lang="cs-CZ" sz="1600" dirty="0"/>
              <a:t>– </a:t>
            </a:r>
            <a:r>
              <a:rPr lang="en-US" sz="1600" dirty="0"/>
              <a:t>can be used for „</a:t>
            </a:r>
            <a:r>
              <a:rPr lang="cs-CZ" sz="1600" dirty="0"/>
              <a:t>hard</a:t>
            </a:r>
            <a:r>
              <a:rPr lang="en-US" sz="1600" dirty="0"/>
              <a:t> topics" that the communication partner wants to talk about</a:t>
            </a:r>
            <a:endParaRPr lang="cs-CZ" sz="1600" dirty="0"/>
          </a:p>
          <a:p>
            <a:pPr marL="72000" lvl="0" indent="0">
              <a:buSzPts val="1800"/>
              <a:buNone/>
            </a:pPr>
            <a:endParaRPr lang="cs-CZ" sz="1600" dirty="0"/>
          </a:p>
          <a:p>
            <a:pPr marL="72000" indent="0">
              <a:buNone/>
            </a:pPr>
            <a:endParaRPr lang="cs-CZ" sz="1600" dirty="0"/>
          </a:p>
          <a:p>
            <a:pPr marL="72000" indent="0">
              <a:buNone/>
            </a:pPr>
            <a:endParaRPr lang="cs-CZ" sz="1600" dirty="0" smtClean="0"/>
          </a:p>
          <a:p>
            <a:pPr marL="72000" indent="0">
              <a:buNone/>
            </a:pPr>
            <a:endParaRPr lang="cs-CZ" sz="2000" dirty="0" smtClean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892" y="3601657"/>
            <a:ext cx="4529519" cy="1954184"/>
          </a:xfrm>
          <a:prstGeom prst="rect">
            <a:avLst/>
          </a:prstGeom>
        </p:spPr>
      </p:pic>
      <p:pic>
        <p:nvPicPr>
          <p:cNvPr id="7" name="Picture 2" descr="The Thorny Issue of the Research Interview: What did they actually mean? |  Research Conversations: by and for Education researcher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9145" y="3510957"/>
            <a:ext cx="2857500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31805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3002" y="16071"/>
            <a:ext cx="5642586" cy="3120324"/>
          </a:xfrm>
          <a:prstGeom prst="rect">
            <a:avLst/>
          </a:prstGeom>
        </p:spPr>
      </p:pic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ZA112 Global change research methods, November 24th, 2023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17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381892" y="720000"/>
            <a:ext cx="8381805" cy="451576"/>
          </a:xfrm>
        </p:spPr>
        <p:txBody>
          <a:bodyPr/>
          <a:lstStyle/>
          <a:p>
            <a:r>
              <a:rPr lang="cs-CZ" sz="3600" dirty="0" err="1" smtClean="0"/>
              <a:t>Interviews</a:t>
            </a:r>
            <a:endParaRPr lang="cs-CZ" sz="360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40095" y="1536734"/>
            <a:ext cx="8223602" cy="4260224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2000" dirty="0" err="1" smtClean="0"/>
              <a:t>practical</a:t>
            </a:r>
            <a:r>
              <a:rPr lang="cs-CZ" sz="2000" dirty="0" smtClean="0"/>
              <a:t> </a:t>
            </a:r>
            <a:r>
              <a:rPr lang="cs-CZ" sz="2000" dirty="0" err="1"/>
              <a:t>advice</a:t>
            </a:r>
            <a:endParaRPr lang="fr-FR" sz="2000" dirty="0"/>
          </a:p>
          <a:p>
            <a:pPr marL="72000" indent="0">
              <a:buSzPts val="1800"/>
              <a:buNone/>
            </a:pPr>
            <a:r>
              <a:rPr lang="fr-FR" sz="1600" dirty="0"/>
              <a:t>– </a:t>
            </a:r>
            <a:r>
              <a:rPr lang="cs-CZ" sz="1600" dirty="0"/>
              <a:t>listen more, talk </a:t>
            </a:r>
            <a:r>
              <a:rPr lang="cs-CZ" sz="1600" dirty="0" err="1"/>
              <a:t>less</a:t>
            </a:r>
            <a:endParaRPr lang="cs-CZ" sz="1600" dirty="0"/>
          </a:p>
          <a:p>
            <a:pPr marL="72000" indent="0">
              <a:buSzPts val="1800"/>
              <a:buNone/>
            </a:pPr>
            <a:r>
              <a:rPr lang="cs-CZ" sz="1600" dirty="0"/>
              <a:t>– </a:t>
            </a:r>
            <a:r>
              <a:rPr lang="en-US" sz="1600" dirty="0"/>
              <a:t>follow what the communication partner says</a:t>
            </a:r>
            <a:endParaRPr lang="cs-CZ" sz="1600" dirty="0"/>
          </a:p>
          <a:p>
            <a:pPr marL="72000" indent="0">
              <a:buSzPts val="1800"/>
              <a:buNone/>
            </a:pPr>
            <a:r>
              <a:rPr lang="cs-CZ" sz="1600" dirty="0"/>
              <a:t>– </a:t>
            </a:r>
            <a:r>
              <a:rPr lang="en-US" sz="1600" dirty="0"/>
              <a:t>not interrupt the communication partner</a:t>
            </a:r>
            <a:endParaRPr lang="cs-CZ" sz="1600" dirty="0"/>
          </a:p>
          <a:p>
            <a:pPr>
              <a:buSzPts val="1800"/>
            </a:pPr>
            <a:endParaRPr lang="fr-FR" sz="1600" dirty="0"/>
          </a:p>
          <a:p>
            <a:pPr marL="72000" indent="0">
              <a:buSzPts val="1800"/>
              <a:buNone/>
            </a:pPr>
            <a:r>
              <a:rPr lang="fr-FR" sz="1600" dirty="0"/>
              <a:t>– </a:t>
            </a:r>
            <a:r>
              <a:rPr lang="en-US" sz="1600" dirty="0"/>
              <a:t>try to ask open questions</a:t>
            </a:r>
            <a:endParaRPr lang="cs-CZ" sz="1600" dirty="0"/>
          </a:p>
          <a:p>
            <a:pPr marL="72000" indent="0">
              <a:buSzPts val="1800"/>
              <a:buNone/>
            </a:pPr>
            <a:r>
              <a:rPr lang="cs-CZ" sz="1600" dirty="0"/>
              <a:t>– </a:t>
            </a:r>
            <a:r>
              <a:rPr lang="en-US" sz="1600" dirty="0"/>
              <a:t>don't give examples (immediately)</a:t>
            </a:r>
            <a:endParaRPr lang="cs-CZ" sz="1600" dirty="0"/>
          </a:p>
          <a:p>
            <a:pPr marL="72000" indent="0">
              <a:buSzPts val="1800"/>
              <a:buNone/>
            </a:pPr>
            <a:r>
              <a:rPr lang="fr-FR" sz="1600" dirty="0"/>
              <a:t>– </a:t>
            </a:r>
            <a:r>
              <a:rPr lang="en-US" sz="1600" dirty="0"/>
              <a:t>try not to ask leading questions</a:t>
            </a:r>
            <a:endParaRPr lang="cs-CZ" sz="1600" dirty="0"/>
          </a:p>
          <a:p>
            <a:pPr marL="72000" indent="0">
              <a:buSzPts val="1800"/>
              <a:buNone/>
            </a:pPr>
            <a:r>
              <a:rPr lang="cs-CZ" sz="1600" dirty="0"/>
              <a:t>– </a:t>
            </a:r>
            <a:r>
              <a:rPr lang="en-US" sz="1600" dirty="0"/>
              <a:t>not to evaluate the communication partner's </a:t>
            </a:r>
            <a:r>
              <a:rPr lang="en-US" sz="1600" dirty="0" smtClean="0"/>
              <a:t>answers,</a:t>
            </a:r>
            <a:endParaRPr lang="cs-CZ" sz="1600" dirty="0" smtClean="0"/>
          </a:p>
          <a:p>
            <a:pPr marL="72000" indent="0">
              <a:buSzPts val="1800"/>
              <a:buNone/>
            </a:pPr>
            <a:r>
              <a:rPr lang="en-US" sz="1600" dirty="0" smtClean="0"/>
              <a:t>even </a:t>
            </a:r>
            <a:r>
              <a:rPr lang="en-US" sz="1600" dirty="0"/>
              <a:t>if I do not agree with them</a:t>
            </a:r>
            <a:endParaRPr lang="cs-CZ" sz="1600" dirty="0"/>
          </a:p>
          <a:p>
            <a:pPr marL="72000" lvl="0" indent="0">
              <a:buSzPts val="1800"/>
              <a:buNone/>
            </a:pPr>
            <a:endParaRPr lang="cs-CZ" sz="1600" dirty="0"/>
          </a:p>
          <a:p>
            <a:pPr marL="72000" indent="0">
              <a:buNone/>
            </a:pPr>
            <a:endParaRPr lang="cs-CZ" sz="1600" dirty="0"/>
          </a:p>
          <a:p>
            <a:pPr marL="72000" indent="0">
              <a:buNone/>
            </a:pPr>
            <a:endParaRPr lang="cs-CZ" sz="1600" dirty="0" smtClean="0"/>
          </a:p>
          <a:p>
            <a:pPr marL="72000" indent="0">
              <a:buNone/>
            </a:pPr>
            <a:endParaRPr lang="cs-CZ" sz="2000" dirty="0" smtClean="0"/>
          </a:p>
        </p:txBody>
      </p:sp>
    </p:spTree>
    <p:extLst>
      <p:ext uri="{BB962C8B-B14F-4D97-AF65-F5344CB8AC3E}">
        <p14:creationId xmlns:p14="http://schemas.microsoft.com/office/powerpoint/2010/main" val="25428204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ZA112 Global change research methods, November 24th, 2023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18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381892" y="720000"/>
            <a:ext cx="8381805" cy="451576"/>
          </a:xfrm>
        </p:spPr>
        <p:txBody>
          <a:bodyPr/>
          <a:lstStyle/>
          <a:p>
            <a:r>
              <a:rPr lang="cs-CZ" sz="3600" dirty="0" err="1" smtClean="0"/>
              <a:t>Interviews</a:t>
            </a:r>
            <a:endParaRPr lang="cs-CZ" sz="360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40095" y="1536734"/>
            <a:ext cx="8223602" cy="4260224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2000" dirty="0" err="1" smtClean="0"/>
              <a:t>communication</a:t>
            </a:r>
            <a:r>
              <a:rPr lang="cs-CZ" sz="2000" dirty="0" smtClean="0"/>
              <a:t> </a:t>
            </a:r>
            <a:r>
              <a:rPr lang="cs-CZ" sz="2000" dirty="0" err="1"/>
              <a:t>partners</a:t>
            </a:r>
            <a:endParaRPr lang="fr-FR" sz="2000" dirty="0"/>
          </a:p>
          <a:p>
            <a:pPr marL="72000" indent="0">
              <a:buSzPts val="1800"/>
              <a:buNone/>
            </a:pPr>
            <a:r>
              <a:rPr lang="fr-FR" sz="1600" dirty="0"/>
              <a:t>– </a:t>
            </a:r>
            <a:r>
              <a:rPr lang="en-US" sz="1600" dirty="0"/>
              <a:t>fewer communication partners compared to survey respondents</a:t>
            </a:r>
            <a:endParaRPr lang="cs-CZ" sz="1600" dirty="0"/>
          </a:p>
          <a:p>
            <a:pPr marL="72000" indent="0">
              <a:buSzPts val="1800"/>
              <a:buNone/>
            </a:pPr>
            <a:r>
              <a:rPr lang="cs-CZ" sz="1600" dirty="0"/>
              <a:t>– </a:t>
            </a:r>
            <a:r>
              <a:rPr lang="en-US" sz="1600" dirty="0"/>
              <a:t>the interview is on average longer (at least tens of minutes)</a:t>
            </a:r>
            <a:endParaRPr lang="cs-CZ" sz="1600" dirty="0"/>
          </a:p>
          <a:p>
            <a:pPr marL="72000" indent="0">
              <a:buSzPts val="1800"/>
              <a:buNone/>
            </a:pPr>
            <a:r>
              <a:rPr lang="cs-CZ" sz="1600" dirty="0"/>
              <a:t>– </a:t>
            </a:r>
            <a:r>
              <a:rPr lang="en-US" sz="1600" dirty="0"/>
              <a:t>not a representation of individuals, but a representation of the problem (people with different experiences relative to the topic)</a:t>
            </a:r>
            <a:endParaRPr lang="cs-CZ" sz="1600" dirty="0"/>
          </a:p>
          <a:p>
            <a:pPr marL="72000" lvl="0" indent="0">
              <a:buSzPts val="1800"/>
              <a:buNone/>
            </a:pPr>
            <a:endParaRPr lang="cs-CZ" sz="1600" dirty="0"/>
          </a:p>
          <a:p>
            <a:pPr marL="72000" indent="0">
              <a:buNone/>
            </a:pPr>
            <a:endParaRPr lang="cs-CZ" sz="1600" dirty="0"/>
          </a:p>
          <a:p>
            <a:pPr marL="72000" indent="0">
              <a:buNone/>
            </a:pPr>
            <a:endParaRPr lang="cs-CZ" sz="1600" dirty="0" smtClean="0"/>
          </a:p>
          <a:p>
            <a:pPr marL="72000" indent="0">
              <a:buNone/>
            </a:pPr>
            <a:endParaRPr lang="cs-CZ" sz="2000" dirty="0" smtClean="0"/>
          </a:p>
        </p:txBody>
      </p:sp>
    </p:spTree>
    <p:extLst>
      <p:ext uri="{BB962C8B-B14F-4D97-AF65-F5344CB8AC3E}">
        <p14:creationId xmlns:p14="http://schemas.microsoft.com/office/powerpoint/2010/main" val="3988572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ZA112 Global change research methods, November 24th, 2023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19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381892" y="720000"/>
            <a:ext cx="8381805" cy="451576"/>
          </a:xfrm>
        </p:spPr>
        <p:txBody>
          <a:bodyPr/>
          <a:lstStyle/>
          <a:p>
            <a:r>
              <a:rPr lang="cs-CZ" sz="3600" dirty="0" err="1" smtClean="0"/>
              <a:t>Interviews</a:t>
            </a:r>
            <a:endParaRPr lang="cs-CZ" sz="360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40095" y="1398718"/>
            <a:ext cx="8223602" cy="5105606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2000" dirty="0" err="1" smtClean="0"/>
              <a:t>principles</a:t>
            </a:r>
            <a:r>
              <a:rPr lang="cs-CZ" sz="2000" dirty="0" smtClean="0"/>
              <a:t> </a:t>
            </a:r>
            <a:r>
              <a:rPr lang="cs-CZ" sz="2000" dirty="0" err="1"/>
              <a:t>of</a:t>
            </a:r>
            <a:r>
              <a:rPr lang="cs-CZ" sz="2000" dirty="0"/>
              <a:t> </a:t>
            </a:r>
            <a:r>
              <a:rPr lang="cs-CZ" sz="2000" dirty="0" err="1" smtClean="0"/>
              <a:t>interviewing</a:t>
            </a:r>
            <a:r>
              <a:rPr lang="cs-CZ" sz="2000" dirty="0" smtClean="0"/>
              <a:t> (</a:t>
            </a:r>
            <a:r>
              <a:rPr lang="cs-CZ" sz="2000" dirty="0" err="1" smtClean="0"/>
              <a:t>Seidman</a:t>
            </a:r>
            <a:r>
              <a:rPr lang="cs-CZ" sz="2000" dirty="0" smtClean="0"/>
              <a:t> 2005)</a:t>
            </a:r>
            <a:endParaRPr lang="fr-FR" sz="2000" dirty="0"/>
          </a:p>
          <a:p>
            <a:pPr marL="414900" indent="-342900">
              <a:buSzPts val="1800"/>
              <a:buAutoNum type="arabicParenR"/>
            </a:pPr>
            <a:r>
              <a:rPr lang="cs-CZ" sz="1600" dirty="0" smtClean="0"/>
              <a:t>listen more, talk </a:t>
            </a:r>
            <a:r>
              <a:rPr lang="cs-CZ" sz="1600" dirty="0" err="1" smtClean="0"/>
              <a:t>less</a:t>
            </a:r>
            <a:endParaRPr lang="cs-CZ" sz="1600" dirty="0" smtClean="0"/>
          </a:p>
          <a:p>
            <a:pPr marL="414900" indent="-342900">
              <a:buSzPts val="1800"/>
              <a:buAutoNum type="arabicParenR"/>
            </a:pPr>
            <a:r>
              <a:rPr lang="cs-CZ" sz="1600" dirty="0" err="1"/>
              <a:t>f</a:t>
            </a:r>
            <a:r>
              <a:rPr lang="cs-CZ" sz="1600" dirty="0" err="1" smtClean="0"/>
              <a:t>ollow</a:t>
            </a:r>
            <a:r>
              <a:rPr lang="cs-CZ" sz="1600" dirty="0" smtClean="0"/>
              <a:t> up on </a:t>
            </a:r>
            <a:r>
              <a:rPr lang="cs-CZ" sz="1600" dirty="0" err="1" smtClean="0"/>
              <a:t>what</a:t>
            </a:r>
            <a:r>
              <a:rPr lang="cs-CZ" sz="1600" dirty="0" smtClean="0"/>
              <a:t> </a:t>
            </a:r>
            <a:r>
              <a:rPr lang="cs-CZ" sz="1600" dirty="0" err="1" smtClean="0"/>
              <a:t>the</a:t>
            </a:r>
            <a:r>
              <a:rPr lang="cs-CZ" sz="1600" dirty="0" smtClean="0"/>
              <a:t> participant </a:t>
            </a:r>
            <a:r>
              <a:rPr lang="cs-CZ" sz="1600" dirty="0" err="1" smtClean="0"/>
              <a:t>says</a:t>
            </a:r>
            <a:endParaRPr lang="cs-CZ" sz="1600" dirty="0" smtClean="0"/>
          </a:p>
          <a:p>
            <a:pPr marL="72000" indent="0">
              <a:buSzPts val="1800"/>
              <a:buNone/>
            </a:pPr>
            <a:r>
              <a:rPr lang="cs-CZ" sz="1600" dirty="0" smtClean="0"/>
              <a:t>	a) </a:t>
            </a:r>
            <a:r>
              <a:rPr lang="cs-CZ" sz="1600" dirty="0" err="1" smtClean="0"/>
              <a:t>ask</a:t>
            </a:r>
            <a:r>
              <a:rPr lang="cs-CZ" sz="1600" dirty="0" smtClean="0"/>
              <a:t> </a:t>
            </a:r>
            <a:r>
              <a:rPr lang="cs-CZ" sz="1600" dirty="0" err="1" smtClean="0"/>
              <a:t>questions</a:t>
            </a:r>
            <a:r>
              <a:rPr lang="cs-CZ" sz="1600" dirty="0" smtClean="0"/>
              <a:t> </a:t>
            </a:r>
            <a:r>
              <a:rPr lang="cs-CZ" sz="1600" dirty="0" err="1" smtClean="0"/>
              <a:t>when</a:t>
            </a:r>
            <a:r>
              <a:rPr lang="cs-CZ" sz="1600" dirty="0" smtClean="0"/>
              <a:t> </a:t>
            </a:r>
            <a:r>
              <a:rPr lang="cs-CZ" sz="1600" dirty="0" err="1" smtClean="0"/>
              <a:t>you</a:t>
            </a:r>
            <a:r>
              <a:rPr lang="cs-CZ" sz="1600" dirty="0" smtClean="0"/>
              <a:t> do not </a:t>
            </a:r>
            <a:r>
              <a:rPr lang="cs-CZ" sz="1600" dirty="0" err="1" smtClean="0"/>
              <a:t>understand</a:t>
            </a:r>
            <a:endParaRPr lang="cs-CZ" sz="1600" dirty="0" smtClean="0"/>
          </a:p>
          <a:p>
            <a:pPr marL="72000" indent="0">
              <a:buSzPts val="1800"/>
              <a:buNone/>
            </a:pPr>
            <a:r>
              <a:rPr lang="cs-CZ" sz="1600" dirty="0"/>
              <a:t>	</a:t>
            </a:r>
            <a:r>
              <a:rPr lang="cs-CZ" sz="1600" dirty="0" smtClean="0"/>
              <a:t>b) </a:t>
            </a:r>
            <a:r>
              <a:rPr lang="cs-CZ" sz="1600" dirty="0" err="1" smtClean="0"/>
              <a:t>ask</a:t>
            </a:r>
            <a:r>
              <a:rPr lang="cs-CZ" sz="1600" dirty="0" smtClean="0"/>
              <a:t> to </a:t>
            </a:r>
            <a:r>
              <a:rPr lang="cs-CZ" sz="1600" dirty="0" err="1" smtClean="0"/>
              <a:t>hear</a:t>
            </a:r>
            <a:r>
              <a:rPr lang="cs-CZ" sz="1600" dirty="0" smtClean="0"/>
              <a:t> more </a:t>
            </a:r>
            <a:r>
              <a:rPr lang="cs-CZ" sz="1600" dirty="0" err="1" smtClean="0"/>
              <a:t>about</a:t>
            </a:r>
            <a:r>
              <a:rPr lang="cs-CZ" sz="1600" dirty="0" smtClean="0"/>
              <a:t> a </a:t>
            </a:r>
            <a:r>
              <a:rPr lang="cs-CZ" sz="1600" dirty="0" err="1" smtClean="0"/>
              <a:t>subject</a:t>
            </a:r>
            <a:r>
              <a:rPr lang="cs-CZ" sz="1600" dirty="0"/>
              <a:t> (</a:t>
            </a:r>
            <a:r>
              <a:rPr lang="cs-CZ" sz="1600" dirty="0" err="1"/>
              <a:t>gather</a:t>
            </a:r>
            <a:r>
              <a:rPr lang="cs-CZ" sz="1600" dirty="0"/>
              <a:t> </a:t>
            </a:r>
            <a:r>
              <a:rPr lang="cs-CZ" sz="1600" dirty="0" err="1"/>
              <a:t>details</a:t>
            </a:r>
            <a:r>
              <a:rPr lang="cs-CZ" sz="1600" dirty="0"/>
              <a:t> and </a:t>
            </a:r>
            <a:r>
              <a:rPr lang="cs-CZ" sz="1600" dirty="0" err="1" smtClean="0"/>
              <a:t>circumstances</a:t>
            </a:r>
            <a:r>
              <a:rPr lang="cs-CZ" sz="1600" dirty="0" smtClean="0"/>
              <a:t>)</a:t>
            </a:r>
          </a:p>
          <a:p>
            <a:pPr marL="72000" indent="0">
              <a:buSzPts val="1800"/>
              <a:buNone/>
            </a:pPr>
            <a:r>
              <a:rPr lang="cs-CZ" sz="1600" dirty="0"/>
              <a:t>	</a:t>
            </a:r>
            <a:r>
              <a:rPr lang="cs-CZ" sz="1600" dirty="0" smtClean="0"/>
              <a:t>c) </a:t>
            </a:r>
            <a:r>
              <a:rPr lang="cs-CZ" sz="1600" dirty="0" err="1" smtClean="0"/>
              <a:t>explore</a:t>
            </a:r>
            <a:r>
              <a:rPr lang="cs-CZ" sz="1600" dirty="0" smtClean="0"/>
              <a:t>, </a:t>
            </a:r>
            <a:r>
              <a:rPr lang="cs-CZ" sz="1600" dirty="0" err="1" smtClean="0"/>
              <a:t>don´t</a:t>
            </a:r>
            <a:r>
              <a:rPr lang="cs-CZ" sz="1600" dirty="0" smtClean="0"/>
              <a:t> </a:t>
            </a:r>
            <a:r>
              <a:rPr lang="cs-CZ" sz="1600" dirty="0" err="1" smtClean="0"/>
              <a:t>probe</a:t>
            </a:r>
            <a:r>
              <a:rPr lang="cs-CZ" sz="1600" dirty="0" smtClean="0"/>
              <a:t> (</a:t>
            </a:r>
            <a:r>
              <a:rPr lang="en-US" sz="1600" dirty="0"/>
              <a:t>communication partner should feel safe and comfortable</a:t>
            </a:r>
            <a:r>
              <a:rPr lang="cs-CZ" sz="1600" dirty="0" smtClean="0"/>
              <a:t>)</a:t>
            </a:r>
          </a:p>
          <a:p>
            <a:pPr marL="414900" indent="-342900">
              <a:buSzPts val="1800"/>
              <a:buFont typeface="+mj-lt"/>
              <a:buAutoNum type="arabicParenR" startAt="3"/>
            </a:pPr>
            <a:r>
              <a:rPr lang="cs-CZ" sz="1600" dirty="0"/>
              <a:t>l</a:t>
            </a:r>
            <a:r>
              <a:rPr lang="cs-CZ" sz="1600" dirty="0" smtClean="0"/>
              <a:t>isten more, talk </a:t>
            </a:r>
            <a:r>
              <a:rPr lang="cs-CZ" sz="1600" dirty="0" err="1" smtClean="0"/>
              <a:t>less</a:t>
            </a:r>
            <a:r>
              <a:rPr lang="cs-CZ" sz="1600" dirty="0" smtClean="0"/>
              <a:t>, and </a:t>
            </a:r>
            <a:r>
              <a:rPr lang="cs-CZ" sz="1600" dirty="0" err="1" smtClean="0"/>
              <a:t>ask</a:t>
            </a:r>
            <a:r>
              <a:rPr lang="cs-CZ" sz="1600" dirty="0" smtClean="0"/>
              <a:t> </a:t>
            </a:r>
            <a:r>
              <a:rPr lang="cs-CZ" sz="1600" dirty="0" err="1" smtClean="0"/>
              <a:t>real</a:t>
            </a:r>
            <a:r>
              <a:rPr lang="cs-CZ" sz="1600" dirty="0" smtClean="0"/>
              <a:t> </a:t>
            </a:r>
            <a:r>
              <a:rPr lang="cs-CZ" sz="1600" dirty="0" err="1" smtClean="0"/>
              <a:t>questions</a:t>
            </a:r>
            <a:endParaRPr lang="cs-CZ" sz="1600" dirty="0" smtClean="0"/>
          </a:p>
          <a:p>
            <a:pPr marL="72000" indent="0">
              <a:buSzPts val="1800"/>
              <a:buNone/>
            </a:pPr>
            <a:r>
              <a:rPr lang="cs-CZ" sz="1600" dirty="0"/>
              <a:t>	</a:t>
            </a:r>
            <a:r>
              <a:rPr lang="cs-CZ" sz="1600" dirty="0" smtClean="0"/>
              <a:t>a) </a:t>
            </a:r>
            <a:r>
              <a:rPr lang="cs-CZ" sz="1600" dirty="0" err="1" smtClean="0"/>
              <a:t>avoid</a:t>
            </a:r>
            <a:r>
              <a:rPr lang="cs-CZ" sz="1600" dirty="0" smtClean="0"/>
              <a:t> </a:t>
            </a:r>
            <a:r>
              <a:rPr lang="cs-CZ" sz="1600" dirty="0" err="1" smtClean="0"/>
              <a:t>leading</a:t>
            </a:r>
            <a:r>
              <a:rPr lang="cs-CZ" sz="1600" dirty="0" smtClean="0"/>
              <a:t> </a:t>
            </a:r>
            <a:r>
              <a:rPr lang="cs-CZ" sz="1600" dirty="0" err="1" smtClean="0"/>
              <a:t>questions</a:t>
            </a:r>
            <a:r>
              <a:rPr lang="cs-CZ" sz="1600" dirty="0" smtClean="0"/>
              <a:t> (</a:t>
            </a:r>
            <a:r>
              <a:rPr lang="en-US" sz="1600" dirty="0"/>
              <a:t>try to ask neutral questions, don't prompt an answer</a:t>
            </a:r>
            <a:r>
              <a:rPr lang="cs-CZ" sz="1600" dirty="0" smtClean="0"/>
              <a:t>)</a:t>
            </a:r>
          </a:p>
          <a:p>
            <a:pPr marL="72000" indent="0">
              <a:buSzPts val="1800"/>
              <a:buNone/>
            </a:pPr>
            <a:r>
              <a:rPr lang="cs-CZ" sz="1600" dirty="0"/>
              <a:t>	</a:t>
            </a:r>
            <a:r>
              <a:rPr lang="cs-CZ" sz="1600" dirty="0" smtClean="0"/>
              <a:t>b) </a:t>
            </a:r>
            <a:r>
              <a:rPr lang="cs-CZ" sz="1600" dirty="0" err="1" smtClean="0"/>
              <a:t>ask</a:t>
            </a:r>
            <a:r>
              <a:rPr lang="cs-CZ" sz="1600" dirty="0" smtClean="0"/>
              <a:t> open-</a:t>
            </a:r>
            <a:r>
              <a:rPr lang="cs-CZ" sz="1600" dirty="0" err="1" smtClean="0"/>
              <a:t>ended</a:t>
            </a:r>
            <a:r>
              <a:rPr lang="cs-CZ" sz="1600" dirty="0" smtClean="0"/>
              <a:t> </a:t>
            </a:r>
            <a:r>
              <a:rPr lang="cs-CZ" sz="1600" dirty="0" err="1" smtClean="0"/>
              <a:t>questions</a:t>
            </a:r>
            <a:endParaRPr lang="cs-CZ" sz="1600" dirty="0" smtClean="0"/>
          </a:p>
          <a:p>
            <a:pPr marL="414900" indent="-342900">
              <a:buSzPts val="1800"/>
              <a:buFont typeface="+mj-lt"/>
              <a:buAutoNum type="arabicParenR" startAt="4"/>
            </a:pPr>
            <a:r>
              <a:rPr lang="cs-CZ" sz="1600" dirty="0" err="1"/>
              <a:t>f</a:t>
            </a:r>
            <a:r>
              <a:rPr lang="cs-CZ" sz="1600" dirty="0" err="1" smtClean="0"/>
              <a:t>ollow</a:t>
            </a:r>
            <a:r>
              <a:rPr lang="cs-CZ" sz="1600" dirty="0" smtClean="0"/>
              <a:t> up, but </a:t>
            </a:r>
            <a:r>
              <a:rPr lang="cs-CZ" sz="1600" dirty="0" err="1" smtClean="0"/>
              <a:t>don´t</a:t>
            </a:r>
            <a:r>
              <a:rPr lang="cs-CZ" sz="1600" dirty="0" smtClean="0"/>
              <a:t> </a:t>
            </a:r>
            <a:r>
              <a:rPr lang="cs-CZ" sz="1600" dirty="0" err="1" smtClean="0"/>
              <a:t>interrupt</a:t>
            </a:r>
            <a:r>
              <a:rPr lang="cs-CZ" sz="1600" dirty="0" smtClean="0"/>
              <a:t> (</a:t>
            </a:r>
            <a:r>
              <a:rPr lang="en-US" sz="1600" dirty="0"/>
              <a:t>don't jump into the conversation, take notes</a:t>
            </a:r>
            <a:r>
              <a:rPr lang="cs-CZ" sz="1600" dirty="0" smtClean="0"/>
              <a:t>)</a:t>
            </a:r>
          </a:p>
          <a:p>
            <a:pPr marL="414900" indent="-342900">
              <a:buSzPts val="1800"/>
              <a:buFont typeface="+mj-lt"/>
              <a:buAutoNum type="arabicParenR" startAt="4"/>
            </a:pPr>
            <a:r>
              <a:rPr lang="cs-CZ" sz="1600" dirty="0" err="1"/>
              <a:t>t</a:t>
            </a:r>
            <a:r>
              <a:rPr lang="cs-CZ" sz="1600" dirty="0" err="1" smtClean="0"/>
              <a:t>wo</a:t>
            </a:r>
            <a:r>
              <a:rPr lang="cs-CZ" sz="1600" dirty="0" smtClean="0"/>
              <a:t> favorite </a:t>
            </a:r>
            <a:r>
              <a:rPr lang="cs-CZ" sz="1600" dirty="0" err="1" smtClean="0"/>
              <a:t>approaches</a:t>
            </a:r>
            <a:endParaRPr lang="cs-CZ" sz="1600" dirty="0" smtClean="0"/>
          </a:p>
          <a:p>
            <a:pPr marL="72000" indent="0">
              <a:buSzPts val="1800"/>
              <a:buNone/>
            </a:pPr>
            <a:r>
              <a:rPr lang="cs-CZ" sz="1600" dirty="0"/>
              <a:t>	</a:t>
            </a:r>
            <a:r>
              <a:rPr lang="cs-CZ" sz="1600" dirty="0" smtClean="0"/>
              <a:t>a) </a:t>
            </a:r>
            <a:r>
              <a:rPr lang="cs-CZ" sz="1600" dirty="0" err="1" smtClean="0"/>
              <a:t>ask</a:t>
            </a:r>
            <a:r>
              <a:rPr lang="cs-CZ" sz="1600" dirty="0" smtClean="0"/>
              <a:t> </a:t>
            </a:r>
            <a:r>
              <a:rPr lang="cs-CZ" sz="1600" dirty="0" err="1" smtClean="0"/>
              <a:t>participants</a:t>
            </a:r>
            <a:r>
              <a:rPr lang="cs-CZ" sz="1600" dirty="0" smtClean="0"/>
              <a:t> to talk to </a:t>
            </a:r>
            <a:r>
              <a:rPr lang="cs-CZ" sz="1600" dirty="0" err="1" smtClean="0"/>
              <a:t>you</a:t>
            </a:r>
            <a:r>
              <a:rPr lang="cs-CZ" sz="1600" dirty="0" smtClean="0"/>
              <a:t> as </a:t>
            </a:r>
            <a:r>
              <a:rPr lang="cs-CZ" sz="1600" dirty="0" err="1" smtClean="0"/>
              <a:t>if</a:t>
            </a:r>
            <a:r>
              <a:rPr lang="cs-CZ" sz="1600" dirty="0" smtClean="0"/>
              <a:t> </a:t>
            </a:r>
            <a:r>
              <a:rPr lang="cs-CZ" sz="1600" dirty="0" err="1" smtClean="0"/>
              <a:t>you</a:t>
            </a:r>
            <a:r>
              <a:rPr lang="cs-CZ" sz="1600" dirty="0" smtClean="0"/>
              <a:t> </a:t>
            </a:r>
            <a:r>
              <a:rPr lang="cs-CZ" sz="1600" dirty="0" err="1" smtClean="0"/>
              <a:t>were</a:t>
            </a:r>
            <a:r>
              <a:rPr lang="cs-CZ" sz="1600" dirty="0" smtClean="0"/>
              <a:t> </a:t>
            </a:r>
            <a:r>
              <a:rPr lang="cs-CZ" sz="1600" dirty="0" err="1" smtClean="0"/>
              <a:t>someone</a:t>
            </a:r>
            <a:r>
              <a:rPr lang="cs-CZ" sz="1600" dirty="0" smtClean="0"/>
              <a:t> </a:t>
            </a:r>
            <a:r>
              <a:rPr lang="cs-CZ" sz="1600" dirty="0" err="1" smtClean="0"/>
              <a:t>else</a:t>
            </a:r>
            <a:endParaRPr lang="cs-CZ" sz="1600" dirty="0" smtClean="0"/>
          </a:p>
          <a:p>
            <a:pPr marL="72000" indent="0">
              <a:buSzPts val="1800"/>
              <a:buNone/>
            </a:pPr>
            <a:r>
              <a:rPr lang="cs-CZ" sz="1600" dirty="0"/>
              <a:t>	</a:t>
            </a:r>
            <a:r>
              <a:rPr lang="cs-CZ" sz="1600" dirty="0" smtClean="0"/>
              <a:t>b) </a:t>
            </a:r>
            <a:r>
              <a:rPr lang="cs-CZ" sz="1600" dirty="0" err="1" smtClean="0"/>
              <a:t>ask</a:t>
            </a:r>
            <a:r>
              <a:rPr lang="cs-CZ" sz="1600" dirty="0" smtClean="0"/>
              <a:t> </a:t>
            </a:r>
            <a:r>
              <a:rPr lang="cs-CZ" sz="1600" dirty="0" err="1" smtClean="0"/>
              <a:t>participants</a:t>
            </a:r>
            <a:r>
              <a:rPr lang="cs-CZ" sz="1600" dirty="0" smtClean="0"/>
              <a:t> to </a:t>
            </a:r>
            <a:r>
              <a:rPr lang="cs-CZ" sz="1600" dirty="0" err="1" smtClean="0"/>
              <a:t>tell</a:t>
            </a:r>
            <a:r>
              <a:rPr lang="cs-CZ" sz="1600" dirty="0" smtClean="0"/>
              <a:t> a story</a:t>
            </a:r>
            <a:endParaRPr lang="cs-CZ" sz="1600" dirty="0"/>
          </a:p>
          <a:p>
            <a:pPr marL="72000" indent="0">
              <a:buNone/>
            </a:pPr>
            <a:endParaRPr lang="cs-CZ" sz="1600" dirty="0"/>
          </a:p>
          <a:p>
            <a:pPr marL="72000" indent="0">
              <a:buNone/>
            </a:pPr>
            <a:endParaRPr lang="cs-CZ" sz="1600" dirty="0" smtClean="0"/>
          </a:p>
          <a:p>
            <a:pPr marL="72000" indent="0">
              <a:buNone/>
            </a:pPr>
            <a:endParaRPr lang="cs-CZ" sz="2000" dirty="0" smtClean="0"/>
          </a:p>
        </p:txBody>
      </p:sp>
    </p:spTree>
    <p:extLst>
      <p:ext uri="{BB962C8B-B14F-4D97-AF65-F5344CB8AC3E}">
        <p14:creationId xmlns:p14="http://schemas.microsoft.com/office/powerpoint/2010/main" val="1401142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Qualitative and Quantitative Methodology | EdrawMax Templat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1" t="18742" r="4027" b="4588"/>
          <a:stretch/>
        </p:blipFill>
        <p:spPr bwMode="auto">
          <a:xfrm>
            <a:off x="4030125" y="3284377"/>
            <a:ext cx="5089585" cy="3164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ZA112 Global change research methods, November 24th, 2023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24874" y="720000"/>
            <a:ext cx="8295841" cy="451576"/>
          </a:xfrm>
        </p:spPr>
        <p:txBody>
          <a:bodyPr/>
          <a:lstStyle/>
          <a:p>
            <a:r>
              <a:rPr lang="cs-CZ" sz="3600" dirty="0" err="1" smtClean="0"/>
              <a:t>Introduction</a:t>
            </a:r>
            <a:r>
              <a:rPr lang="cs-CZ" sz="3600" dirty="0" smtClean="0"/>
              <a:t>: </a:t>
            </a:r>
            <a:r>
              <a:rPr lang="cs-CZ" sz="3600" dirty="0" err="1" smtClean="0"/>
              <a:t>quantitative</a:t>
            </a:r>
            <a:r>
              <a:rPr lang="cs-CZ" sz="3600" dirty="0" smtClean="0"/>
              <a:t> x </a:t>
            </a:r>
            <a:r>
              <a:rPr lang="cs-CZ" sz="3600" dirty="0" err="1" smtClean="0"/>
              <a:t>qualitative</a:t>
            </a:r>
            <a:endParaRPr lang="cs-CZ" sz="360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40095" y="1692002"/>
            <a:ext cx="8066301" cy="4260224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2000" dirty="0" err="1" smtClean="0"/>
              <a:t>quantitative</a:t>
            </a:r>
            <a:r>
              <a:rPr lang="cs-CZ" sz="2000" dirty="0" smtClean="0"/>
              <a:t> </a:t>
            </a:r>
            <a:r>
              <a:rPr lang="cs-CZ" sz="2000" dirty="0" err="1" smtClean="0"/>
              <a:t>research</a:t>
            </a:r>
            <a:r>
              <a:rPr lang="cs-CZ" sz="2000" dirty="0" smtClean="0"/>
              <a:t> </a:t>
            </a:r>
            <a:r>
              <a:rPr lang="cs-CZ" sz="2000" dirty="0" err="1" smtClean="0"/>
              <a:t>methods</a:t>
            </a:r>
            <a:r>
              <a:rPr lang="cs-CZ" sz="2000" dirty="0" smtClean="0"/>
              <a:t> </a:t>
            </a:r>
          </a:p>
          <a:p>
            <a:pPr marL="72000" indent="0">
              <a:buNone/>
            </a:pPr>
            <a:r>
              <a:rPr lang="cs-CZ" sz="1600" dirty="0"/>
              <a:t>–</a:t>
            </a:r>
            <a:r>
              <a:rPr lang="cs-CZ" sz="1600" dirty="0" smtClean="0"/>
              <a:t> </a:t>
            </a:r>
            <a:r>
              <a:rPr lang="cs-CZ" sz="1600" dirty="0" err="1" smtClean="0"/>
              <a:t>primarily</a:t>
            </a:r>
            <a:r>
              <a:rPr lang="cs-CZ" sz="1600" dirty="0" smtClean="0"/>
              <a:t> </a:t>
            </a:r>
            <a:r>
              <a:rPr lang="cs-CZ" sz="1600" dirty="0" err="1" smtClean="0"/>
              <a:t>number-based</a:t>
            </a:r>
            <a:r>
              <a:rPr lang="cs-CZ" sz="1600" dirty="0" smtClean="0"/>
              <a:t>,</a:t>
            </a:r>
          </a:p>
          <a:p>
            <a:pPr marL="72000" indent="0">
              <a:buNone/>
            </a:pPr>
            <a:r>
              <a:rPr lang="cs-CZ" sz="1600" dirty="0" smtClean="0"/>
              <a:t>– more </a:t>
            </a:r>
            <a:r>
              <a:rPr lang="cs-CZ" sz="1600" dirty="0" err="1" smtClean="0"/>
              <a:t>generalizable</a:t>
            </a:r>
            <a:r>
              <a:rPr lang="cs-CZ" sz="1600" dirty="0" smtClean="0"/>
              <a:t>,</a:t>
            </a:r>
          </a:p>
          <a:p>
            <a:pPr marL="72000" indent="0">
              <a:buNone/>
            </a:pPr>
            <a:r>
              <a:rPr lang="cs-CZ" sz="1600" dirty="0" smtClean="0"/>
              <a:t>– </a:t>
            </a:r>
            <a:r>
              <a:rPr lang="cs-CZ" sz="1600" dirty="0" err="1" smtClean="0"/>
              <a:t>less</a:t>
            </a:r>
            <a:r>
              <a:rPr lang="cs-CZ" sz="1600" dirty="0" smtClean="0"/>
              <a:t> in-</a:t>
            </a:r>
            <a:r>
              <a:rPr lang="cs-CZ" sz="1600" dirty="0" err="1" smtClean="0"/>
              <a:t>depth</a:t>
            </a:r>
            <a:r>
              <a:rPr lang="cs-CZ" sz="1600" dirty="0" smtClean="0"/>
              <a:t> on a </a:t>
            </a:r>
            <a:r>
              <a:rPr lang="cs-CZ" sz="1600" dirty="0" err="1" smtClean="0"/>
              <a:t>large</a:t>
            </a:r>
            <a:r>
              <a:rPr lang="cs-CZ" sz="1600" dirty="0" smtClean="0"/>
              <a:t> </a:t>
            </a:r>
            <a:r>
              <a:rPr lang="cs-CZ" sz="1600" dirty="0" err="1" smtClean="0"/>
              <a:t>number</a:t>
            </a:r>
            <a:r>
              <a:rPr lang="cs-CZ" sz="1600" dirty="0" smtClean="0"/>
              <a:t> </a:t>
            </a:r>
            <a:r>
              <a:rPr lang="cs-CZ" sz="1600" dirty="0" err="1" smtClean="0"/>
              <a:t>of</a:t>
            </a:r>
            <a:r>
              <a:rPr lang="cs-CZ" sz="1600" dirty="0" smtClean="0"/>
              <a:t> </a:t>
            </a:r>
            <a:r>
              <a:rPr lang="cs-CZ" sz="1600" dirty="0" err="1" smtClean="0"/>
              <a:t>cases</a:t>
            </a:r>
            <a:r>
              <a:rPr lang="cs-CZ" sz="1600" dirty="0" smtClean="0"/>
              <a:t>,</a:t>
            </a:r>
          </a:p>
          <a:p>
            <a:pPr marL="72000" indent="0">
              <a:buNone/>
            </a:pPr>
            <a:r>
              <a:rPr lang="cs-CZ" sz="1600" dirty="0" smtClean="0"/>
              <a:t>– </a:t>
            </a:r>
            <a:r>
              <a:rPr lang="cs-CZ" sz="1600" dirty="0" err="1" smtClean="0"/>
              <a:t>used</a:t>
            </a:r>
            <a:r>
              <a:rPr lang="cs-CZ" sz="1600" dirty="0" smtClean="0"/>
              <a:t> to test </a:t>
            </a:r>
            <a:r>
              <a:rPr lang="cs-CZ" sz="1600" dirty="0" err="1" smtClean="0"/>
              <a:t>or</a:t>
            </a:r>
            <a:r>
              <a:rPr lang="cs-CZ" sz="1600" dirty="0" smtClean="0"/>
              <a:t> </a:t>
            </a:r>
            <a:r>
              <a:rPr lang="cs-CZ" sz="1600" dirty="0" err="1" smtClean="0"/>
              <a:t>confirm</a:t>
            </a:r>
            <a:r>
              <a:rPr lang="cs-CZ" sz="1600" dirty="0" smtClean="0"/>
              <a:t>.</a:t>
            </a:r>
          </a:p>
          <a:p>
            <a:pPr marL="72000" indent="0">
              <a:buNone/>
            </a:pPr>
            <a:endParaRPr lang="cs-CZ" sz="16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cs-CZ" sz="2000" dirty="0" err="1" smtClean="0"/>
              <a:t>qualitative</a:t>
            </a:r>
            <a:r>
              <a:rPr lang="cs-CZ" sz="2000" dirty="0" smtClean="0"/>
              <a:t> </a:t>
            </a:r>
            <a:r>
              <a:rPr lang="cs-CZ" sz="2000" dirty="0" err="1"/>
              <a:t>research</a:t>
            </a:r>
            <a:r>
              <a:rPr lang="cs-CZ" sz="2000" dirty="0"/>
              <a:t> </a:t>
            </a:r>
            <a:r>
              <a:rPr lang="cs-CZ" sz="2000" dirty="0" err="1"/>
              <a:t>methods</a:t>
            </a:r>
            <a:r>
              <a:rPr lang="cs-CZ" sz="2000" dirty="0"/>
              <a:t> </a:t>
            </a:r>
          </a:p>
          <a:p>
            <a:pPr marL="72000" indent="0">
              <a:buNone/>
            </a:pPr>
            <a:r>
              <a:rPr lang="cs-CZ" sz="1600" dirty="0"/>
              <a:t>– </a:t>
            </a:r>
            <a:r>
              <a:rPr lang="cs-CZ" sz="1600" dirty="0" err="1"/>
              <a:t>primarily</a:t>
            </a:r>
            <a:r>
              <a:rPr lang="cs-CZ" sz="1600" dirty="0"/>
              <a:t> </a:t>
            </a:r>
            <a:r>
              <a:rPr lang="cs-CZ" sz="1600" dirty="0" smtClean="0"/>
              <a:t>text-</a:t>
            </a:r>
            <a:r>
              <a:rPr lang="cs-CZ" sz="1600" dirty="0" err="1" smtClean="0"/>
              <a:t>based</a:t>
            </a:r>
            <a:r>
              <a:rPr lang="cs-CZ" sz="1600" dirty="0"/>
              <a:t>,</a:t>
            </a:r>
          </a:p>
          <a:p>
            <a:pPr marL="72000" indent="0">
              <a:buNone/>
            </a:pPr>
            <a:r>
              <a:rPr lang="cs-CZ" sz="1600" dirty="0"/>
              <a:t>– </a:t>
            </a:r>
            <a:r>
              <a:rPr lang="cs-CZ" sz="1600" dirty="0" err="1" smtClean="0"/>
              <a:t>less</a:t>
            </a:r>
            <a:r>
              <a:rPr lang="cs-CZ" sz="1600" dirty="0" smtClean="0"/>
              <a:t> </a:t>
            </a:r>
            <a:r>
              <a:rPr lang="cs-CZ" sz="1600" dirty="0" err="1"/>
              <a:t>generalizable</a:t>
            </a:r>
            <a:r>
              <a:rPr lang="cs-CZ" sz="1600" dirty="0"/>
              <a:t>,</a:t>
            </a:r>
          </a:p>
          <a:p>
            <a:pPr marL="72000" indent="0">
              <a:buNone/>
            </a:pPr>
            <a:r>
              <a:rPr lang="cs-CZ" sz="1600" dirty="0"/>
              <a:t>– </a:t>
            </a:r>
            <a:r>
              <a:rPr lang="cs-CZ" sz="1600" dirty="0" smtClean="0"/>
              <a:t>more </a:t>
            </a:r>
            <a:r>
              <a:rPr lang="cs-CZ" sz="1600" dirty="0"/>
              <a:t>in-</a:t>
            </a:r>
            <a:r>
              <a:rPr lang="cs-CZ" sz="1600" dirty="0" err="1"/>
              <a:t>depth</a:t>
            </a:r>
            <a:r>
              <a:rPr lang="cs-CZ" sz="1600" dirty="0"/>
              <a:t> on a </a:t>
            </a:r>
            <a:r>
              <a:rPr lang="cs-CZ" sz="1600" dirty="0" err="1" smtClean="0"/>
              <a:t>few</a:t>
            </a:r>
            <a:r>
              <a:rPr lang="cs-CZ" sz="1600" dirty="0" smtClean="0"/>
              <a:t> </a:t>
            </a:r>
            <a:r>
              <a:rPr lang="cs-CZ" sz="1600" dirty="0" err="1"/>
              <a:t>cases</a:t>
            </a:r>
            <a:r>
              <a:rPr lang="cs-CZ" sz="1600" dirty="0"/>
              <a:t>,</a:t>
            </a:r>
          </a:p>
          <a:p>
            <a:pPr marL="72000" indent="0">
              <a:buNone/>
            </a:pPr>
            <a:r>
              <a:rPr lang="cs-CZ" sz="1600" dirty="0"/>
              <a:t>– </a:t>
            </a:r>
            <a:r>
              <a:rPr lang="cs-CZ" sz="1600" dirty="0" err="1"/>
              <a:t>used</a:t>
            </a:r>
            <a:r>
              <a:rPr lang="cs-CZ" sz="1600" dirty="0"/>
              <a:t> to </a:t>
            </a:r>
            <a:r>
              <a:rPr lang="cs-CZ" sz="1600" dirty="0" err="1" smtClean="0"/>
              <a:t>understand</a:t>
            </a:r>
            <a:r>
              <a:rPr lang="cs-CZ" sz="1600" dirty="0" smtClean="0"/>
              <a:t>.</a:t>
            </a:r>
            <a:endParaRPr lang="cs-CZ" sz="1600" dirty="0"/>
          </a:p>
          <a:p>
            <a:pPr marL="72000" indent="0">
              <a:buNone/>
            </a:pPr>
            <a:endParaRPr lang="cs-CZ" sz="1600" dirty="0" smtClean="0"/>
          </a:p>
          <a:p>
            <a:pPr marL="72000" indent="0">
              <a:buNone/>
            </a:pPr>
            <a:endParaRPr lang="cs-CZ" sz="2000" dirty="0" smtClean="0"/>
          </a:p>
        </p:txBody>
      </p:sp>
    </p:spTree>
    <p:extLst>
      <p:ext uri="{BB962C8B-B14F-4D97-AF65-F5344CB8AC3E}">
        <p14:creationId xmlns:p14="http://schemas.microsoft.com/office/powerpoint/2010/main" val="14798558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ZA112 Global change research methods, November 24th, 2023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20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381892" y="720000"/>
            <a:ext cx="8381805" cy="451576"/>
          </a:xfrm>
        </p:spPr>
        <p:txBody>
          <a:bodyPr/>
          <a:lstStyle/>
          <a:p>
            <a:r>
              <a:rPr lang="cs-CZ" sz="3600" dirty="0" err="1" smtClean="0"/>
              <a:t>Interviews</a:t>
            </a:r>
            <a:endParaRPr lang="cs-CZ" sz="360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40095" y="1398718"/>
            <a:ext cx="8327860" cy="5105606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2000" dirty="0" err="1" smtClean="0"/>
              <a:t>principles</a:t>
            </a:r>
            <a:r>
              <a:rPr lang="cs-CZ" sz="2000" dirty="0" smtClean="0"/>
              <a:t> </a:t>
            </a:r>
            <a:r>
              <a:rPr lang="cs-CZ" sz="2000" dirty="0" err="1"/>
              <a:t>of</a:t>
            </a:r>
            <a:r>
              <a:rPr lang="cs-CZ" sz="2000" dirty="0"/>
              <a:t> </a:t>
            </a:r>
            <a:r>
              <a:rPr lang="cs-CZ" sz="2000" dirty="0" err="1" smtClean="0"/>
              <a:t>interviewing</a:t>
            </a:r>
            <a:r>
              <a:rPr lang="cs-CZ" sz="2000" dirty="0" smtClean="0"/>
              <a:t> (</a:t>
            </a:r>
            <a:r>
              <a:rPr lang="cs-CZ" sz="2000" dirty="0" err="1" smtClean="0"/>
              <a:t>Seidman</a:t>
            </a:r>
            <a:r>
              <a:rPr lang="cs-CZ" sz="2000" dirty="0" smtClean="0"/>
              <a:t> 2005)</a:t>
            </a:r>
            <a:endParaRPr lang="fr-FR" sz="2000" dirty="0"/>
          </a:p>
          <a:p>
            <a:pPr marL="414900" indent="-342900">
              <a:buSzPts val="1800"/>
              <a:buFont typeface="+mj-lt"/>
              <a:buAutoNum type="arabicParenR" startAt="6"/>
            </a:pPr>
            <a:r>
              <a:rPr lang="cs-CZ" sz="1600" dirty="0" err="1"/>
              <a:t>a</a:t>
            </a:r>
            <a:r>
              <a:rPr lang="cs-CZ" sz="1600" dirty="0" err="1" smtClean="0"/>
              <a:t>sk</a:t>
            </a:r>
            <a:r>
              <a:rPr lang="cs-CZ" sz="1600" dirty="0" smtClean="0"/>
              <a:t> </a:t>
            </a:r>
            <a:r>
              <a:rPr lang="cs-CZ" sz="1600" dirty="0" err="1" smtClean="0"/>
              <a:t>participants</a:t>
            </a:r>
            <a:r>
              <a:rPr lang="cs-CZ" sz="1600" dirty="0" smtClean="0"/>
              <a:t> to </a:t>
            </a:r>
            <a:r>
              <a:rPr lang="cs-CZ" sz="1600" dirty="0" err="1" smtClean="0"/>
              <a:t>reconstruct</a:t>
            </a:r>
            <a:r>
              <a:rPr lang="cs-CZ" sz="1600" dirty="0" smtClean="0"/>
              <a:t>, not to </a:t>
            </a:r>
            <a:r>
              <a:rPr lang="cs-CZ" sz="1600" dirty="0" err="1" smtClean="0"/>
              <a:t>remember</a:t>
            </a:r>
            <a:r>
              <a:rPr lang="cs-CZ" sz="1600" dirty="0" smtClean="0"/>
              <a:t> (</a:t>
            </a:r>
            <a:r>
              <a:rPr lang="en-US" sz="1600" dirty="0"/>
              <a:t>this is not a </a:t>
            </a:r>
            <a:r>
              <a:rPr lang="en-US" sz="1600" dirty="0" smtClean="0"/>
              <a:t>test</a:t>
            </a:r>
            <a:r>
              <a:rPr lang="cs-CZ" sz="1600" dirty="0" smtClean="0"/>
              <a:t>)</a:t>
            </a:r>
          </a:p>
          <a:p>
            <a:pPr marL="414900" indent="-342900">
              <a:buSzPts val="1800"/>
              <a:buAutoNum type="arabicParenR" startAt="6"/>
            </a:pPr>
            <a:r>
              <a:rPr lang="cs-CZ" sz="1600" dirty="0" err="1"/>
              <a:t>k</a:t>
            </a:r>
            <a:r>
              <a:rPr lang="cs-CZ" sz="1600" dirty="0" err="1" smtClean="0"/>
              <a:t>eep</a:t>
            </a:r>
            <a:r>
              <a:rPr lang="cs-CZ" sz="1600" dirty="0" smtClean="0"/>
              <a:t> </a:t>
            </a:r>
            <a:r>
              <a:rPr lang="cs-CZ" sz="1600" dirty="0" err="1" smtClean="0"/>
              <a:t>participants</a:t>
            </a:r>
            <a:r>
              <a:rPr lang="cs-CZ" sz="1600" dirty="0" smtClean="0"/>
              <a:t> </a:t>
            </a:r>
            <a:r>
              <a:rPr lang="cs-CZ" sz="1600" dirty="0" err="1" smtClean="0"/>
              <a:t>focused</a:t>
            </a:r>
            <a:r>
              <a:rPr lang="cs-CZ" sz="1600" dirty="0" smtClean="0"/>
              <a:t> and </a:t>
            </a:r>
            <a:r>
              <a:rPr lang="cs-CZ" sz="1600" dirty="0" err="1" smtClean="0"/>
              <a:t>ask</a:t>
            </a:r>
            <a:r>
              <a:rPr lang="cs-CZ" sz="1600" dirty="0" smtClean="0"/>
              <a:t> </a:t>
            </a:r>
            <a:r>
              <a:rPr lang="cs-CZ" sz="1600" dirty="0" err="1" smtClean="0"/>
              <a:t>for</a:t>
            </a:r>
            <a:r>
              <a:rPr lang="cs-CZ" sz="1600" dirty="0" smtClean="0"/>
              <a:t> </a:t>
            </a:r>
            <a:r>
              <a:rPr lang="cs-CZ" sz="1600" dirty="0" err="1" smtClean="0"/>
              <a:t>concrete</a:t>
            </a:r>
            <a:r>
              <a:rPr lang="cs-CZ" sz="1600" dirty="0" smtClean="0"/>
              <a:t> </a:t>
            </a:r>
            <a:r>
              <a:rPr lang="cs-CZ" sz="1600" dirty="0" err="1" smtClean="0"/>
              <a:t>details</a:t>
            </a:r>
            <a:endParaRPr lang="cs-CZ" sz="1600" dirty="0" smtClean="0"/>
          </a:p>
          <a:p>
            <a:pPr marL="414900" indent="-342900">
              <a:buSzPts val="1800"/>
              <a:buAutoNum type="arabicParenR" startAt="6"/>
            </a:pPr>
            <a:r>
              <a:rPr lang="cs-CZ" sz="1600" dirty="0"/>
              <a:t>d</a:t>
            </a:r>
            <a:r>
              <a:rPr lang="cs-CZ" sz="1600" dirty="0" smtClean="0"/>
              <a:t>o not </a:t>
            </a:r>
            <a:r>
              <a:rPr lang="cs-CZ" sz="1600" dirty="0" err="1" smtClean="0"/>
              <a:t>take</a:t>
            </a:r>
            <a:r>
              <a:rPr lang="cs-CZ" sz="1600" dirty="0" smtClean="0"/>
              <a:t> </a:t>
            </a:r>
            <a:r>
              <a:rPr lang="cs-CZ" sz="1600" dirty="0" err="1" smtClean="0"/>
              <a:t>the</a:t>
            </a:r>
            <a:r>
              <a:rPr lang="cs-CZ" sz="1600" dirty="0" smtClean="0"/>
              <a:t> </a:t>
            </a:r>
            <a:r>
              <a:rPr lang="cs-CZ" sz="1600" dirty="0" err="1" smtClean="0"/>
              <a:t>ebbs</a:t>
            </a:r>
            <a:r>
              <a:rPr lang="cs-CZ" sz="1600" dirty="0" smtClean="0"/>
              <a:t> and </a:t>
            </a:r>
            <a:r>
              <a:rPr lang="cs-CZ" sz="1600" dirty="0" err="1" smtClean="0"/>
              <a:t>flows</a:t>
            </a:r>
            <a:r>
              <a:rPr lang="cs-CZ" sz="1600" dirty="0" smtClean="0"/>
              <a:t> </a:t>
            </a:r>
            <a:r>
              <a:rPr lang="cs-CZ" sz="1600" dirty="0" err="1" smtClean="0"/>
              <a:t>of</a:t>
            </a:r>
            <a:r>
              <a:rPr lang="cs-CZ" sz="1600" dirty="0" smtClean="0"/>
              <a:t> </a:t>
            </a:r>
            <a:r>
              <a:rPr lang="cs-CZ" sz="1600" dirty="0" err="1" smtClean="0"/>
              <a:t>interviewing</a:t>
            </a:r>
            <a:r>
              <a:rPr lang="cs-CZ" sz="1600" dirty="0" smtClean="0"/>
              <a:t> </a:t>
            </a:r>
            <a:r>
              <a:rPr lang="cs-CZ" sz="1600" dirty="0" err="1" smtClean="0"/>
              <a:t>too</a:t>
            </a:r>
            <a:r>
              <a:rPr lang="cs-CZ" sz="1600" dirty="0" smtClean="0"/>
              <a:t> </a:t>
            </a:r>
            <a:r>
              <a:rPr lang="cs-CZ" sz="1600" dirty="0" err="1" smtClean="0"/>
              <a:t>personally</a:t>
            </a:r>
            <a:r>
              <a:rPr lang="cs-CZ" sz="1600" dirty="0" smtClean="0"/>
              <a:t> (</a:t>
            </a:r>
            <a:r>
              <a:rPr lang="en-US" sz="1600" dirty="0"/>
              <a:t>don't bring in your opinions and </a:t>
            </a:r>
            <a:r>
              <a:rPr lang="en-US" sz="1600" dirty="0" smtClean="0"/>
              <a:t>emotions</a:t>
            </a:r>
            <a:r>
              <a:rPr lang="cs-CZ" sz="1600" dirty="0" smtClean="0"/>
              <a:t>, </a:t>
            </a:r>
            <a:r>
              <a:rPr lang="en-US" sz="1600" dirty="0"/>
              <a:t>they will not help you understand the communication partner</a:t>
            </a:r>
            <a:r>
              <a:rPr lang="cs-CZ" sz="1600" dirty="0" smtClean="0"/>
              <a:t>)</a:t>
            </a:r>
          </a:p>
          <a:p>
            <a:pPr marL="414900" indent="-342900">
              <a:buSzPts val="1800"/>
              <a:buAutoNum type="arabicParenR" startAt="6"/>
            </a:pPr>
            <a:r>
              <a:rPr lang="cs-CZ" sz="1600" dirty="0" smtClean="0"/>
              <a:t>limit </a:t>
            </a:r>
            <a:r>
              <a:rPr lang="cs-CZ" sz="1600" dirty="0" err="1" smtClean="0"/>
              <a:t>your</a:t>
            </a:r>
            <a:r>
              <a:rPr lang="cs-CZ" sz="1600" dirty="0" smtClean="0"/>
              <a:t> </a:t>
            </a:r>
            <a:r>
              <a:rPr lang="cs-CZ" sz="1600" dirty="0" err="1" smtClean="0"/>
              <a:t>own</a:t>
            </a:r>
            <a:r>
              <a:rPr lang="cs-CZ" sz="1600" dirty="0" smtClean="0"/>
              <a:t> </a:t>
            </a:r>
            <a:r>
              <a:rPr lang="cs-CZ" sz="1600" dirty="0" err="1" smtClean="0"/>
              <a:t>interaction</a:t>
            </a:r>
            <a:endParaRPr lang="cs-CZ" sz="1600" dirty="0" smtClean="0"/>
          </a:p>
          <a:p>
            <a:pPr marL="72000" indent="0">
              <a:buSzPts val="1800"/>
              <a:buNone/>
            </a:pPr>
            <a:r>
              <a:rPr lang="cs-CZ" sz="1600" dirty="0"/>
              <a:t>	</a:t>
            </a:r>
            <a:r>
              <a:rPr lang="cs-CZ" sz="1600" dirty="0" smtClean="0"/>
              <a:t>a) </a:t>
            </a:r>
            <a:r>
              <a:rPr lang="cs-CZ" sz="1600" dirty="0" err="1" smtClean="0"/>
              <a:t>only</a:t>
            </a:r>
            <a:r>
              <a:rPr lang="cs-CZ" sz="1600" dirty="0" smtClean="0"/>
              <a:t> </a:t>
            </a:r>
            <a:r>
              <a:rPr lang="cs-CZ" sz="1600" dirty="0" err="1" smtClean="0"/>
              <a:t>share</a:t>
            </a:r>
            <a:r>
              <a:rPr lang="cs-CZ" sz="1600" dirty="0" smtClean="0"/>
              <a:t> </a:t>
            </a:r>
            <a:r>
              <a:rPr lang="cs-CZ" sz="1600" dirty="0" err="1" smtClean="0"/>
              <a:t>experiences</a:t>
            </a:r>
            <a:r>
              <a:rPr lang="cs-CZ" sz="1600" dirty="0" smtClean="0"/>
              <a:t> </a:t>
            </a:r>
            <a:r>
              <a:rPr lang="cs-CZ" sz="1600" dirty="0" err="1" smtClean="0"/>
              <a:t>occasionally</a:t>
            </a:r>
            <a:r>
              <a:rPr lang="cs-CZ" sz="1600" dirty="0" smtClean="0"/>
              <a:t> (</a:t>
            </a:r>
            <a:r>
              <a:rPr lang="en-US" sz="1600" dirty="0"/>
              <a:t>you are </a:t>
            </a:r>
            <a:r>
              <a:rPr lang="cs-CZ" sz="1600" dirty="0" smtClean="0"/>
              <a:t>“</a:t>
            </a:r>
            <a:r>
              <a:rPr lang="en-US" sz="1600" dirty="0" smtClean="0"/>
              <a:t>only</a:t>
            </a:r>
            <a:r>
              <a:rPr lang="cs-CZ" sz="1600" dirty="0"/>
              <a:t>”</a:t>
            </a:r>
            <a:r>
              <a:rPr lang="en-US" sz="1600" dirty="0" smtClean="0"/>
              <a:t> </a:t>
            </a:r>
            <a:r>
              <a:rPr lang="en-US" sz="1600" dirty="0"/>
              <a:t>a questioner</a:t>
            </a:r>
            <a:r>
              <a:rPr lang="cs-CZ" sz="1600" dirty="0" smtClean="0"/>
              <a:t>)</a:t>
            </a:r>
          </a:p>
          <a:p>
            <a:pPr marL="72000" indent="0">
              <a:buSzPts val="1800"/>
              <a:buNone/>
            </a:pPr>
            <a:r>
              <a:rPr lang="cs-CZ" sz="1600" dirty="0"/>
              <a:t>	</a:t>
            </a:r>
            <a:r>
              <a:rPr lang="cs-CZ" sz="1600" dirty="0" smtClean="0"/>
              <a:t>b) </a:t>
            </a:r>
            <a:r>
              <a:rPr lang="cs-CZ" sz="1600" dirty="0" err="1" smtClean="0"/>
              <a:t>avoid</a:t>
            </a:r>
            <a:r>
              <a:rPr lang="cs-CZ" sz="1600" dirty="0" smtClean="0"/>
              <a:t> </a:t>
            </a:r>
            <a:r>
              <a:rPr lang="cs-CZ" sz="1600" dirty="0" err="1" smtClean="0"/>
              <a:t>reinforcing</a:t>
            </a:r>
            <a:r>
              <a:rPr lang="cs-CZ" sz="1600" dirty="0" smtClean="0"/>
              <a:t> </a:t>
            </a:r>
            <a:r>
              <a:rPr lang="cs-CZ" sz="1600" dirty="0" err="1" smtClean="0"/>
              <a:t>your</a:t>
            </a:r>
            <a:r>
              <a:rPr lang="cs-CZ" sz="1600" dirty="0" smtClean="0"/>
              <a:t> </a:t>
            </a:r>
            <a:r>
              <a:rPr lang="cs-CZ" sz="1600" dirty="0" err="1"/>
              <a:t>participants</a:t>
            </a:r>
            <a:r>
              <a:rPr lang="cs-CZ" sz="1600" dirty="0"/>
              <a:t>' </a:t>
            </a:r>
            <a:r>
              <a:rPr lang="cs-CZ" sz="1600" dirty="0" err="1" smtClean="0"/>
              <a:t>responses</a:t>
            </a:r>
            <a:r>
              <a:rPr lang="cs-CZ" sz="1600" dirty="0" smtClean="0"/>
              <a:t> (</a:t>
            </a:r>
            <a:r>
              <a:rPr lang="en-US" sz="1600" dirty="0"/>
              <a:t>do not rate the </a:t>
            </a:r>
            <a:r>
              <a:rPr lang="en-US" sz="1600" dirty="0" smtClean="0"/>
              <a:t>answers</a:t>
            </a:r>
            <a:r>
              <a:rPr lang="cs-CZ" sz="1600" dirty="0" smtClean="0"/>
              <a:t>)</a:t>
            </a:r>
            <a:endParaRPr lang="cs-CZ" sz="1600" dirty="0"/>
          </a:p>
          <a:p>
            <a:pPr marL="414900" indent="-342900">
              <a:buSzPts val="1800"/>
              <a:buFont typeface="+mj-lt"/>
              <a:buAutoNum type="arabicParenR" startAt="10"/>
            </a:pPr>
            <a:r>
              <a:rPr lang="cs-CZ" sz="1600" dirty="0" err="1" smtClean="0"/>
              <a:t>explore</a:t>
            </a:r>
            <a:r>
              <a:rPr lang="cs-CZ" sz="1600" dirty="0" smtClean="0"/>
              <a:t> </a:t>
            </a:r>
            <a:r>
              <a:rPr lang="cs-CZ" sz="1600" dirty="0" err="1" smtClean="0"/>
              <a:t>laughter</a:t>
            </a:r>
            <a:r>
              <a:rPr lang="cs-CZ" sz="1600" dirty="0"/>
              <a:t> (non-</a:t>
            </a:r>
            <a:r>
              <a:rPr lang="cs-CZ" sz="1600" dirty="0" err="1"/>
              <a:t>verbal</a:t>
            </a:r>
            <a:r>
              <a:rPr lang="cs-CZ" sz="1600" dirty="0"/>
              <a:t> </a:t>
            </a:r>
            <a:r>
              <a:rPr lang="cs-CZ" sz="1600" dirty="0" err="1"/>
              <a:t>communication</a:t>
            </a:r>
            <a:r>
              <a:rPr lang="cs-CZ" sz="1600" dirty="0"/>
              <a:t> </a:t>
            </a:r>
            <a:r>
              <a:rPr lang="cs-CZ" sz="1600" dirty="0" err="1"/>
              <a:t>is</a:t>
            </a:r>
            <a:r>
              <a:rPr lang="cs-CZ" sz="1600" dirty="0"/>
              <a:t> </a:t>
            </a:r>
            <a:r>
              <a:rPr lang="cs-CZ" sz="1600" dirty="0" err="1"/>
              <a:t>also</a:t>
            </a:r>
            <a:r>
              <a:rPr lang="cs-CZ" sz="1600" dirty="0"/>
              <a:t> </a:t>
            </a:r>
            <a:r>
              <a:rPr lang="cs-CZ" sz="1600" dirty="0" err="1"/>
              <a:t>important</a:t>
            </a:r>
            <a:r>
              <a:rPr lang="cs-CZ" sz="1600" dirty="0"/>
              <a:t>)</a:t>
            </a:r>
            <a:endParaRPr lang="cs-CZ" sz="1600" dirty="0" smtClean="0"/>
          </a:p>
          <a:p>
            <a:pPr marL="414900" indent="-342900">
              <a:buSzPts val="1800"/>
              <a:buFont typeface="+mj-lt"/>
              <a:buAutoNum type="arabicParenR" startAt="10"/>
            </a:pPr>
            <a:r>
              <a:rPr lang="cs-CZ" sz="1600" dirty="0" err="1" smtClean="0"/>
              <a:t>follow</a:t>
            </a:r>
            <a:r>
              <a:rPr lang="cs-CZ" sz="1600" dirty="0" smtClean="0"/>
              <a:t> </a:t>
            </a:r>
            <a:r>
              <a:rPr lang="cs-CZ" sz="1600" dirty="0" err="1" smtClean="0"/>
              <a:t>your</a:t>
            </a:r>
            <a:r>
              <a:rPr lang="cs-CZ" sz="1600" dirty="0" smtClean="0"/>
              <a:t> </a:t>
            </a:r>
            <a:r>
              <a:rPr lang="cs-CZ" sz="1600" dirty="0" err="1" smtClean="0"/>
              <a:t>hunches</a:t>
            </a:r>
            <a:r>
              <a:rPr lang="cs-CZ" sz="1600" dirty="0"/>
              <a:t> (and </a:t>
            </a:r>
            <a:r>
              <a:rPr lang="cs-CZ" sz="1600" dirty="0" err="1" smtClean="0"/>
              <a:t>intuition</a:t>
            </a:r>
            <a:r>
              <a:rPr lang="cs-CZ" sz="1600" dirty="0" smtClean="0"/>
              <a:t>, </a:t>
            </a:r>
            <a:r>
              <a:rPr lang="cs-CZ" sz="1600" dirty="0" err="1" smtClean="0"/>
              <a:t>be</a:t>
            </a:r>
            <a:r>
              <a:rPr lang="cs-CZ" sz="1600" dirty="0" smtClean="0"/>
              <a:t> </a:t>
            </a:r>
            <a:r>
              <a:rPr lang="cs-CZ" sz="1600" dirty="0"/>
              <a:t>natural)</a:t>
            </a:r>
            <a:endParaRPr lang="cs-CZ" sz="1600" dirty="0" smtClean="0"/>
          </a:p>
          <a:p>
            <a:pPr marL="414900" indent="-342900">
              <a:buSzPts val="1800"/>
              <a:buFont typeface="+mj-lt"/>
              <a:buAutoNum type="arabicParenR" startAt="10"/>
            </a:pPr>
            <a:r>
              <a:rPr lang="cs-CZ" sz="1600" dirty="0" smtClean="0"/>
              <a:t>use </a:t>
            </a:r>
            <a:r>
              <a:rPr lang="cs-CZ" sz="1600" dirty="0" err="1" smtClean="0"/>
              <a:t>an</a:t>
            </a:r>
            <a:r>
              <a:rPr lang="cs-CZ" sz="1600" dirty="0" smtClean="0"/>
              <a:t> interview </a:t>
            </a:r>
            <a:r>
              <a:rPr lang="cs-CZ" sz="1600" dirty="0" err="1" smtClean="0"/>
              <a:t>guide</a:t>
            </a:r>
            <a:r>
              <a:rPr lang="cs-CZ" sz="1600" dirty="0" smtClean="0"/>
              <a:t> </a:t>
            </a:r>
            <a:r>
              <a:rPr lang="cs-CZ" sz="1600" dirty="0" err="1" smtClean="0"/>
              <a:t>cautiously</a:t>
            </a:r>
            <a:r>
              <a:rPr lang="cs-CZ" sz="1600" dirty="0" smtClean="0"/>
              <a:t> (</a:t>
            </a:r>
            <a:r>
              <a:rPr lang="en-US" sz="1600" dirty="0"/>
              <a:t>it is only a guide, not an exact and unchanging script</a:t>
            </a:r>
            <a:r>
              <a:rPr lang="cs-CZ" sz="1600" dirty="0" smtClean="0"/>
              <a:t>)</a:t>
            </a:r>
          </a:p>
          <a:p>
            <a:pPr marL="414900" indent="-342900">
              <a:buSzPts val="1800"/>
              <a:buFont typeface="+mj-lt"/>
              <a:buAutoNum type="arabicParenR" startAt="10"/>
            </a:pPr>
            <a:r>
              <a:rPr lang="cs-CZ" sz="1600" dirty="0" err="1" smtClean="0"/>
              <a:t>tolerate</a:t>
            </a:r>
            <a:r>
              <a:rPr lang="cs-CZ" sz="1600" dirty="0" smtClean="0"/>
              <a:t> silence (</a:t>
            </a:r>
            <a:r>
              <a:rPr lang="en-US" sz="1600" dirty="0"/>
              <a:t>short silence usually means thinking</a:t>
            </a:r>
            <a:r>
              <a:rPr lang="cs-CZ" sz="1600" dirty="0" smtClean="0"/>
              <a:t>)</a:t>
            </a:r>
          </a:p>
          <a:p>
            <a:pPr marL="72000" indent="0">
              <a:buNone/>
            </a:pPr>
            <a:endParaRPr lang="cs-CZ" sz="1600" dirty="0"/>
          </a:p>
          <a:p>
            <a:pPr marL="72000" indent="0">
              <a:buNone/>
            </a:pPr>
            <a:endParaRPr lang="cs-CZ" sz="1600" dirty="0" smtClean="0"/>
          </a:p>
          <a:p>
            <a:pPr marL="72000" indent="0">
              <a:buNone/>
            </a:pPr>
            <a:endParaRPr lang="cs-CZ" sz="2000" dirty="0" smtClean="0"/>
          </a:p>
        </p:txBody>
      </p:sp>
    </p:spTree>
    <p:extLst>
      <p:ext uri="{BB962C8B-B14F-4D97-AF65-F5344CB8AC3E}">
        <p14:creationId xmlns:p14="http://schemas.microsoft.com/office/powerpoint/2010/main" val="1347161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ZA112 Global change research methods, November 24th, 2023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381892" y="720000"/>
            <a:ext cx="8381805" cy="451576"/>
          </a:xfrm>
        </p:spPr>
        <p:txBody>
          <a:bodyPr/>
          <a:lstStyle/>
          <a:p>
            <a:r>
              <a:rPr lang="cs-CZ" sz="3600" dirty="0" err="1" smtClean="0"/>
              <a:t>Focus</a:t>
            </a:r>
            <a:r>
              <a:rPr lang="cs-CZ" sz="3600" dirty="0" smtClean="0"/>
              <a:t> </a:t>
            </a:r>
            <a:r>
              <a:rPr lang="cs-CZ" sz="3600" dirty="0" err="1" smtClean="0"/>
              <a:t>groups</a:t>
            </a:r>
            <a:endParaRPr lang="cs-CZ" sz="360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40095" y="1536734"/>
            <a:ext cx="8223602" cy="4260224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2000" dirty="0" err="1"/>
              <a:t>t</a:t>
            </a:r>
            <a:r>
              <a:rPr lang="cs-CZ" sz="2000" dirty="0" err="1" smtClean="0"/>
              <a:t>hematic</a:t>
            </a:r>
            <a:r>
              <a:rPr lang="cs-CZ" sz="2000" dirty="0" smtClean="0"/>
              <a:t> </a:t>
            </a:r>
            <a:r>
              <a:rPr lang="cs-CZ" sz="2000" dirty="0" err="1"/>
              <a:t>group</a:t>
            </a:r>
            <a:r>
              <a:rPr lang="cs-CZ" sz="2000" dirty="0"/>
              <a:t> interview</a:t>
            </a:r>
          </a:p>
          <a:p>
            <a:pPr marL="72000" indent="0">
              <a:buSzPts val="1800"/>
              <a:buNone/>
            </a:pPr>
            <a:r>
              <a:rPr lang="fr-FR" sz="1600" dirty="0"/>
              <a:t>– </a:t>
            </a:r>
            <a:r>
              <a:rPr lang="en-US" sz="1600" dirty="0"/>
              <a:t>uses group interaction, people react to each other</a:t>
            </a:r>
            <a:endParaRPr lang="cs-CZ" sz="1600" dirty="0"/>
          </a:p>
          <a:p>
            <a:pPr marL="72000" indent="0">
              <a:buSzPts val="1800"/>
              <a:buNone/>
            </a:pPr>
            <a:r>
              <a:rPr lang="cs-CZ" sz="1600" dirty="0"/>
              <a:t>– </a:t>
            </a:r>
            <a:r>
              <a:rPr lang="en-US" sz="1600" dirty="0"/>
              <a:t>it arises spontaneously, it cannot be prepared in advance</a:t>
            </a:r>
            <a:endParaRPr lang="cs-CZ" sz="1600" dirty="0"/>
          </a:p>
          <a:p>
            <a:pPr marL="72000" indent="0">
              <a:buSzPts val="1800"/>
              <a:buNone/>
            </a:pPr>
            <a:endParaRPr lang="cs-CZ" sz="1600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sz="2000" dirty="0"/>
              <a:t>t</a:t>
            </a:r>
            <a:r>
              <a:rPr lang="en-US" sz="2000" dirty="0" err="1" smtClean="0"/>
              <a:t>ypes</a:t>
            </a:r>
            <a:r>
              <a:rPr lang="en-US" sz="2000" dirty="0" smtClean="0"/>
              <a:t> </a:t>
            </a:r>
            <a:r>
              <a:rPr lang="en-US" sz="2000" dirty="0"/>
              <a:t>of groups for focus groups</a:t>
            </a:r>
            <a:endParaRPr lang="cs-CZ" sz="2000" dirty="0"/>
          </a:p>
          <a:p>
            <a:pPr marL="72000" indent="0">
              <a:buSzPts val="1800"/>
              <a:buNone/>
            </a:pPr>
            <a:r>
              <a:rPr lang="cs-CZ" sz="1600" dirty="0"/>
              <a:t>I.) </a:t>
            </a:r>
            <a:r>
              <a:rPr lang="en-US" sz="1600" dirty="0"/>
              <a:t>natural groups = the researcher does not create the </a:t>
            </a:r>
            <a:r>
              <a:rPr lang="en-US" sz="1600" dirty="0" smtClean="0"/>
              <a:t>group,</a:t>
            </a:r>
            <a:r>
              <a:rPr lang="cs-CZ" sz="1600" dirty="0"/>
              <a:t> </a:t>
            </a:r>
            <a:r>
              <a:rPr lang="en-US" sz="1600" dirty="0" smtClean="0"/>
              <a:t>but </a:t>
            </a:r>
            <a:r>
              <a:rPr lang="en-US" sz="1600" dirty="0"/>
              <a:t>only takes it over (e.g. participants of a certain course)</a:t>
            </a:r>
            <a:endParaRPr lang="cs-CZ" sz="1600" dirty="0"/>
          </a:p>
          <a:p>
            <a:pPr marL="72000" indent="0">
              <a:buSzPts val="1800"/>
              <a:buNone/>
            </a:pPr>
            <a:r>
              <a:rPr lang="cs-CZ" sz="1600" dirty="0"/>
              <a:t>II.) </a:t>
            </a:r>
            <a:r>
              <a:rPr lang="en-US" sz="1600" dirty="0"/>
              <a:t>formed groups = members selected according to pre-defined </a:t>
            </a:r>
            <a:r>
              <a:rPr lang="en-US" sz="1600" dirty="0" smtClean="0"/>
              <a:t>criteria</a:t>
            </a:r>
            <a:r>
              <a:rPr lang="cs-CZ" sz="1600" dirty="0"/>
              <a:t> </a:t>
            </a:r>
            <a:r>
              <a:rPr lang="en-US" sz="1600" dirty="0" smtClean="0"/>
              <a:t>with </a:t>
            </a:r>
            <a:r>
              <a:rPr lang="en-US" sz="1600" dirty="0"/>
              <a:t>regard to the research </a:t>
            </a:r>
            <a:r>
              <a:rPr lang="en-US" sz="1600" dirty="0" smtClean="0"/>
              <a:t>question,</a:t>
            </a:r>
            <a:r>
              <a:rPr lang="cs-CZ" sz="1600" dirty="0"/>
              <a:t> </a:t>
            </a:r>
            <a:r>
              <a:rPr lang="en-US" sz="1600" dirty="0" smtClean="0"/>
              <a:t>an </a:t>
            </a:r>
            <a:r>
              <a:rPr lang="en-US" sz="1600" dirty="0"/>
              <a:t>effort to include people with different opinions on the given topic</a:t>
            </a:r>
            <a:endParaRPr lang="cs-CZ" sz="1600" dirty="0"/>
          </a:p>
          <a:p>
            <a:pPr marL="72000" lvl="0" indent="0">
              <a:buSzPts val="1800"/>
              <a:buNone/>
            </a:pPr>
            <a:endParaRPr lang="cs-CZ" sz="1600" dirty="0"/>
          </a:p>
          <a:p>
            <a:pPr marL="72000" indent="0">
              <a:buNone/>
            </a:pPr>
            <a:endParaRPr lang="cs-CZ" sz="1600" dirty="0"/>
          </a:p>
          <a:p>
            <a:pPr marL="72000" indent="0">
              <a:buNone/>
            </a:pPr>
            <a:endParaRPr lang="cs-CZ" sz="1600" dirty="0" smtClean="0"/>
          </a:p>
          <a:p>
            <a:pPr marL="72000" indent="0">
              <a:buNone/>
            </a:pPr>
            <a:endParaRPr lang="cs-CZ" sz="2000" dirty="0" smtClean="0"/>
          </a:p>
        </p:txBody>
      </p:sp>
    </p:spTree>
    <p:extLst>
      <p:ext uri="{BB962C8B-B14F-4D97-AF65-F5344CB8AC3E}">
        <p14:creationId xmlns:p14="http://schemas.microsoft.com/office/powerpoint/2010/main" val="26676997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ZA112 Global change research methods, November 24th, 2023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381892" y="720000"/>
            <a:ext cx="8381805" cy="451576"/>
          </a:xfrm>
        </p:spPr>
        <p:txBody>
          <a:bodyPr/>
          <a:lstStyle/>
          <a:p>
            <a:r>
              <a:rPr lang="cs-CZ" sz="3600" dirty="0" err="1" smtClean="0"/>
              <a:t>Focus</a:t>
            </a:r>
            <a:r>
              <a:rPr lang="cs-CZ" sz="3600" dirty="0" smtClean="0"/>
              <a:t> </a:t>
            </a:r>
            <a:r>
              <a:rPr lang="cs-CZ" sz="3600" dirty="0" err="1" smtClean="0"/>
              <a:t>groups</a:t>
            </a:r>
            <a:endParaRPr lang="cs-CZ" sz="360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40095" y="1536734"/>
            <a:ext cx="8223602" cy="4260224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2000" dirty="0" err="1" smtClean="0"/>
              <a:t>practical</a:t>
            </a:r>
            <a:r>
              <a:rPr lang="cs-CZ" sz="2000" dirty="0" smtClean="0"/>
              <a:t> </a:t>
            </a:r>
            <a:r>
              <a:rPr lang="cs-CZ" sz="2000" dirty="0" err="1"/>
              <a:t>advice</a:t>
            </a:r>
            <a:endParaRPr lang="cs-CZ" sz="2000" dirty="0"/>
          </a:p>
          <a:p>
            <a:pPr marL="72000" indent="0">
              <a:buSzPts val="1800"/>
              <a:buNone/>
            </a:pPr>
            <a:r>
              <a:rPr lang="fr-FR" sz="1600" dirty="0"/>
              <a:t>– </a:t>
            </a:r>
            <a:r>
              <a:rPr lang="en-US" sz="1600" dirty="0"/>
              <a:t>the question of group size</a:t>
            </a:r>
            <a:r>
              <a:rPr lang="cs-CZ" sz="1600" dirty="0"/>
              <a:t>, </a:t>
            </a:r>
            <a:r>
              <a:rPr lang="en-US" sz="1600" dirty="0"/>
              <a:t>smaller groups produce few opinions, larger groups are poorly managed</a:t>
            </a:r>
            <a:endParaRPr lang="cs-CZ" sz="1600" dirty="0"/>
          </a:p>
          <a:p>
            <a:pPr marL="72000" indent="0">
              <a:buSzPts val="1800"/>
              <a:buNone/>
            </a:pPr>
            <a:r>
              <a:rPr lang="cs-CZ" sz="1600" dirty="0"/>
              <a:t>– </a:t>
            </a:r>
            <a:r>
              <a:rPr lang="en-US" sz="1600" dirty="0"/>
              <a:t>there may be more researchers</a:t>
            </a:r>
            <a:r>
              <a:rPr lang="cs-CZ" sz="1600" dirty="0"/>
              <a:t> (</a:t>
            </a:r>
            <a:r>
              <a:rPr lang="cs-CZ" sz="1600" dirty="0" err="1"/>
              <a:t>main</a:t>
            </a:r>
            <a:r>
              <a:rPr lang="cs-CZ" sz="1600" dirty="0"/>
              <a:t> </a:t>
            </a:r>
            <a:r>
              <a:rPr lang="cs-CZ" sz="1600" dirty="0" err="1"/>
              <a:t>researcher</a:t>
            </a:r>
            <a:r>
              <a:rPr lang="cs-CZ" sz="1600" dirty="0"/>
              <a:t>, </a:t>
            </a:r>
            <a:r>
              <a:rPr lang="cs-CZ" sz="1600" dirty="0" err="1"/>
              <a:t>assistant</a:t>
            </a:r>
            <a:r>
              <a:rPr lang="cs-CZ" sz="1600" dirty="0"/>
              <a:t>, </a:t>
            </a:r>
            <a:r>
              <a:rPr lang="cs-CZ" sz="1600" dirty="0" err="1"/>
              <a:t>silent</a:t>
            </a:r>
            <a:r>
              <a:rPr lang="cs-CZ" sz="1600" dirty="0"/>
              <a:t> </a:t>
            </a:r>
            <a:r>
              <a:rPr lang="cs-CZ" sz="1600" dirty="0" err="1"/>
              <a:t>observer</a:t>
            </a:r>
            <a:r>
              <a:rPr lang="cs-CZ" sz="1600" dirty="0"/>
              <a:t>)</a:t>
            </a:r>
          </a:p>
          <a:p>
            <a:pPr marL="72000" lvl="0" indent="0">
              <a:buSzPts val="1800"/>
              <a:buNone/>
            </a:pPr>
            <a:endParaRPr lang="cs-CZ" sz="1600" dirty="0"/>
          </a:p>
          <a:p>
            <a:pPr marL="72000" indent="0">
              <a:buNone/>
            </a:pPr>
            <a:endParaRPr lang="cs-CZ" sz="1600" dirty="0"/>
          </a:p>
          <a:p>
            <a:pPr marL="72000" indent="0">
              <a:buNone/>
            </a:pPr>
            <a:endParaRPr lang="cs-CZ" sz="1600" dirty="0" smtClean="0"/>
          </a:p>
          <a:p>
            <a:pPr marL="72000" indent="0">
              <a:buNone/>
            </a:pPr>
            <a:endParaRPr lang="cs-CZ" sz="2000" dirty="0" smtClean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5673" y="3088258"/>
            <a:ext cx="5512457" cy="3673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5675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ZA112 Global change research methods, November 24th, 2023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23</a:t>
            </a:fld>
            <a:endParaRPr lang="cs-CZ" altLang="cs-CZ" dirty="0"/>
          </a:p>
        </p:txBody>
      </p:sp>
      <p:pic>
        <p:nvPicPr>
          <p:cNvPr id="4098" name="Picture 2" descr="Using Surveys and Focus Groups to Evaluate Professional Developme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110" y="-246675"/>
            <a:ext cx="6613368" cy="660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96965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ZA112 Global change research methods, November 24th, 2023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381892" y="720000"/>
            <a:ext cx="8381805" cy="451576"/>
          </a:xfrm>
        </p:spPr>
        <p:txBody>
          <a:bodyPr/>
          <a:lstStyle/>
          <a:p>
            <a:r>
              <a:rPr lang="cs-CZ" sz="3600" dirty="0" err="1" smtClean="0"/>
              <a:t>Mental</a:t>
            </a:r>
            <a:r>
              <a:rPr lang="cs-CZ" sz="3600" dirty="0" smtClean="0"/>
              <a:t> </a:t>
            </a:r>
            <a:r>
              <a:rPr lang="cs-CZ" sz="3600" dirty="0" err="1" smtClean="0"/>
              <a:t>maps</a:t>
            </a:r>
            <a:endParaRPr lang="cs-CZ" sz="360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40095" y="1536734"/>
            <a:ext cx="8223602" cy="4260224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2000" dirty="0"/>
              <a:t>b</a:t>
            </a:r>
            <a:r>
              <a:rPr lang="cs-CZ" sz="2000" dirty="0" smtClean="0"/>
              <a:t>asic </a:t>
            </a:r>
            <a:r>
              <a:rPr lang="cs-CZ" sz="2000" dirty="0" err="1"/>
              <a:t>information</a:t>
            </a:r>
            <a:endParaRPr lang="cs-CZ" sz="2000" dirty="0"/>
          </a:p>
          <a:p>
            <a:pPr marL="72000" indent="0">
              <a:buSzPts val="1800"/>
              <a:buNone/>
            </a:pPr>
            <a:r>
              <a:rPr lang="fr-FR" sz="1600" dirty="0"/>
              <a:t>– </a:t>
            </a:r>
            <a:r>
              <a:rPr lang="en-US" sz="1600" dirty="0"/>
              <a:t>no mind map (text bubbles)</a:t>
            </a:r>
            <a:endParaRPr lang="cs-CZ" sz="1600" dirty="0"/>
          </a:p>
          <a:p>
            <a:pPr marL="72000" indent="0">
              <a:buSzPts val="1800"/>
              <a:buNone/>
            </a:pPr>
            <a:r>
              <a:rPr lang="cs-CZ" sz="1600" dirty="0"/>
              <a:t>– </a:t>
            </a:r>
            <a:r>
              <a:rPr lang="en-US" sz="1600" dirty="0"/>
              <a:t>a person's point-of-view perception of </a:t>
            </a:r>
            <a:r>
              <a:rPr lang="en-US" sz="1600" dirty="0" smtClean="0"/>
              <a:t>their</a:t>
            </a:r>
            <a:endParaRPr lang="cs-CZ" sz="1600" dirty="0" smtClean="0"/>
          </a:p>
          <a:p>
            <a:pPr marL="72000" indent="0">
              <a:buSzPts val="1800"/>
              <a:buNone/>
            </a:pPr>
            <a:r>
              <a:rPr lang="en-US" sz="1600" dirty="0" smtClean="0"/>
              <a:t>area </a:t>
            </a:r>
            <a:r>
              <a:rPr lang="en-US" sz="1600" dirty="0"/>
              <a:t>of interaction</a:t>
            </a:r>
            <a:endParaRPr lang="cs-CZ" sz="1600" dirty="0"/>
          </a:p>
          <a:p>
            <a:pPr marL="72000" indent="0">
              <a:buSzPts val="1800"/>
              <a:buNone/>
            </a:pPr>
            <a:endParaRPr lang="cs-CZ" sz="1600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sz="2000" dirty="0"/>
              <a:t>m</a:t>
            </a:r>
            <a:r>
              <a:rPr lang="en-US" sz="2000" dirty="0" err="1" smtClean="0"/>
              <a:t>ental</a:t>
            </a:r>
            <a:r>
              <a:rPr lang="en-US" sz="2000" dirty="0" smtClean="0"/>
              <a:t> </a:t>
            </a:r>
            <a:r>
              <a:rPr lang="en-US" sz="2000" dirty="0"/>
              <a:t>maps according to Lynch</a:t>
            </a:r>
            <a:endParaRPr lang="cs-CZ" sz="2000" dirty="0"/>
          </a:p>
          <a:p>
            <a:pPr marL="72000" indent="0">
              <a:buSzPts val="1800"/>
              <a:buNone/>
            </a:pPr>
            <a:r>
              <a:rPr lang="fr-FR" sz="1600" dirty="0"/>
              <a:t>– </a:t>
            </a:r>
            <a:r>
              <a:rPr lang="cs-CZ" sz="1600" dirty="0"/>
              <a:t>Kevin Lynch (1960): </a:t>
            </a:r>
            <a:r>
              <a:rPr lang="en-US" sz="1600" dirty="0"/>
              <a:t>The Image of The City</a:t>
            </a:r>
            <a:endParaRPr lang="cs-CZ" sz="1600" dirty="0"/>
          </a:p>
          <a:p>
            <a:pPr marL="72000" indent="0">
              <a:buSzPts val="1800"/>
              <a:buNone/>
            </a:pPr>
            <a:r>
              <a:rPr lang="cs-CZ" sz="1600" dirty="0"/>
              <a:t>– </a:t>
            </a:r>
            <a:r>
              <a:rPr lang="en-US" sz="1600" dirty="0"/>
              <a:t>the result is a sketch / picture / </a:t>
            </a:r>
            <a:r>
              <a:rPr lang="cs-CZ" sz="1600" dirty="0" err="1"/>
              <a:t>scheme</a:t>
            </a:r>
            <a:r>
              <a:rPr lang="en-US" sz="1600" dirty="0"/>
              <a:t> / map</a:t>
            </a:r>
            <a:endParaRPr lang="cs-CZ" sz="1600" dirty="0"/>
          </a:p>
          <a:p>
            <a:pPr marL="72000" indent="0">
              <a:buSzPts val="1800"/>
              <a:buNone/>
            </a:pPr>
            <a:r>
              <a:rPr lang="en-US" sz="1600" dirty="0"/>
              <a:t>representing the individual's vision of space</a:t>
            </a:r>
            <a:endParaRPr lang="cs-CZ" sz="1600" dirty="0"/>
          </a:p>
          <a:p>
            <a:pPr marL="72000" indent="0">
              <a:buSzPts val="1800"/>
              <a:buNone/>
            </a:pPr>
            <a:r>
              <a:rPr lang="cs-CZ" sz="1600" dirty="0"/>
              <a:t>– 5 </a:t>
            </a:r>
            <a:r>
              <a:rPr lang="cs-CZ" sz="1600" dirty="0" err="1"/>
              <a:t>key</a:t>
            </a:r>
            <a:r>
              <a:rPr lang="cs-CZ" sz="1600" dirty="0"/>
              <a:t> </a:t>
            </a:r>
            <a:r>
              <a:rPr lang="cs-CZ" sz="1600" dirty="0" err="1"/>
              <a:t>elements</a:t>
            </a:r>
            <a:r>
              <a:rPr lang="cs-CZ" sz="1600" dirty="0"/>
              <a:t>: </a:t>
            </a:r>
            <a:r>
              <a:rPr lang="cs-CZ" sz="1600" dirty="0" err="1"/>
              <a:t>paths</a:t>
            </a:r>
            <a:r>
              <a:rPr lang="cs-CZ" sz="1600" dirty="0"/>
              <a:t> (lines), </a:t>
            </a:r>
            <a:r>
              <a:rPr lang="cs-CZ" sz="1600" dirty="0" err="1"/>
              <a:t>edges</a:t>
            </a:r>
            <a:r>
              <a:rPr lang="cs-CZ" sz="1600" dirty="0"/>
              <a:t> (</a:t>
            </a:r>
            <a:r>
              <a:rPr lang="cs-CZ" sz="1600" dirty="0" err="1"/>
              <a:t>where</a:t>
            </a:r>
            <a:r>
              <a:rPr lang="cs-CZ" sz="1600" dirty="0"/>
              <a:t> </a:t>
            </a:r>
            <a:r>
              <a:rPr lang="cs-CZ" sz="1600" dirty="0" err="1"/>
              <a:t>space</a:t>
            </a:r>
            <a:r>
              <a:rPr lang="cs-CZ" sz="1600" dirty="0"/>
              <a:t> </a:t>
            </a:r>
            <a:r>
              <a:rPr lang="cs-CZ" sz="1600" dirty="0" err="1"/>
              <a:t>ends</a:t>
            </a:r>
            <a:r>
              <a:rPr lang="cs-CZ" sz="1600" dirty="0"/>
              <a:t>),</a:t>
            </a:r>
          </a:p>
          <a:p>
            <a:pPr marL="72000" indent="0">
              <a:buSzPts val="1800"/>
              <a:buNone/>
            </a:pPr>
            <a:r>
              <a:rPr lang="cs-CZ" sz="1600" dirty="0" err="1"/>
              <a:t>areas</a:t>
            </a:r>
            <a:r>
              <a:rPr lang="cs-CZ" sz="1600" dirty="0"/>
              <a:t> (</a:t>
            </a:r>
            <a:r>
              <a:rPr lang="cs-CZ" sz="1600" dirty="0" err="1"/>
              <a:t>surface</a:t>
            </a:r>
            <a:r>
              <a:rPr lang="cs-CZ" sz="1600" dirty="0"/>
              <a:t> </a:t>
            </a:r>
            <a:r>
              <a:rPr lang="cs-CZ" sz="1600" dirty="0" err="1"/>
              <a:t>elements</a:t>
            </a:r>
            <a:r>
              <a:rPr lang="cs-CZ" sz="1600" dirty="0"/>
              <a:t>), </a:t>
            </a:r>
            <a:r>
              <a:rPr lang="cs-CZ" sz="1600" dirty="0" err="1"/>
              <a:t>nodes</a:t>
            </a:r>
            <a:r>
              <a:rPr lang="cs-CZ" sz="1600" dirty="0"/>
              <a:t> (</a:t>
            </a:r>
            <a:r>
              <a:rPr lang="cs-CZ" sz="1600" dirty="0" err="1"/>
              <a:t>crossroads</a:t>
            </a:r>
            <a:r>
              <a:rPr lang="cs-CZ" sz="1600" dirty="0"/>
              <a:t> / </a:t>
            </a:r>
            <a:r>
              <a:rPr lang="cs-CZ" sz="1600" dirty="0" err="1"/>
              <a:t>intersections</a:t>
            </a:r>
            <a:r>
              <a:rPr lang="cs-CZ" sz="1600" dirty="0"/>
              <a:t>),</a:t>
            </a:r>
          </a:p>
          <a:p>
            <a:pPr marL="72000" indent="0">
              <a:buSzPts val="1800"/>
              <a:buNone/>
            </a:pPr>
            <a:r>
              <a:rPr lang="cs-CZ" sz="1600" dirty="0" err="1"/>
              <a:t>landmarks</a:t>
            </a:r>
            <a:r>
              <a:rPr lang="cs-CZ" sz="1600" dirty="0"/>
              <a:t> (</a:t>
            </a:r>
            <a:r>
              <a:rPr lang="cs-CZ" sz="1600" dirty="0" err="1"/>
              <a:t>significant</a:t>
            </a:r>
            <a:r>
              <a:rPr lang="cs-CZ" sz="1600" dirty="0"/>
              <a:t> </a:t>
            </a:r>
            <a:r>
              <a:rPr lang="cs-CZ" sz="1600" dirty="0" err="1"/>
              <a:t>elements</a:t>
            </a:r>
            <a:r>
              <a:rPr lang="cs-CZ" sz="1600" dirty="0"/>
              <a:t>)</a:t>
            </a:r>
          </a:p>
          <a:p>
            <a:pPr marL="72000" lvl="0" indent="0">
              <a:buSzPts val="1800"/>
              <a:buNone/>
            </a:pPr>
            <a:endParaRPr lang="cs-CZ" sz="1600" dirty="0"/>
          </a:p>
          <a:p>
            <a:pPr marL="72000" indent="0">
              <a:buNone/>
            </a:pPr>
            <a:endParaRPr lang="cs-CZ" sz="1600" dirty="0"/>
          </a:p>
          <a:p>
            <a:pPr marL="72000" indent="0">
              <a:buNone/>
            </a:pPr>
            <a:endParaRPr lang="cs-CZ" sz="1600" dirty="0" smtClean="0"/>
          </a:p>
          <a:p>
            <a:pPr marL="72000" indent="0">
              <a:buNone/>
            </a:pPr>
            <a:endParaRPr lang="cs-CZ" sz="2000" dirty="0" smtClean="0"/>
          </a:p>
        </p:txBody>
      </p:sp>
      <p:pic>
        <p:nvPicPr>
          <p:cNvPr id="6" name="Picture 2" descr="mental map | Zombie-Based Learn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2700" y="228294"/>
            <a:ext cx="3884559" cy="4700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54473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ZA112 Global change research methods, November 24th, 2023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381892" y="720000"/>
            <a:ext cx="8381805" cy="451576"/>
          </a:xfrm>
        </p:spPr>
        <p:txBody>
          <a:bodyPr/>
          <a:lstStyle/>
          <a:p>
            <a:r>
              <a:rPr lang="cs-CZ" sz="3600" dirty="0" err="1" smtClean="0"/>
              <a:t>Mental</a:t>
            </a:r>
            <a:r>
              <a:rPr lang="cs-CZ" sz="3600" dirty="0" smtClean="0"/>
              <a:t> </a:t>
            </a:r>
            <a:r>
              <a:rPr lang="cs-CZ" sz="3600" dirty="0" err="1" smtClean="0"/>
              <a:t>maps</a:t>
            </a:r>
            <a:endParaRPr lang="cs-CZ" sz="360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40095" y="1536734"/>
            <a:ext cx="8223602" cy="4260224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2000" dirty="0" smtClean="0"/>
              <a:t>m</a:t>
            </a:r>
            <a:r>
              <a:rPr lang="en-US" sz="2000" dirty="0" err="1" smtClean="0"/>
              <a:t>ental</a:t>
            </a:r>
            <a:r>
              <a:rPr lang="en-US" sz="2000" dirty="0" smtClean="0"/>
              <a:t> </a:t>
            </a:r>
            <a:r>
              <a:rPr lang="en-US" sz="2000" dirty="0"/>
              <a:t>maps according to </a:t>
            </a:r>
            <a:r>
              <a:rPr lang="cs-CZ" sz="2000" dirty="0" err="1"/>
              <a:t>Gould</a:t>
            </a:r>
            <a:endParaRPr lang="cs-CZ" sz="2000" dirty="0"/>
          </a:p>
          <a:p>
            <a:pPr marL="72000" indent="0">
              <a:buSzPts val="1800"/>
              <a:buNone/>
            </a:pPr>
            <a:r>
              <a:rPr lang="fr-FR" sz="1600" dirty="0"/>
              <a:t>– </a:t>
            </a:r>
            <a:r>
              <a:rPr lang="cs-CZ" sz="1600" dirty="0"/>
              <a:t>Peter </a:t>
            </a:r>
            <a:r>
              <a:rPr lang="cs-CZ" sz="1600" dirty="0" err="1"/>
              <a:t>Gould</a:t>
            </a:r>
            <a:r>
              <a:rPr lang="cs-CZ" sz="1600" dirty="0"/>
              <a:t> and </a:t>
            </a:r>
            <a:r>
              <a:rPr lang="cs-CZ" sz="1600" dirty="0" err="1"/>
              <a:t>Rodney</a:t>
            </a:r>
            <a:r>
              <a:rPr lang="cs-CZ" sz="1600" dirty="0"/>
              <a:t> </a:t>
            </a:r>
            <a:r>
              <a:rPr lang="cs-CZ" sz="1600" dirty="0" err="1"/>
              <a:t>White</a:t>
            </a:r>
            <a:r>
              <a:rPr lang="cs-CZ" sz="1600" dirty="0"/>
              <a:t> (1974</a:t>
            </a:r>
            <a:r>
              <a:rPr lang="cs-CZ" sz="1600" dirty="0" smtClean="0"/>
              <a:t>):</a:t>
            </a:r>
          </a:p>
          <a:p>
            <a:pPr marL="72000" indent="0">
              <a:buSzPts val="1800"/>
              <a:buNone/>
            </a:pPr>
            <a:r>
              <a:rPr lang="cs-CZ" sz="1600" dirty="0" err="1" smtClean="0"/>
              <a:t>Mental</a:t>
            </a:r>
            <a:r>
              <a:rPr lang="cs-CZ" sz="1600" dirty="0" smtClean="0"/>
              <a:t> </a:t>
            </a:r>
            <a:r>
              <a:rPr lang="cs-CZ" sz="1600" dirty="0" err="1"/>
              <a:t>Maps</a:t>
            </a:r>
            <a:endParaRPr lang="cs-CZ" sz="1600" dirty="0"/>
          </a:p>
          <a:p>
            <a:pPr marL="72000" indent="0">
              <a:buSzPts val="1800"/>
              <a:buNone/>
            </a:pPr>
            <a:r>
              <a:rPr lang="cs-CZ" sz="1600" dirty="0"/>
              <a:t>– </a:t>
            </a:r>
            <a:r>
              <a:rPr lang="en-US" sz="1600" dirty="0"/>
              <a:t>drawing on the underlying map (e.g. where you </a:t>
            </a:r>
            <a:endParaRPr lang="cs-CZ" sz="1600" dirty="0" smtClean="0"/>
          </a:p>
          <a:p>
            <a:pPr marL="72000" indent="0">
              <a:buSzPts val="1800"/>
              <a:buNone/>
            </a:pPr>
            <a:r>
              <a:rPr lang="en-US" sz="1600" dirty="0" smtClean="0"/>
              <a:t>would </a:t>
            </a:r>
            <a:r>
              <a:rPr lang="en-US" sz="1600" dirty="0"/>
              <a:t>like to </a:t>
            </a:r>
            <a:r>
              <a:rPr lang="en-US" sz="1600" dirty="0" smtClean="0"/>
              <a:t>live</a:t>
            </a:r>
            <a:r>
              <a:rPr lang="cs-CZ" sz="1600" dirty="0"/>
              <a:t> </a:t>
            </a:r>
            <a:r>
              <a:rPr lang="en-US" sz="1600" dirty="0" smtClean="0"/>
              <a:t>or </a:t>
            </a:r>
            <a:r>
              <a:rPr lang="en-US" sz="1600" dirty="0"/>
              <a:t>which place you prefer for </a:t>
            </a:r>
            <a:r>
              <a:rPr lang="en-US" sz="1600" dirty="0" smtClean="0"/>
              <a:t>your</a:t>
            </a:r>
            <a:endParaRPr lang="cs-CZ" sz="1600" dirty="0" smtClean="0"/>
          </a:p>
          <a:p>
            <a:pPr marL="72000" indent="0">
              <a:buSzPts val="1800"/>
              <a:buNone/>
            </a:pPr>
            <a:r>
              <a:rPr lang="en-US" sz="1600" dirty="0" smtClean="0"/>
              <a:t>summer </a:t>
            </a:r>
            <a:r>
              <a:rPr lang="en-US" sz="1600" dirty="0"/>
              <a:t>vacation)</a:t>
            </a:r>
            <a:endParaRPr lang="cs-CZ" sz="1600" dirty="0"/>
          </a:p>
          <a:p>
            <a:pPr marL="72000" indent="0">
              <a:buSzPts val="1800"/>
              <a:buNone/>
            </a:pPr>
            <a:r>
              <a:rPr lang="cs-CZ" sz="1600" dirty="0"/>
              <a:t>– blind </a:t>
            </a:r>
            <a:r>
              <a:rPr lang="cs-CZ" sz="1600" dirty="0" err="1"/>
              <a:t>or</a:t>
            </a:r>
            <a:r>
              <a:rPr lang="cs-CZ" sz="1600" dirty="0"/>
              <a:t> </a:t>
            </a:r>
            <a:r>
              <a:rPr lang="cs-CZ" sz="1600" dirty="0" err="1"/>
              <a:t>blank</a:t>
            </a:r>
            <a:r>
              <a:rPr lang="cs-CZ" sz="1600" dirty="0"/>
              <a:t> map </a:t>
            </a:r>
            <a:r>
              <a:rPr lang="cs-CZ" sz="1600" dirty="0" err="1"/>
              <a:t>with</a:t>
            </a:r>
            <a:r>
              <a:rPr lang="cs-CZ" sz="1600" dirty="0"/>
              <a:t> </a:t>
            </a:r>
            <a:r>
              <a:rPr lang="cs-CZ" sz="1600" dirty="0" err="1"/>
              <a:t>borders</a:t>
            </a:r>
            <a:endParaRPr lang="cs-CZ" sz="1600" dirty="0"/>
          </a:p>
          <a:p>
            <a:pPr>
              <a:buSzPts val="1800"/>
            </a:pPr>
            <a:endParaRPr lang="cs-CZ" sz="1600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sz="2000" dirty="0"/>
              <a:t>Lynch = </a:t>
            </a:r>
            <a:r>
              <a:rPr lang="cs-CZ" sz="2000" dirty="0" err="1"/>
              <a:t>maps</a:t>
            </a:r>
            <a:r>
              <a:rPr lang="cs-CZ" sz="2000" dirty="0"/>
              <a:t> </a:t>
            </a:r>
            <a:r>
              <a:rPr lang="cs-CZ" sz="2000" dirty="0" err="1"/>
              <a:t>about</a:t>
            </a:r>
            <a:r>
              <a:rPr lang="cs-CZ" sz="2000" dirty="0"/>
              <a:t> </a:t>
            </a:r>
            <a:r>
              <a:rPr lang="cs-CZ" sz="2000" dirty="0" err="1"/>
              <a:t>perception</a:t>
            </a:r>
            <a:endParaRPr lang="cs-CZ" sz="2000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sz="2000" dirty="0" err="1"/>
              <a:t>Gould</a:t>
            </a:r>
            <a:r>
              <a:rPr lang="cs-CZ" sz="2000" dirty="0"/>
              <a:t> = </a:t>
            </a:r>
            <a:r>
              <a:rPr lang="cs-CZ" sz="2000" dirty="0" err="1"/>
              <a:t>maps</a:t>
            </a:r>
            <a:r>
              <a:rPr lang="cs-CZ" sz="2000" dirty="0"/>
              <a:t> </a:t>
            </a:r>
            <a:r>
              <a:rPr lang="cs-CZ" sz="2000" dirty="0" err="1"/>
              <a:t>about</a:t>
            </a:r>
            <a:r>
              <a:rPr lang="cs-CZ" sz="2000" dirty="0"/>
              <a:t> preference</a:t>
            </a:r>
          </a:p>
          <a:p>
            <a:pPr marL="72000" lvl="0" indent="0">
              <a:buSzPts val="1800"/>
              <a:buNone/>
            </a:pPr>
            <a:endParaRPr lang="cs-CZ" sz="1600" dirty="0"/>
          </a:p>
          <a:p>
            <a:pPr marL="72000" indent="0">
              <a:buNone/>
            </a:pPr>
            <a:endParaRPr lang="cs-CZ" sz="1600" dirty="0"/>
          </a:p>
          <a:p>
            <a:pPr marL="72000" indent="0">
              <a:buNone/>
            </a:pPr>
            <a:endParaRPr lang="cs-CZ" sz="1600" dirty="0" smtClean="0"/>
          </a:p>
          <a:p>
            <a:pPr marL="72000" indent="0">
              <a:buNone/>
            </a:pPr>
            <a:endParaRPr lang="cs-CZ" sz="2000" dirty="0" smtClean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8051" y="276344"/>
            <a:ext cx="3544055" cy="5627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9558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ZA112 Global change research methods, November 24th, 2023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26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381892" y="720000"/>
            <a:ext cx="8381805" cy="451576"/>
          </a:xfrm>
        </p:spPr>
        <p:txBody>
          <a:bodyPr/>
          <a:lstStyle/>
          <a:p>
            <a:r>
              <a:rPr lang="cs-CZ" sz="3600" dirty="0" err="1" smtClean="0"/>
              <a:t>Mental</a:t>
            </a:r>
            <a:r>
              <a:rPr lang="cs-CZ" sz="3600" dirty="0" smtClean="0"/>
              <a:t> </a:t>
            </a:r>
            <a:r>
              <a:rPr lang="cs-CZ" sz="3600" dirty="0" err="1" smtClean="0"/>
              <a:t>maps</a:t>
            </a:r>
            <a:endParaRPr lang="cs-CZ" sz="360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40095" y="1536734"/>
            <a:ext cx="8223602" cy="4260224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2000" dirty="0" err="1"/>
              <a:t>p</a:t>
            </a:r>
            <a:r>
              <a:rPr lang="cs-CZ" sz="2000" dirty="0" err="1" smtClean="0"/>
              <a:t>ractical</a:t>
            </a:r>
            <a:r>
              <a:rPr lang="cs-CZ" sz="2000" dirty="0" smtClean="0"/>
              <a:t> </a:t>
            </a:r>
            <a:r>
              <a:rPr lang="cs-CZ" sz="2000" dirty="0" err="1" smtClean="0"/>
              <a:t>advice</a:t>
            </a:r>
            <a:endParaRPr lang="cs-CZ" sz="2000" dirty="0"/>
          </a:p>
          <a:p>
            <a:pPr marL="72000" indent="0">
              <a:buSzPts val="1800"/>
              <a:buNone/>
            </a:pPr>
            <a:r>
              <a:rPr lang="fr-FR" sz="1600" dirty="0" smtClean="0"/>
              <a:t>– </a:t>
            </a:r>
            <a:r>
              <a:rPr lang="en-US" sz="1600" dirty="0"/>
              <a:t>inaccuracy does not matter, on the contrary, it is beneficial</a:t>
            </a:r>
            <a:endParaRPr lang="cs-CZ" sz="1600" dirty="0"/>
          </a:p>
          <a:p>
            <a:pPr marL="72000" indent="0">
              <a:buSzPts val="1800"/>
              <a:buNone/>
            </a:pPr>
            <a:r>
              <a:rPr lang="cs-CZ" sz="1600" dirty="0"/>
              <a:t>– </a:t>
            </a:r>
            <a:r>
              <a:rPr lang="en-US" sz="1600" dirty="0"/>
              <a:t>suitable for children and </a:t>
            </a:r>
            <a:r>
              <a:rPr lang="en-US" sz="1600" dirty="0" smtClean="0"/>
              <a:t>people</a:t>
            </a:r>
            <a:r>
              <a:rPr lang="cs-CZ" sz="1600" dirty="0"/>
              <a:t> </a:t>
            </a:r>
            <a:r>
              <a:rPr lang="en-US" sz="1600" dirty="0" smtClean="0"/>
              <a:t>who </a:t>
            </a:r>
            <a:r>
              <a:rPr lang="en-US" sz="1600" dirty="0"/>
              <a:t>do not like to express themselves in words or text</a:t>
            </a:r>
            <a:endParaRPr lang="cs-CZ" sz="1600" dirty="0"/>
          </a:p>
          <a:p>
            <a:pPr marL="72000" indent="0">
              <a:buSzPts val="1800"/>
              <a:buNone/>
            </a:pPr>
            <a:r>
              <a:rPr lang="cs-CZ" sz="1600" dirty="0"/>
              <a:t>– </a:t>
            </a:r>
            <a:r>
              <a:rPr lang="en-US" sz="1600" dirty="0"/>
              <a:t>basic drawing ability and basic spatial imagination are required</a:t>
            </a:r>
            <a:endParaRPr lang="cs-CZ" sz="1600" dirty="0"/>
          </a:p>
          <a:p>
            <a:pPr marL="72000" lvl="0" indent="0">
              <a:buSzPts val="1800"/>
              <a:buNone/>
            </a:pPr>
            <a:endParaRPr lang="cs-CZ" sz="1600" dirty="0"/>
          </a:p>
          <a:p>
            <a:pPr marL="72000" indent="0">
              <a:buNone/>
            </a:pPr>
            <a:endParaRPr lang="cs-CZ" sz="1600" dirty="0"/>
          </a:p>
          <a:p>
            <a:pPr marL="72000" indent="0">
              <a:buNone/>
            </a:pPr>
            <a:endParaRPr lang="cs-CZ" sz="1600" dirty="0" smtClean="0"/>
          </a:p>
          <a:p>
            <a:pPr marL="72000" indent="0">
              <a:buNone/>
            </a:pPr>
            <a:endParaRPr lang="cs-CZ" sz="2000" dirty="0" smtClean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9817" y="3127792"/>
            <a:ext cx="2501644" cy="3021827"/>
          </a:xfrm>
          <a:prstGeom prst="rect">
            <a:avLst/>
          </a:prstGeom>
        </p:spPr>
      </p:pic>
      <p:pic>
        <p:nvPicPr>
          <p:cNvPr id="1026" name="Picture 2" descr="Map Analysis: Mental Ma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581" y="3213456"/>
            <a:ext cx="4041446" cy="287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17297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ZA112 Global change research methods, November 24th, 2023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27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381892" y="720000"/>
            <a:ext cx="8381805" cy="451576"/>
          </a:xfrm>
        </p:spPr>
        <p:txBody>
          <a:bodyPr/>
          <a:lstStyle/>
          <a:p>
            <a:r>
              <a:rPr lang="cs-CZ" sz="3600" dirty="0" err="1" smtClean="0"/>
              <a:t>Observations</a:t>
            </a:r>
            <a:endParaRPr lang="cs-CZ" sz="360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40095" y="1536734"/>
            <a:ext cx="8223602" cy="4260224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2000" dirty="0" smtClean="0"/>
              <a:t>t</a:t>
            </a:r>
            <a:r>
              <a:rPr lang="en-US" sz="2000" dirty="0" smtClean="0"/>
              <a:t>racking</a:t>
            </a:r>
            <a:r>
              <a:rPr lang="cs-CZ" sz="2000" dirty="0" smtClean="0"/>
              <a:t> </a:t>
            </a:r>
            <a:r>
              <a:rPr lang="cs-CZ" sz="2000" dirty="0"/>
              <a:t>(monitoring)</a:t>
            </a:r>
            <a:r>
              <a:rPr lang="en-US" sz="2000" dirty="0"/>
              <a:t>, recording </a:t>
            </a:r>
            <a:r>
              <a:rPr lang="en-US" sz="2000" dirty="0" smtClean="0"/>
              <a:t>and</a:t>
            </a:r>
            <a:endParaRPr lang="cs-CZ" sz="2000" dirty="0" smtClean="0"/>
          </a:p>
          <a:p>
            <a:pPr marL="72000" indent="0">
              <a:buNone/>
            </a:pPr>
            <a:r>
              <a:rPr lang="en-US" sz="2000" dirty="0" smtClean="0"/>
              <a:t>analyzing </a:t>
            </a:r>
            <a:r>
              <a:rPr lang="en-US" sz="2000" dirty="0"/>
              <a:t>space and its elements (including people)</a:t>
            </a:r>
            <a:endParaRPr lang="cs-CZ" sz="2000" dirty="0"/>
          </a:p>
          <a:p>
            <a:pPr marL="72000" indent="0">
              <a:buSzPts val="1800"/>
              <a:buNone/>
            </a:pPr>
            <a:r>
              <a:rPr lang="fr-FR" sz="1600" dirty="0"/>
              <a:t>– </a:t>
            </a:r>
            <a:r>
              <a:rPr lang="en-US" sz="1600" dirty="0"/>
              <a:t>traditional method, very typical and natural for people</a:t>
            </a:r>
            <a:endParaRPr lang="cs-CZ" sz="1600" dirty="0"/>
          </a:p>
          <a:p>
            <a:pPr marL="72000" indent="0">
              <a:buSzPts val="1800"/>
              <a:buNone/>
            </a:pPr>
            <a:endParaRPr lang="cs-CZ" sz="1600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sz="2000" dirty="0" err="1"/>
              <a:t>s</a:t>
            </a:r>
            <a:r>
              <a:rPr lang="cs-CZ" sz="2000" dirty="0" err="1" smtClean="0"/>
              <a:t>tructured</a:t>
            </a:r>
            <a:r>
              <a:rPr lang="cs-CZ" sz="2000" dirty="0" smtClean="0"/>
              <a:t> </a:t>
            </a:r>
            <a:r>
              <a:rPr lang="cs-CZ" sz="2000" dirty="0"/>
              <a:t>and </a:t>
            </a:r>
            <a:r>
              <a:rPr lang="cs-CZ" sz="2000" dirty="0" err="1"/>
              <a:t>unstructured</a:t>
            </a:r>
            <a:r>
              <a:rPr lang="cs-CZ" sz="2000" dirty="0"/>
              <a:t> </a:t>
            </a:r>
            <a:r>
              <a:rPr lang="cs-CZ" sz="2000" dirty="0" err="1"/>
              <a:t>observation</a:t>
            </a:r>
            <a:endParaRPr lang="cs-CZ" sz="2000" dirty="0"/>
          </a:p>
          <a:p>
            <a:pPr marL="72000" indent="0">
              <a:buSzPts val="1800"/>
              <a:buNone/>
            </a:pPr>
            <a:r>
              <a:rPr lang="cs-CZ" sz="1600" dirty="0"/>
              <a:t>I.) </a:t>
            </a:r>
            <a:r>
              <a:rPr lang="cs-CZ" sz="1600" dirty="0" err="1"/>
              <a:t>unstructured</a:t>
            </a:r>
            <a:r>
              <a:rPr lang="cs-CZ" sz="1600" dirty="0"/>
              <a:t> = </a:t>
            </a:r>
            <a:r>
              <a:rPr lang="en-US" sz="1600" dirty="0"/>
              <a:t>only the general objective of the observation is specified</a:t>
            </a:r>
            <a:endParaRPr lang="cs-CZ" sz="1600" dirty="0"/>
          </a:p>
          <a:p>
            <a:pPr marL="72000" indent="0">
              <a:buSzPts val="1800"/>
              <a:buNone/>
            </a:pPr>
            <a:r>
              <a:rPr lang="en-US" sz="1600" i="1" dirty="0"/>
              <a:t>How do people behave in the park?</a:t>
            </a:r>
            <a:endParaRPr lang="cs-CZ" sz="1600" i="1" dirty="0"/>
          </a:p>
          <a:p>
            <a:pPr marL="72000" indent="0">
              <a:buSzPts val="1800"/>
              <a:buNone/>
            </a:pPr>
            <a:r>
              <a:rPr lang="cs-CZ" sz="1600" dirty="0"/>
              <a:t>II.) </a:t>
            </a:r>
            <a:r>
              <a:rPr lang="cs-CZ" sz="1600" dirty="0" err="1"/>
              <a:t>structured</a:t>
            </a:r>
            <a:r>
              <a:rPr lang="cs-CZ" sz="1600" dirty="0"/>
              <a:t> = </a:t>
            </a:r>
            <a:r>
              <a:rPr lang="en-US" sz="1600" dirty="0"/>
              <a:t>observer concentrates on previously defined phenomena in more detail</a:t>
            </a:r>
            <a:endParaRPr lang="cs-CZ" sz="1600" dirty="0"/>
          </a:p>
          <a:p>
            <a:pPr marL="72000" indent="0">
              <a:buSzPts val="1800"/>
              <a:buNone/>
            </a:pPr>
            <a:r>
              <a:rPr lang="en-US" sz="1600" i="1" dirty="0"/>
              <a:t>How do people (not) form a queue at the bus stop while waiting for the bus?</a:t>
            </a:r>
            <a:endParaRPr lang="cs-CZ" sz="1600" i="1" dirty="0"/>
          </a:p>
          <a:p>
            <a:pPr marL="72000" indent="0">
              <a:buSzPts val="1800"/>
              <a:buNone/>
            </a:pPr>
            <a:endParaRPr lang="cs-CZ" sz="1600" dirty="0"/>
          </a:p>
        </p:txBody>
      </p:sp>
      <p:pic>
        <p:nvPicPr>
          <p:cNvPr id="6" name="Picture 2" descr="Observation in Qualitative Research | educational research techniqu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822" y="234967"/>
            <a:ext cx="2047875" cy="2238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893281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ZA112 Global change research methods, November 24th, 2023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28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381892" y="720000"/>
            <a:ext cx="8381805" cy="451576"/>
          </a:xfrm>
        </p:spPr>
        <p:txBody>
          <a:bodyPr/>
          <a:lstStyle/>
          <a:p>
            <a:r>
              <a:rPr lang="cs-CZ" sz="3600" dirty="0" err="1" smtClean="0"/>
              <a:t>Observations</a:t>
            </a:r>
            <a:endParaRPr lang="cs-CZ" sz="360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40095" y="1536734"/>
            <a:ext cx="8223602" cy="4260224"/>
          </a:xfrm>
        </p:spPr>
        <p:txBody>
          <a:bodyPr/>
          <a:lstStyle/>
          <a:p>
            <a:pPr marL="285750" indent="-285750">
              <a:buFont typeface="Wingdings"/>
              <a:buChar char="§"/>
            </a:pPr>
            <a:r>
              <a:rPr lang="cs-CZ" sz="2000" dirty="0" smtClean="0"/>
              <a:t>participant </a:t>
            </a:r>
            <a:r>
              <a:rPr lang="cs-CZ" sz="2000" dirty="0"/>
              <a:t>and non-participant </a:t>
            </a:r>
            <a:r>
              <a:rPr lang="cs-CZ" sz="2000" dirty="0" err="1"/>
              <a:t>observation</a:t>
            </a:r>
            <a:endParaRPr lang="cs-CZ" sz="2000" dirty="0"/>
          </a:p>
          <a:p>
            <a:pPr marL="72000" indent="0">
              <a:buSzPts val="1800"/>
              <a:buNone/>
            </a:pPr>
            <a:r>
              <a:rPr lang="cs-CZ" sz="1600" dirty="0"/>
              <a:t>I.) participant = </a:t>
            </a:r>
            <a:r>
              <a:rPr lang="en-US" sz="1600" dirty="0"/>
              <a:t>observer is </a:t>
            </a:r>
            <a:r>
              <a:rPr lang="cs-CZ" sz="1600" dirty="0"/>
              <a:t>a </a:t>
            </a:r>
            <a:r>
              <a:rPr lang="en-US" sz="1600" dirty="0"/>
              <a:t>part of the situation he observes</a:t>
            </a:r>
            <a:endParaRPr lang="cs-CZ" sz="1600" dirty="0"/>
          </a:p>
          <a:p>
            <a:pPr marL="72000" indent="0">
              <a:buSzPts val="1800"/>
              <a:buNone/>
            </a:pPr>
            <a:r>
              <a:rPr lang="en-US" sz="1600" i="1" dirty="0"/>
              <a:t>a participant in a demonstration for higher wages</a:t>
            </a:r>
            <a:endParaRPr lang="cs-CZ" sz="1600" i="1" dirty="0"/>
          </a:p>
          <a:p>
            <a:pPr marL="72000" indent="0">
              <a:buSzPts val="1800"/>
              <a:buNone/>
            </a:pPr>
            <a:r>
              <a:rPr lang="cs-CZ" sz="1600" dirty="0"/>
              <a:t>II.) non-participant = </a:t>
            </a:r>
            <a:r>
              <a:rPr lang="en-US" sz="1600" dirty="0"/>
              <a:t>observer is separated from the situation he observes</a:t>
            </a:r>
            <a:endParaRPr lang="cs-CZ" sz="1600" dirty="0"/>
          </a:p>
          <a:p>
            <a:pPr marL="72000" indent="0">
              <a:buSzPts val="1800"/>
              <a:buNone/>
            </a:pPr>
            <a:r>
              <a:rPr lang="en-US" sz="1600" i="1" dirty="0"/>
              <a:t>observer of the demonstration for higher </a:t>
            </a:r>
            <a:r>
              <a:rPr lang="en-US" sz="1600" i="1" dirty="0" smtClean="0"/>
              <a:t>wages</a:t>
            </a:r>
            <a:endParaRPr lang="cs-CZ" sz="1600" i="1" dirty="0" smtClean="0"/>
          </a:p>
          <a:p>
            <a:pPr marL="72000" indent="0">
              <a:buSzPts val="1800"/>
              <a:buNone/>
            </a:pPr>
            <a:endParaRPr lang="cs-CZ" sz="1600" i="1" dirty="0" smtClean="0"/>
          </a:p>
          <a:p>
            <a:pPr marL="285750" indent="-285750">
              <a:buFont typeface="Wingdings"/>
              <a:buChar char="§"/>
            </a:pPr>
            <a:r>
              <a:rPr lang="cs-CZ" sz="2000" dirty="0" err="1"/>
              <a:t>d</a:t>
            </a:r>
            <a:r>
              <a:rPr lang="cs-CZ" sz="2000" dirty="0" err="1" smtClean="0"/>
              <a:t>isguised</a:t>
            </a:r>
            <a:r>
              <a:rPr lang="cs-CZ" sz="2000" dirty="0" smtClean="0"/>
              <a:t> </a:t>
            </a:r>
            <a:r>
              <a:rPr lang="cs-CZ" sz="2000" dirty="0"/>
              <a:t>and </a:t>
            </a:r>
            <a:r>
              <a:rPr lang="cs-CZ" sz="2000" dirty="0" err="1"/>
              <a:t>undisguised</a:t>
            </a:r>
            <a:r>
              <a:rPr lang="cs-CZ" sz="2000" dirty="0"/>
              <a:t> </a:t>
            </a:r>
            <a:r>
              <a:rPr lang="cs-CZ" sz="2000" dirty="0" err="1"/>
              <a:t>observation</a:t>
            </a:r>
            <a:endParaRPr lang="cs-CZ" sz="2000" dirty="0"/>
          </a:p>
          <a:p>
            <a:pPr marL="72000" indent="0">
              <a:buSzPts val="1800"/>
              <a:buNone/>
            </a:pPr>
            <a:r>
              <a:rPr lang="cs-CZ" sz="1600" dirty="0"/>
              <a:t>I.) </a:t>
            </a:r>
            <a:r>
              <a:rPr lang="cs-CZ" sz="1600" dirty="0" err="1"/>
              <a:t>disguised</a:t>
            </a:r>
            <a:r>
              <a:rPr lang="cs-CZ" sz="1600" dirty="0"/>
              <a:t> = </a:t>
            </a:r>
            <a:r>
              <a:rPr lang="en-US" sz="1600" dirty="0"/>
              <a:t>physically hidden or socially hidden observer</a:t>
            </a:r>
            <a:endParaRPr lang="cs-CZ" sz="1600" dirty="0"/>
          </a:p>
          <a:p>
            <a:pPr marL="72000" indent="0">
              <a:buSzPts val="1800"/>
              <a:buNone/>
            </a:pPr>
            <a:r>
              <a:rPr lang="en-US" sz="1600" i="1" dirty="0"/>
              <a:t>a researcher playing the role of a supermarket employee</a:t>
            </a:r>
            <a:endParaRPr lang="cs-CZ" sz="1600" i="1" dirty="0"/>
          </a:p>
          <a:p>
            <a:pPr marL="72000" indent="0">
              <a:buSzPts val="1800"/>
              <a:buNone/>
            </a:pPr>
            <a:r>
              <a:rPr lang="cs-CZ" sz="1600" dirty="0"/>
              <a:t>II.) </a:t>
            </a:r>
            <a:r>
              <a:rPr lang="cs-CZ" sz="1600" dirty="0" err="1"/>
              <a:t>undisguised</a:t>
            </a:r>
            <a:r>
              <a:rPr lang="cs-CZ" sz="1600" dirty="0"/>
              <a:t> = </a:t>
            </a:r>
            <a:r>
              <a:rPr lang="en-US" sz="1600" dirty="0"/>
              <a:t>the observer does not hide that he is a researcher</a:t>
            </a:r>
            <a:endParaRPr lang="cs-CZ" sz="1600" dirty="0"/>
          </a:p>
          <a:p>
            <a:pPr marL="72000" indent="0">
              <a:buSzPts val="1800"/>
              <a:buNone/>
            </a:pPr>
            <a:r>
              <a:rPr lang="en-US" sz="1600" i="1" dirty="0"/>
              <a:t>the researcher not hiding the fact that he observes supermarket employees</a:t>
            </a:r>
            <a:endParaRPr lang="cs-CZ" sz="1600" i="1" dirty="0"/>
          </a:p>
          <a:p>
            <a:pPr marL="72000" indent="0">
              <a:buSzPts val="1800"/>
              <a:buNone/>
            </a:pPr>
            <a:endParaRPr lang="cs-CZ" sz="1600" i="1" dirty="0"/>
          </a:p>
          <a:p>
            <a:pPr marL="72000" indent="0">
              <a:buSzPts val="1800"/>
              <a:buNone/>
            </a:pP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418279322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ZA112 Global change research methods, November 24th, 2023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29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381892" y="720000"/>
            <a:ext cx="8381805" cy="451576"/>
          </a:xfrm>
        </p:spPr>
        <p:txBody>
          <a:bodyPr/>
          <a:lstStyle/>
          <a:p>
            <a:r>
              <a:rPr lang="cs-CZ" sz="3600" dirty="0" err="1" smtClean="0"/>
              <a:t>Observations</a:t>
            </a:r>
            <a:endParaRPr lang="cs-CZ" sz="360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40095" y="1536734"/>
            <a:ext cx="8223602" cy="4260224"/>
          </a:xfrm>
        </p:spPr>
        <p:txBody>
          <a:bodyPr/>
          <a:lstStyle/>
          <a:p>
            <a:pPr marL="285750" indent="-285750">
              <a:buFont typeface="Wingdings"/>
              <a:buChar char="§"/>
            </a:pPr>
            <a:r>
              <a:rPr lang="cs-CZ" sz="2000" dirty="0" err="1" smtClean="0"/>
              <a:t>field</a:t>
            </a:r>
            <a:r>
              <a:rPr lang="cs-CZ" sz="2000" dirty="0" smtClean="0"/>
              <a:t> </a:t>
            </a:r>
            <a:r>
              <a:rPr lang="cs-CZ" sz="2000" dirty="0"/>
              <a:t>notes</a:t>
            </a:r>
          </a:p>
          <a:p>
            <a:pPr marL="72000" indent="0">
              <a:buSzPts val="1800"/>
              <a:buNone/>
            </a:pPr>
            <a:r>
              <a:rPr lang="cs-CZ" sz="1600" dirty="0"/>
              <a:t>– </a:t>
            </a:r>
            <a:r>
              <a:rPr lang="en-US" sz="1600" dirty="0"/>
              <a:t>conducted during the observation or after the end of the observation</a:t>
            </a:r>
            <a:endParaRPr lang="cs-CZ" sz="1600" dirty="0"/>
          </a:p>
          <a:p>
            <a:pPr marL="72000" indent="0">
              <a:buSzPts val="1800"/>
              <a:buNone/>
            </a:pPr>
            <a:r>
              <a:rPr lang="cs-CZ" sz="1600" dirty="0"/>
              <a:t>– </a:t>
            </a:r>
            <a:r>
              <a:rPr lang="en-US" sz="1600" dirty="0"/>
              <a:t>previously often handwritten notes, this may have affected the observations</a:t>
            </a:r>
            <a:endParaRPr lang="cs-CZ" sz="1600" dirty="0"/>
          </a:p>
          <a:p>
            <a:pPr marL="72000" indent="0">
              <a:buSzPts val="1800"/>
              <a:buNone/>
            </a:pPr>
            <a:r>
              <a:rPr lang="cs-CZ" sz="1600" dirty="0"/>
              <a:t>– </a:t>
            </a:r>
            <a:r>
              <a:rPr lang="en-US" sz="1600" dirty="0"/>
              <a:t>today the possibility to use a mobile phone or other technology, it is easier to hide</a:t>
            </a:r>
            <a:endParaRPr lang="cs-CZ" sz="1600" dirty="0"/>
          </a:p>
          <a:p>
            <a:pPr marL="72000" indent="0">
              <a:buSzPts val="1800"/>
              <a:buNone/>
            </a:pPr>
            <a:endParaRPr lang="cs-CZ" sz="1600" i="1" dirty="0"/>
          </a:p>
          <a:p>
            <a:pPr marL="72000" indent="0">
              <a:buSzPts val="1800"/>
              <a:buNone/>
            </a:pPr>
            <a:endParaRPr lang="cs-CZ" sz="1600" dirty="0"/>
          </a:p>
        </p:txBody>
      </p:sp>
      <p:pic>
        <p:nvPicPr>
          <p:cNvPr id="6" name="Picture 2" descr="https://geoetc.com/wp-content/uploads/2016/10/FieldNotes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94" y="3364170"/>
            <a:ext cx="3381555" cy="2536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miro.medium.com/v2/resize:fit:700/1*iSQaEtGnlAGlZR8dqjG5yQ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1749" y="3364170"/>
            <a:ext cx="4178380" cy="2363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9571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ZA112 Global change research methods, November 24th, 2023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264195" y="720000"/>
            <a:ext cx="8617198" cy="451576"/>
          </a:xfrm>
        </p:spPr>
        <p:txBody>
          <a:bodyPr/>
          <a:lstStyle/>
          <a:p>
            <a:r>
              <a:rPr lang="cs-CZ" sz="3600" dirty="0" err="1" smtClean="0"/>
              <a:t>Introduction</a:t>
            </a:r>
            <a:r>
              <a:rPr lang="cs-CZ" sz="3600" dirty="0" smtClean="0"/>
              <a:t>: </a:t>
            </a:r>
            <a:r>
              <a:rPr lang="cs-CZ" sz="3600" dirty="0" err="1" smtClean="0"/>
              <a:t>primary</a:t>
            </a:r>
            <a:r>
              <a:rPr lang="cs-CZ" sz="3600" dirty="0" smtClean="0"/>
              <a:t> x </a:t>
            </a:r>
            <a:r>
              <a:rPr lang="cs-CZ" sz="3600" dirty="0" err="1" smtClean="0"/>
              <a:t>secomdary</a:t>
            </a:r>
            <a:r>
              <a:rPr lang="cs-CZ" sz="3600" dirty="0" smtClean="0"/>
              <a:t> data</a:t>
            </a:r>
            <a:endParaRPr lang="cs-CZ" sz="360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40095" y="1692002"/>
            <a:ext cx="8066301" cy="4260224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2000" dirty="0" err="1"/>
              <a:t>p</a:t>
            </a:r>
            <a:r>
              <a:rPr lang="cs-CZ" sz="2000" dirty="0" err="1" smtClean="0"/>
              <a:t>rimary</a:t>
            </a:r>
            <a:r>
              <a:rPr lang="cs-CZ" sz="2000" dirty="0" smtClean="0"/>
              <a:t> data</a:t>
            </a:r>
          </a:p>
          <a:p>
            <a:pPr marL="72000" indent="0">
              <a:buNone/>
            </a:pPr>
            <a:r>
              <a:rPr lang="cs-CZ" sz="1600" dirty="0"/>
              <a:t>–</a:t>
            </a:r>
            <a:r>
              <a:rPr lang="cs-CZ" sz="1600" dirty="0" smtClean="0"/>
              <a:t> </a:t>
            </a:r>
            <a:r>
              <a:rPr lang="cs-CZ" sz="1600" dirty="0" err="1" smtClean="0"/>
              <a:t>generated</a:t>
            </a:r>
            <a:r>
              <a:rPr lang="cs-CZ" sz="1600" dirty="0" smtClean="0"/>
              <a:t> by </a:t>
            </a:r>
            <a:r>
              <a:rPr lang="cs-CZ" sz="1600" dirty="0" err="1" smtClean="0"/>
              <a:t>the</a:t>
            </a:r>
            <a:r>
              <a:rPr lang="cs-CZ" sz="1600" dirty="0" smtClean="0"/>
              <a:t> </a:t>
            </a:r>
            <a:r>
              <a:rPr lang="cs-CZ" sz="1600" dirty="0" err="1" smtClean="0"/>
              <a:t>researcher</a:t>
            </a:r>
            <a:r>
              <a:rPr lang="cs-CZ" sz="1600" dirty="0" smtClean="0"/>
              <a:t> </a:t>
            </a:r>
            <a:r>
              <a:rPr lang="cs-CZ" sz="1600" dirty="0" err="1" smtClean="0"/>
              <a:t>himself</a:t>
            </a:r>
            <a:r>
              <a:rPr lang="cs-CZ" sz="1600" dirty="0" smtClean="0"/>
              <a:t>/</a:t>
            </a:r>
            <a:r>
              <a:rPr lang="cs-CZ" sz="1600" dirty="0" err="1" smtClean="0"/>
              <a:t>herself</a:t>
            </a:r>
            <a:endParaRPr lang="cs-CZ" sz="1600" dirty="0" smtClean="0"/>
          </a:p>
          <a:p>
            <a:pPr marL="72000" indent="0">
              <a:buNone/>
            </a:pPr>
            <a:endParaRPr lang="cs-CZ" sz="16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cs-CZ" sz="2000" dirty="0" err="1"/>
              <a:t>s</a:t>
            </a:r>
            <a:r>
              <a:rPr lang="cs-CZ" sz="2000" dirty="0" err="1" smtClean="0"/>
              <a:t>econdary</a:t>
            </a:r>
            <a:r>
              <a:rPr lang="cs-CZ" sz="2000" dirty="0" smtClean="0"/>
              <a:t> data</a:t>
            </a:r>
            <a:endParaRPr lang="cs-CZ" sz="2000" dirty="0"/>
          </a:p>
          <a:p>
            <a:pPr marL="72000" indent="0">
              <a:buNone/>
            </a:pPr>
            <a:r>
              <a:rPr lang="cs-CZ" sz="1600" dirty="0"/>
              <a:t>– </a:t>
            </a:r>
            <a:r>
              <a:rPr lang="cs-CZ" sz="1600" dirty="0" err="1" smtClean="0"/>
              <a:t>existing</a:t>
            </a:r>
            <a:r>
              <a:rPr lang="cs-CZ" sz="1600" dirty="0" smtClean="0"/>
              <a:t> data </a:t>
            </a:r>
            <a:r>
              <a:rPr lang="cs-CZ" sz="1600" dirty="0" err="1" smtClean="0"/>
              <a:t>generated</a:t>
            </a:r>
            <a:r>
              <a:rPr lang="cs-CZ" sz="1600" dirty="0" smtClean="0"/>
              <a:t> by </a:t>
            </a:r>
            <a:r>
              <a:rPr lang="cs-CZ" sz="1600" dirty="0" err="1" smtClean="0"/>
              <a:t>the</a:t>
            </a:r>
            <a:r>
              <a:rPr lang="cs-CZ" sz="1600" dirty="0"/>
              <a:t> </a:t>
            </a:r>
            <a:r>
              <a:rPr lang="cs-CZ" sz="1600" dirty="0" err="1" smtClean="0"/>
              <a:t>institutions</a:t>
            </a:r>
            <a:endParaRPr lang="cs-CZ" sz="1600" dirty="0"/>
          </a:p>
          <a:p>
            <a:pPr marL="72000" indent="0">
              <a:buNone/>
            </a:pPr>
            <a:r>
              <a:rPr lang="cs-CZ" sz="1600" dirty="0" smtClean="0"/>
              <a:t>(</a:t>
            </a:r>
            <a:r>
              <a:rPr lang="cs-CZ" sz="1600" dirty="0" err="1" smtClean="0"/>
              <a:t>for</a:t>
            </a:r>
            <a:r>
              <a:rPr lang="cs-CZ" sz="1600" dirty="0" smtClean="0"/>
              <a:t> </a:t>
            </a:r>
            <a:r>
              <a:rPr lang="cs-CZ" sz="1600" dirty="0" err="1" smtClean="0"/>
              <a:t>example</a:t>
            </a:r>
            <a:r>
              <a:rPr lang="cs-CZ" sz="1600" dirty="0" smtClean="0"/>
              <a:t> </a:t>
            </a:r>
            <a:r>
              <a:rPr lang="cs-CZ" sz="1600" dirty="0" err="1" smtClean="0"/>
              <a:t>the</a:t>
            </a:r>
            <a:r>
              <a:rPr lang="cs-CZ" sz="1600" dirty="0" smtClean="0"/>
              <a:t> </a:t>
            </a:r>
            <a:r>
              <a:rPr lang="cs-CZ" sz="1600" dirty="0" err="1" smtClean="0"/>
              <a:t>statistical</a:t>
            </a:r>
            <a:r>
              <a:rPr lang="cs-CZ" sz="1600" dirty="0" smtClean="0"/>
              <a:t> </a:t>
            </a:r>
            <a:r>
              <a:rPr lang="cs-CZ" sz="1600" dirty="0" err="1" smtClean="0"/>
              <a:t>office</a:t>
            </a:r>
            <a:r>
              <a:rPr lang="cs-CZ" sz="1600" dirty="0" smtClean="0"/>
              <a:t>)</a:t>
            </a:r>
            <a:endParaRPr lang="cs-CZ" sz="1600" dirty="0"/>
          </a:p>
          <a:p>
            <a:pPr marL="72000" indent="0">
              <a:buNone/>
            </a:pPr>
            <a:endParaRPr lang="cs-CZ" sz="1600" dirty="0" smtClean="0"/>
          </a:p>
          <a:p>
            <a:pPr marL="72000" indent="0">
              <a:buNone/>
            </a:pPr>
            <a:endParaRPr lang="cs-CZ" sz="2000" dirty="0" smtClean="0"/>
          </a:p>
        </p:txBody>
      </p:sp>
      <p:pic>
        <p:nvPicPr>
          <p:cNvPr id="3074" name="Picture 2" descr="What is the Difference Between Primary and Secondary Data - Pediaa.Com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08"/>
          <a:stretch/>
        </p:blipFill>
        <p:spPr bwMode="auto">
          <a:xfrm>
            <a:off x="5141343" y="1340785"/>
            <a:ext cx="3740050" cy="4611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Primary vs secondary sources - YouTube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9" t="14103" r="6346" b="14872"/>
          <a:stretch/>
        </p:blipFill>
        <p:spPr bwMode="auto">
          <a:xfrm>
            <a:off x="782515" y="4327245"/>
            <a:ext cx="3569678" cy="1624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128746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ZA112 Global change research methods, November 24th, 2023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30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540095" y="720000"/>
            <a:ext cx="8066301" cy="451576"/>
          </a:xfrm>
        </p:spPr>
        <p:txBody>
          <a:bodyPr/>
          <a:lstStyle/>
          <a:p>
            <a:r>
              <a:rPr lang="en-US" sz="3600" dirty="0"/>
              <a:t>Thank you for your attention !</a:t>
            </a:r>
            <a:endParaRPr lang="cs-CZ" sz="360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40095" y="3191774"/>
            <a:ext cx="8319233" cy="2829477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1600" dirty="0" smtClean="0"/>
              <a:t>RNDr. Ondřej Šerý, Ph.D.</a:t>
            </a:r>
          </a:p>
          <a:p>
            <a:pPr marL="72000" indent="0">
              <a:buNone/>
            </a:pPr>
            <a:endParaRPr lang="cs-CZ" sz="800" dirty="0" smtClean="0"/>
          </a:p>
          <a:p>
            <a:pPr marL="72000" indent="0">
              <a:buNone/>
            </a:pPr>
            <a:r>
              <a:rPr lang="cs-CZ" sz="1600" dirty="0" smtClean="0"/>
              <a:t>Department </a:t>
            </a:r>
            <a:r>
              <a:rPr lang="cs-CZ" sz="1600" dirty="0" err="1" smtClean="0"/>
              <a:t>of</a:t>
            </a:r>
            <a:r>
              <a:rPr lang="cs-CZ" sz="1600" dirty="0" smtClean="0"/>
              <a:t> </a:t>
            </a:r>
            <a:r>
              <a:rPr lang="cs-CZ" sz="1600" dirty="0" err="1" smtClean="0"/>
              <a:t>Geography</a:t>
            </a:r>
            <a:endParaRPr lang="cs-CZ" sz="1600" dirty="0" smtClean="0"/>
          </a:p>
          <a:p>
            <a:pPr marL="72000" indent="0">
              <a:buNone/>
            </a:pPr>
            <a:r>
              <a:rPr lang="cs-CZ" sz="1600" dirty="0" err="1" smtClean="0"/>
              <a:t>Faculty</a:t>
            </a:r>
            <a:r>
              <a:rPr lang="cs-CZ" sz="1600" dirty="0" smtClean="0"/>
              <a:t> </a:t>
            </a:r>
            <a:r>
              <a:rPr lang="cs-CZ" sz="1600" dirty="0" err="1" smtClean="0"/>
              <a:t>of</a:t>
            </a:r>
            <a:r>
              <a:rPr lang="cs-CZ" sz="1600" dirty="0" smtClean="0"/>
              <a:t> Science</a:t>
            </a:r>
          </a:p>
          <a:p>
            <a:pPr marL="72000" indent="0">
              <a:buNone/>
            </a:pPr>
            <a:r>
              <a:rPr lang="cs-CZ" sz="1600" dirty="0" smtClean="0"/>
              <a:t>Masaryk University</a:t>
            </a:r>
          </a:p>
          <a:p>
            <a:pPr marL="72000" indent="0">
              <a:buNone/>
            </a:pPr>
            <a:r>
              <a:rPr lang="cs-CZ" sz="1600" dirty="0" smtClean="0"/>
              <a:t>Kotlářská 2, 611 37 Brno</a:t>
            </a:r>
          </a:p>
          <a:p>
            <a:pPr marL="72000" indent="0">
              <a:buNone/>
            </a:pPr>
            <a:endParaRPr lang="cs-CZ" sz="800" dirty="0" smtClean="0"/>
          </a:p>
          <a:p>
            <a:pPr marL="72000" indent="0">
              <a:buNone/>
            </a:pPr>
            <a:r>
              <a:rPr lang="cs-CZ" sz="1600" dirty="0"/>
              <a:t>e</a:t>
            </a:r>
            <a:r>
              <a:rPr lang="cs-CZ" sz="1600" dirty="0" smtClean="0"/>
              <a:t>-mail: </a:t>
            </a:r>
            <a:r>
              <a:rPr lang="cs-CZ" sz="1600" dirty="0" smtClean="0">
                <a:hlinkClick r:id="rId2"/>
              </a:rPr>
              <a:t>ondrej.sery@mail.muni.cz</a:t>
            </a:r>
            <a:endParaRPr lang="cs-CZ" sz="1600" dirty="0" smtClean="0"/>
          </a:p>
          <a:p>
            <a:pPr marL="72000" indent="0">
              <a:buNone/>
            </a:pPr>
            <a:endParaRPr lang="cs-CZ" sz="1600" dirty="0" smtClean="0"/>
          </a:p>
          <a:p>
            <a:pPr marL="72000" indent="0">
              <a:buNone/>
            </a:pPr>
            <a:endParaRPr lang="cs-CZ" sz="1000" dirty="0"/>
          </a:p>
        </p:txBody>
      </p:sp>
      <p:sp>
        <p:nvSpPr>
          <p:cNvPr id="6" name="Nadpis 3"/>
          <p:cNvSpPr txBox="1">
            <a:spLocks/>
          </p:cNvSpPr>
          <p:nvPr/>
        </p:nvSpPr>
        <p:spPr>
          <a:xfrm>
            <a:off x="537225" y="2054217"/>
            <a:ext cx="8066301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r>
              <a:rPr lang="cs-CZ" sz="3600" kern="0" dirty="0" err="1"/>
              <a:t>Questions</a:t>
            </a:r>
            <a:r>
              <a:rPr lang="cs-CZ" sz="3600" kern="0" dirty="0"/>
              <a:t> ?</a:t>
            </a:r>
          </a:p>
        </p:txBody>
      </p:sp>
      <p:pic>
        <p:nvPicPr>
          <p:cNvPr id="7" name="Picture 2" descr="239,387 Method Images, Stock Photos &amp; Vectors | Shutterstock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11"/>
          <a:stretch/>
        </p:blipFill>
        <p:spPr bwMode="auto">
          <a:xfrm>
            <a:off x="4045448" y="2505793"/>
            <a:ext cx="4391186" cy="2866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9940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ZA112 Global change research methods, November 24th, 2023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381892" y="720000"/>
            <a:ext cx="8381805" cy="451576"/>
          </a:xfrm>
        </p:spPr>
        <p:txBody>
          <a:bodyPr/>
          <a:lstStyle/>
          <a:p>
            <a:r>
              <a:rPr lang="cs-CZ" sz="3600" dirty="0" err="1" smtClean="0"/>
              <a:t>Task</a:t>
            </a:r>
            <a:r>
              <a:rPr lang="cs-CZ" sz="3600" dirty="0" smtClean="0"/>
              <a:t> 1</a:t>
            </a:r>
            <a:endParaRPr lang="cs-CZ" sz="360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40095" y="1536734"/>
            <a:ext cx="8223602" cy="4260224"/>
          </a:xfrm>
        </p:spPr>
        <p:txBody>
          <a:bodyPr/>
          <a:lstStyle/>
          <a:p>
            <a:pPr marL="285750" indent="-285750">
              <a:buFont typeface="Wingdings"/>
              <a:buChar char="§"/>
            </a:pPr>
            <a:r>
              <a:rPr lang="cs-CZ" sz="2000" dirty="0" err="1" smtClean="0"/>
              <a:t>questionnaire</a:t>
            </a:r>
            <a:r>
              <a:rPr lang="cs-CZ" sz="2000" dirty="0" smtClean="0"/>
              <a:t> </a:t>
            </a:r>
            <a:r>
              <a:rPr lang="cs-CZ" sz="2000" dirty="0" err="1"/>
              <a:t>survey</a:t>
            </a:r>
            <a:endParaRPr lang="cs-CZ" sz="2000" dirty="0"/>
          </a:p>
          <a:p>
            <a:pPr marL="72000" indent="0">
              <a:buSzPts val="1800"/>
              <a:buNone/>
            </a:pPr>
            <a:r>
              <a:rPr lang="cs-CZ" sz="1600" dirty="0"/>
              <a:t>– </a:t>
            </a:r>
            <a:r>
              <a:rPr lang="en-US" sz="1600" dirty="0"/>
              <a:t>create </a:t>
            </a:r>
            <a:r>
              <a:rPr lang="cs-CZ" sz="1600" dirty="0" smtClean="0"/>
              <a:t>7</a:t>
            </a:r>
            <a:r>
              <a:rPr lang="en-US" sz="1600" dirty="0" smtClean="0"/>
              <a:t> </a:t>
            </a:r>
            <a:r>
              <a:rPr lang="en-US" sz="1600" dirty="0"/>
              <a:t>to 10 questions for the questionnaire on the topic </a:t>
            </a:r>
            <a:r>
              <a:rPr lang="cs-CZ" sz="1600" dirty="0" smtClean="0"/>
              <a:t>“</a:t>
            </a:r>
            <a:r>
              <a:rPr lang="en-US" sz="1600" dirty="0" smtClean="0"/>
              <a:t>Quality </a:t>
            </a:r>
            <a:r>
              <a:rPr lang="en-US" sz="1600" dirty="0"/>
              <a:t>of life in </a:t>
            </a:r>
            <a:r>
              <a:rPr lang="cs-CZ" sz="1600" dirty="0" err="1" smtClean="0"/>
              <a:t>the</a:t>
            </a:r>
            <a:r>
              <a:rPr lang="cs-CZ" sz="1600" dirty="0" smtClean="0"/>
              <a:t> </a:t>
            </a:r>
            <a:r>
              <a:rPr lang="en-US" sz="1600" dirty="0" smtClean="0"/>
              <a:t>city XY</a:t>
            </a:r>
            <a:r>
              <a:rPr lang="cs-CZ" sz="1600" dirty="0" smtClean="0"/>
              <a:t>”</a:t>
            </a:r>
          </a:p>
          <a:p>
            <a:pPr marL="72000" indent="0">
              <a:buSzPts val="1800"/>
              <a:buNone/>
            </a:pPr>
            <a:r>
              <a:rPr lang="cs-CZ" sz="1600" dirty="0" smtClean="0"/>
              <a:t>– </a:t>
            </a:r>
            <a:r>
              <a:rPr lang="en-US" sz="1600" dirty="0"/>
              <a:t>identification questions (gender, age, education) do not </a:t>
            </a:r>
            <a:r>
              <a:rPr lang="en-US" sz="1600" dirty="0" smtClean="0"/>
              <a:t>count</a:t>
            </a:r>
            <a:endParaRPr lang="cs-CZ" sz="1600" dirty="0" smtClean="0"/>
          </a:p>
          <a:p>
            <a:pPr marL="72000" indent="0">
              <a:buSzPts val="1800"/>
              <a:buNone/>
            </a:pPr>
            <a:r>
              <a:rPr lang="cs-CZ" sz="1600" dirty="0" smtClean="0"/>
              <a:t>– </a:t>
            </a:r>
            <a:r>
              <a:rPr lang="en-US" sz="1600" dirty="0"/>
              <a:t>use a combination of different question </a:t>
            </a:r>
            <a:r>
              <a:rPr lang="en-US" sz="1600" dirty="0" smtClean="0"/>
              <a:t>types</a:t>
            </a:r>
            <a:r>
              <a:rPr lang="cs-CZ" sz="1600" dirty="0"/>
              <a:t> </a:t>
            </a:r>
            <a:r>
              <a:rPr lang="cs-CZ" sz="1600" dirty="0" smtClean="0"/>
              <a:t>(open-</a:t>
            </a:r>
            <a:r>
              <a:rPr lang="cs-CZ" sz="1600" dirty="0" err="1" smtClean="0"/>
              <a:t>ended</a:t>
            </a:r>
            <a:r>
              <a:rPr lang="cs-CZ" sz="1600" dirty="0" smtClean="0"/>
              <a:t>, </a:t>
            </a:r>
            <a:r>
              <a:rPr lang="cs-CZ" sz="1600" dirty="0" err="1" smtClean="0"/>
              <a:t>closed-ended</a:t>
            </a:r>
            <a:r>
              <a:rPr lang="cs-CZ" sz="1600" dirty="0" smtClean="0"/>
              <a:t>, </a:t>
            </a:r>
            <a:r>
              <a:rPr lang="cs-CZ" sz="1600" dirty="0" err="1"/>
              <a:t>Likert</a:t>
            </a:r>
            <a:r>
              <a:rPr lang="cs-CZ" sz="1600" dirty="0"/>
              <a:t> </a:t>
            </a:r>
            <a:r>
              <a:rPr lang="cs-CZ" sz="1600" dirty="0" err="1" smtClean="0"/>
              <a:t>scale</a:t>
            </a:r>
            <a:r>
              <a:rPr lang="cs-CZ" sz="1600" dirty="0" smtClean="0"/>
              <a:t>, </a:t>
            </a:r>
            <a:r>
              <a:rPr lang="cs-CZ" sz="1600" dirty="0" err="1" smtClean="0"/>
              <a:t>scoring</a:t>
            </a:r>
            <a:r>
              <a:rPr lang="cs-CZ" sz="1600" dirty="0" smtClean="0"/>
              <a:t>, </a:t>
            </a:r>
            <a:r>
              <a:rPr lang="cs-CZ" sz="1600" dirty="0" err="1" smtClean="0"/>
              <a:t>ranking</a:t>
            </a:r>
            <a:r>
              <a:rPr lang="cs-CZ" sz="1600" dirty="0" smtClean="0"/>
              <a:t> </a:t>
            </a:r>
            <a:r>
              <a:rPr lang="cs-CZ" sz="1600" dirty="0" err="1" smtClean="0"/>
              <a:t>etc</a:t>
            </a:r>
            <a:r>
              <a:rPr lang="cs-CZ" sz="1600" dirty="0" smtClean="0"/>
              <a:t>.)</a:t>
            </a:r>
          </a:p>
          <a:p>
            <a:pPr marL="72000" indent="0">
              <a:buSzPts val="1800"/>
              <a:buNone/>
            </a:pPr>
            <a:endParaRPr lang="cs-CZ" sz="1600" dirty="0" smtClean="0"/>
          </a:p>
          <a:p>
            <a:pPr marL="72000" indent="0">
              <a:buSzPts val="1800"/>
              <a:buNone/>
            </a:pPr>
            <a:r>
              <a:rPr lang="cs-CZ" sz="1600" dirty="0" smtClean="0"/>
              <a:t>– test </a:t>
            </a:r>
            <a:r>
              <a:rPr lang="cs-CZ" sz="1600" dirty="0" err="1" smtClean="0"/>
              <a:t>your</a:t>
            </a:r>
            <a:r>
              <a:rPr lang="cs-CZ" sz="1600" dirty="0" smtClean="0"/>
              <a:t> </a:t>
            </a:r>
            <a:r>
              <a:rPr lang="en-US" sz="1600" dirty="0" smtClean="0"/>
              <a:t>questionnaire </a:t>
            </a:r>
            <a:r>
              <a:rPr lang="cs-CZ" sz="1600" dirty="0" err="1" smtClean="0"/>
              <a:t>survey</a:t>
            </a:r>
            <a:r>
              <a:rPr lang="cs-CZ" sz="1600" dirty="0" smtClean="0"/>
              <a:t> </a:t>
            </a:r>
            <a:r>
              <a:rPr lang="en-US" sz="1600" dirty="0" smtClean="0"/>
              <a:t>in </a:t>
            </a:r>
            <a:r>
              <a:rPr lang="en-US" sz="1600" dirty="0"/>
              <a:t>practice and interview your classmate</a:t>
            </a:r>
            <a:r>
              <a:rPr lang="cs-CZ" sz="1600" dirty="0" smtClean="0"/>
              <a:t> </a:t>
            </a:r>
          </a:p>
          <a:p>
            <a:pPr marL="72000" indent="0">
              <a:buSzPts val="1800"/>
              <a:buNone/>
            </a:pPr>
            <a:r>
              <a:rPr lang="cs-CZ" sz="1600" dirty="0" smtClean="0"/>
              <a:t> </a:t>
            </a:r>
          </a:p>
          <a:p>
            <a:pPr marL="72000" indent="0">
              <a:buSzPts val="1800"/>
              <a:buNone/>
            </a:pPr>
            <a:endParaRPr lang="cs-CZ" sz="1600" dirty="0"/>
          </a:p>
          <a:p>
            <a:pPr marL="72000" indent="0">
              <a:buSzPts val="1800"/>
              <a:buNone/>
            </a:pPr>
            <a:endParaRPr lang="cs-CZ" sz="1600" i="1" dirty="0"/>
          </a:p>
          <a:p>
            <a:pPr marL="72000" indent="0">
              <a:buSzPts val="1800"/>
              <a:buNone/>
            </a:pP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3698164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ZA112 Global change research methods, November 24th, 2023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381892" y="720000"/>
            <a:ext cx="8381805" cy="451576"/>
          </a:xfrm>
        </p:spPr>
        <p:txBody>
          <a:bodyPr/>
          <a:lstStyle/>
          <a:p>
            <a:r>
              <a:rPr lang="cs-CZ" sz="3600" dirty="0" err="1" smtClean="0"/>
              <a:t>Task</a:t>
            </a:r>
            <a:r>
              <a:rPr lang="cs-CZ" sz="3600" dirty="0" smtClean="0"/>
              <a:t> </a:t>
            </a:r>
            <a:r>
              <a:rPr lang="cs-CZ" sz="3600" dirty="0" smtClean="0"/>
              <a:t>2</a:t>
            </a:r>
            <a:endParaRPr lang="cs-CZ" sz="360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40095" y="1536734"/>
            <a:ext cx="8223602" cy="4260224"/>
          </a:xfrm>
        </p:spPr>
        <p:txBody>
          <a:bodyPr/>
          <a:lstStyle/>
          <a:p>
            <a:pPr marL="285750" indent="-285750">
              <a:buFont typeface="Wingdings"/>
              <a:buChar char="§"/>
            </a:pPr>
            <a:r>
              <a:rPr lang="cs-CZ" sz="2000" dirty="0" err="1" smtClean="0"/>
              <a:t>semi-structured</a:t>
            </a:r>
            <a:r>
              <a:rPr lang="cs-CZ" sz="2000" dirty="0" smtClean="0"/>
              <a:t> </a:t>
            </a:r>
            <a:r>
              <a:rPr lang="cs-CZ" sz="2000" dirty="0"/>
              <a:t>interview</a:t>
            </a:r>
          </a:p>
          <a:p>
            <a:pPr marL="72000" indent="0">
              <a:buSzPts val="1800"/>
              <a:buNone/>
            </a:pPr>
            <a:r>
              <a:rPr lang="cs-CZ" sz="1600" dirty="0" smtClean="0"/>
              <a:t>– </a:t>
            </a:r>
            <a:r>
              <a:rPr lang="en-US" sz="1600" dirty="0" smtClean="0"/>
              <a:t>create </a:t>
            </a:r>
            <a:r>
              <a:rPr lang="en-US" sz="1600" dirty="0"/>
              <a:t>a structure for the interview: main topic, individual subtopics and basic </a:t>
            </a:r>
            <a:r>
              <a:rPr lang="en-US" sz="1600" dirty="0" smtClean="0"/>
              <a:t>questions</a:t>
            </a:r>
            <a:endParaRPr lang="cs-CZ" sz="1600" dirty="0" smtClean="0"/>
          </a:p>
          <a:p>
            <a:pPr marL="72000" indent="0">
              <a:buSzPts val="1800"/>
              <a:buNone/>
            </a:pPr>
            <a:r>
              <a:rPr lang="cs-CZ" sz="1600" dirty="0"/>
              <a:t>– </a:t>
            </a:r>
            <a:r>
              <a:rPr lang="cs-CZ" sz="1600" dirty="0" err="1" smtClean="0"/>
              <a:t>topic</a:t>
            </a:r>
            <a:r>
              <a:rPr lang="cs-CZ" sz="1600" dirty="0" smtClean="0"/>
              <a:t>: “</a:t>
            </a:r>
            <a:r>
              <a:rPr lang="cs-CZ" sz="1600" dirty="0" err="1" smtClean="0"/>
              <a:t>Exploring</a:t>
            </a:r>
            <a:r>
              <a:rPr lang="cs-CZ" sz="1600" dirty="0" smtClean="0"/>
              <a:t> </a:t>
            </a:r>
            <a:r>
              <a:rPr lang="cs-CZ" sz="1600" dirty="0"/>
              <a:t>a </a:t>
            </a:r>
            <a:r>
              <a:rPr lang="cs-CZ" sz="1600" dirty="0" err="1"/>
              <a:t>new</a:t>
            </a:r>
            <a:r>
              <a:rPr lang="cs-CZ" sz="1600" dirty="0"/>
              <a:t> </a:t>
            </a:r>
            <a:r>
              <a:rPr lang="cs-CZ" sz="1600" dirty="0" smtClean="0"/>
              <a:t>city”</a:t>
            </a:r>
          </a:p>
          <a:p>
            <a:pPr marL="72000" indent="0">
              <a:buSzPts val="1800"/>
              <a:buNone/>
            </a:pPr>
            <a:endParaRPr lang="cs-CZ" sz="1600" dirty="0"/>
          </a:p>
          <a:p>
            <a:pPr marL="72000" indent="0">
              <a:buSzPts val="1800"/>
              <a:buNone/>
            </a:pPr>
            <a:r>
              <a:rPr lang="cs-CZ" sz="1600" dirty="0" smtClean="0"/>
              <a:t>– c</a:t>
            </a:r>
            <a:r>
              <a:rPr lang="en-US" sz="1600" dirty="0" err="1" smtClean="0"/>
              <a:t>reate</a:t>
            </a:r>
            <a:r>
              <a:rPr lang="en-US" sz="1600" dirty="0" smtClean="0"/>
              <a:t> </a:t>
            </a:r>
            <a:r>
              <a:rPr lang="en-US" sz="1600" dirty="0"/>
              <a:t>pairs or trios and conduct this </a:t>
            </a:r>
            <a:r>
              <a:rPr lang="cs-CZ" sz="1600" dirty="0" smtClean="0"/>
              <a:t>interview</a:t>
            </a:r>
            <a:r>
              <a:rPr lang="en-US" sz="1600" dirty="0" smtClean="0"/>
              <a:t>, </a:t>
            </a:r>
            <a:r>
              <a:rPr lang="en-US" sz="1600" dirty="0"/>
              <a:t>then evaluate what you have </a:t>
            </a:r>
            <a:r>
              <a:rPr lang="cs-CZ" sz="1600" dirty="0" err="1" smtClean="0"/>
              <a:t>found</a:t>
            </a:r>
            <a:r>
              <a:rPr lang="cs-CZ" sz="1600" dirty="0" smtClean="0"/>
              <a:t> </a:t>
            </a:r>
            <a:r>
              <a:rPr lang="cs-CZ" sz="1600" dirty="0" err="1" smtClean="0"/>
              <a:t>out</a:t>
            </a:r>
            <a:endParaRPr lang="cs-CZ" sz="1600" dirty="0" smtClean="0"/>
          </a:p>
          <a:p>
            <a:pPr marL="72000" indent="0">
              <a:buSzPts val="1800"/>
              <a:buNone/>
            </a:pPr>
            <a:r>
              <a:rPr lang="cs-CZ" sz="1600" dirty="0" smtClean="0"/>
              <a:t>– </a:t>
            </a:r>
            <a:r>
              <a:rPr lang="en-US" sz="1600" dirty="0"/>
              <a:t>give your interviewer constructive feedback</a:t>
            </a:r>
            <a:endParaRPr lang="cs-CZ" sz="1600" dirty="0" smtClean="0"/>
          </a:p>
          <a:p>
            <a:pPr marL="72000" indent="0">
              <a:buSzPts val="1800"/>
              <a:buNone/>
            </a:pPr>
            <a:endParaRPr lang="cs-CZ" sz="1600" dirty="0"/>
          </a:p>
          <a:p>
            <a:pPr marL="72000" indent="0">
              <a:buSzPts val="1800"/>
              <a:buNone/>
            </a:pPr>
            <a:endParaRPr lang="cs-CZ" sz="1600" i="1" dirty="0"/>
          </a:p>
          <a:p>
            <a:pPr marL="72000" indent="0">
              <a:buSzPts val="1800"/>
              <a:buNone/>
            </a:pP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2310309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1918" y="2786745"/>
            <a:ext cx="5596288" cy="3101624"/>
          </a:xfrm>
          <a:prstGeom prst="rect">
            <a:avLst/>
          </a:prstGeom>
        </p:spPr>
      </p:pic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ZA112 Global change research methods, November 24th, 2023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381892" y="720000"/>
            <a:ext cx="8381805" cy="451576"/>
          </a:xfrm>
        </p:spPr>
        <p:txBody>
          <a:bodyPr/>
          <a:lstStyle/>
          <a:p>
            <a:r>
              <a:rPr lang="cs-CZ" sz="3600" dirty="0" err="1" smtClean="0"/>
              <a:t>Field</a:t>
            </a:r>
            <a:r>
              <a:rPr lang="cs-CZ" sz="3600" dirty="0" smtClean="0"/>
              <a:t> </a:t>
            </a:r>
            <a:r>
              <a:rPr lang="cs-CZ" sz="3600" dirty="0" err="1" smtClean="0"/>
              <a:t>research</a:t>
            </a:r>
            <a:endParaRPr lang="cs-CZ" sz="360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40095" y="1692002"/>
            <a:ext cx="8066301" cy="4260224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2000" dirty="0" err="1"/>
              <a:t>e</a:t>
            </a:r>
            <a:r>
              <a:rPr lang="cs-CZ" sz="2000" dirty="0" err="1" smtClean="0"/>
              <a:t>xample</a:t>
            </a:r>
            <a:r>
              <a:rPr lang="cs-CZ" sz="2000" dirty="0" smtClean="0"/>
              <a:t> </a:t>
            </a:r>
            <a:r>
              <a:rPr lang="cs-CZ" sz="2000" dirty="0" err="1" smtClean="0"/>
              <a:t>of</a:t>
            </a:r>
            <a:r>
              <a:rPr lang="cs-CZ" sz="2000" dirty="0" smtClean="0"/>
              <a:t> </a:t>
            </a:r>
            <a:r>
              <a:rPr lang="cs-CZ" sz="2000" dirty="0" err="1" smtClean="0"/>
              <a:t>methods</a:t>
            </a:r>
            <a:r>
              <a:rPr lang="cs-CZ" sz="2000" dirty="0" smtClean="0"/>
              <a:t> </a:t>
            </a:r>
            <a:r>
              <a:rPr lang="cs-CZ" sz="2000" dirty="0" err="1" smtClean="0"/>
              <a:t>for</a:t>
            </a:r>
            <a:r>
              <a:rPr lang="cs-CZ" sz="2000" dirty="0" smtClean="0"/>
              <a:t> </a:t>
            </a:r>
            <a:r>
              <a:rPr lang="cs-CZ" sz="2000" dirty="0" err="1" smtClean="0"/>
              <a:t>field</a:t>
            </a:r>
            <a:r>
              <a:rPr lang="cs-CZ" sz="2000" dirty="0" smtClean="0"/>
              <a:t> </a:t>
            </a:r>
            <a:r>
              <a:rPr lang="cs-CZ" sz="2000" dirty="0" err="1" smtClean="0"/>
              <a:t>research</a:t>
            </a:r>
            <a:r>
              <a:rPr lang="cs-CZ" sz="2000" dirty="0" smtClean="0"/>
              <a:t> in </a:t>
            </a:r>
            <a:r>
              <a:rPr lang="cs-CZ" sz="2000" dirty="0" err="1" smtClean="0"/>
              <a:t>human</a:t>
            </a:r>
            <a:r>
              <a:rPr lang="cs-CZ" sz="2000" dirty="0" smtClean="0"/>
              <a:t> </a:t>
            </a:r>
            <a:r>
              <a:rPr lang="cs-CZ" sz="2000" dirty="0" err="1" smtClean="0"/>
              <a:t>geography</a:t>
            </a:r>
            <a:endParaRPr lang="cs-CZ" sz="2000" dirty="0" smtClean="0"/>
          </a:p>
          <a:p>
            <a:pPr marL="414900" indent="-342900">
              <a:buAutoNum type="arabicParenR"/>
            </a:pPr>
            <a:r>
              <a:rPr lang="cs-CZ" sz="1600" dirty="0" err="1" smtClean="0"/>
              <a:t>questionnaire</a:t>
            </a:r>
            <a:r>
              <a:rPr lang="cs-CZ" sz="1600" dirty="0" smtClean="0"/>
              <a:t> </a:t>
            </a:r>
            <a:r>
              <a:rPr lang="cs-CZ" sz="1600" dirty="0" err="1" smtClean="0"/>
              <a:t>surveys</a:t>
            </a:r>
            <a:endParaRPr lang="cs-CZ" sz="1600" dirty="0" smtClean="0"/>
          </a:p>
          <a:p>
            <a:pPr marL="414900" indent="-342900">
              <a:buAutoNum type="arabicParenR"/>
            </a:pPr>
            <a:r>
              <a:rPr lang="cs-CZ" sz="1600" dirty="0" err="1" smtClean="0"/>
              <a:t>semi-structured</a:t>
            </a:r>
            <a:r>
              <a:rPr lang="cs-CZ" sz="1600" dirty="0" smtClean="0"/>
              <a:t> </a:t>
            </a:r>
            <a:r>
              <a:rPr lang="cs-CZ" sz="1600" dirty="0" err="1" smtClean="0"/>
              <a:t>interviews</a:t>
            </a:r>
            <a:endParaRPr lang="cs-CZ" sz="1600" dirty="0" smtClean="0"/>
          </a:p>
          <a:p>
            <a:pPr marL="414900" indent="-342900">
              <a:buAutoNum type="arabicParenR"/>
            </a:pPr>
            <a:r>
              <a:rPr lang="cs-CZ" sz="1600" dirty="0" err="1"/>
              <a:t>f</a:t>
            </a:r>
            <a:r>
              <a:rPr lang="cs-CZ" sz="1600" dirty="0" err="1" smtClean="0"/>
              <a:t>ocus</a:t>
            </a:r>
            <a:r>
              <a:rPr lang="cs-CZ" sz="1600" dirty="0" smtClean="0"/>
              <a:t> </a:t>
            </a:r>
            <a:r>
              <a:rPr lang="cs-CZ" sz="1600" dirty="0" err="1" smtClean="0"/>
              <a:t>groups</a:t>
            </a:r>
            <a:endParaRPr lang="cs-CZ" sz="1600" dirty="0" smtClean="0"/>
          </a:p>
          <a:p>
            <a:pPr marL="414900" indent="-342900">
              <a:buAutoNum type="arabicParenR"/>
            </a:pPr>
            <a:r>
              <a:rPr lang="cs-CZ" sz="1600" dirty="0" err="1"/>
              <a:t>m</a:t>
            </a:r>
            <a:r>
              <a:rPr lang="cs-CZ" sz="1600" dirty="0" err="1" smtClean="0"/>
              <a:t>ental</a:t>
            </a:r>
            <a:r>
              <a:rPr lang="cs-CZ" sz="1600" dirty="0" smtClean="0"/>
              <a:t> </a:t>
            </a:r>
            <a:r>
              <a:rPr lang="cs-CZ" sz="1600" dirty="0" err="1" smtClean="0"/>
              <a:t>maps</a:t>
            </a:r>
            <a:endParaRPr lang="cs-CZ" sz="1600" dirty="0" smtClean="0"/>
          </a:p>
          <a:p>
            <a:pPr marL="414900" indent="-342900">
              <a:buAutoNum type="arabicParenR"/>
            </a:pPr>
            <a:r>
              <a:rPr lang="cs-CZ" sz="1600" dirty="0" err="1" smtClean="0"/>
              <a:t>observations</a:t>
            </a:r>
            <a:endParaRPr lang="cs-CZ" sz="1600" dirty="0" smtClean="0"/>
          </a:p>
          <a:p>
            <a:pPr marL="414900" indent="-342900">
              <a:buAutoNum type="arabicParenR"/>
            </a:pPr>
            <a:endParaRPr lang="cs-CZ" sz="1600" dirty="0"/>
          </a:p>
          <a:p>
            <a:pPr marL="72000" indent="0">
              <a:buNone/>
            </a:pPr>
            <a:endParaRPr lang="cs-CZ" sz="1600" dirty="0" smtClean="0"/>
          </a:p>
          <a:p>
            <a:pPr marL="72000" indent="0">
              <a:buNone/>
            </a:pPr>
            <a:endParaRPr lang="cs-CZ" sz="2000" dirty="0" smtClean="0"/>
          </a:p>
        </p:txBody>
      </p:sp>
    </p:spTree>
    <p:extLst>
      <p:ext uri="{BB962C8B-B14F-4D97-AF65-F5344CB8AC3E}">
        <p14:creationId xmlns:p14="http://schemas.microsoft.com/office/powerpoint/2010/main" val="26295007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ZA112 Global change research methods, November 24th, 2023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381892" y="720000"/>
            <a:ext cx="8381805" cy="451576"/>
          </a:xfrm>
        </p:spPr>
        <p:txBody>
          <a:bodyPr/>
          <a:lstStyle/>
          <a:p>
            <a:r>
              <a:rPr lang="cs-CZ" sz="3600" dirty="0" err="1" smtClean="0"/>
              <a:t>Questionnaire</a:t>
            </a:r>
            <a:r>
              <a:rPr lang="cs-CZ" sz="3600" dirty="0" smtClean="0"/>
              <a:t> </a:t>
            </a:r>
            <a:r>
              <a:rPr lang="cs-CZ" sz="3600" dirty="0" err="1" smtClean="0"/>
              <a:t>surveys</a:t>
            </a:r>
            <a:endParaRPr lang="cs-CZ" sz="360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40095" y="1692002"/>
            <a:ext cx="8066301" cy="4260224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2000" dirty="0" smtClean="0"/>
              <a:t>i</a:t>
            </a:r>
            <a:r>
              <a:rPr lang="en-US" sz="2000" dirty="0" err="1" smtClean="0"/>
              <a:t>nstrument</a:t>
            </a:r>
            <a:r>
              <a:rPr lang="en-US" sz="2000" dirty="0" smtClean="0"/>
              <a:t> </a:t>
            </a:r>
            <a:r>
              <a:rPr lang="en-US" sz="2000" dirty="0"/>
              <a:t>that consists of a set of questions</a:t>
            </a:r>
          </a:p>
          <a:p>
            <a:pPr marL="72000" indent="0">
              <a:buNone/>
            </a:pPr>
            <a:r>
              <a:rPr lang="fr-FR" sz="1600" dirty="0"/>
              <a:t>– </a:t>
            </a:r>
            <a:r>
              <a:rPr lang="cs-CZ" sz="1600" dirty="0" err="1"/>
              <a:t>purpose</a:t>
            </a:r>
            <a:r>
              <a:rPr lang="fr-FR" sz="1600" dirty="0"/>
              <a:t>: </a:t>
            </a:r>
            <a:r>
              <a:rPr lang="cs-CZ" sz="1600" dirty="0" err="1"/>
              <a:t>gathering</a:t>
            </a:r>
            <a:r>
              <a:rPr lang="cs-CZ" sz="1600" dirty="0"/>
              <a:t> </a:t>
            </a:r>
            <a:r>
              <a:rPr lang="cs-CZ" sz="1600" dirty="0" err="1"/>
              <a:t>information</a:t>
            </a:r>
            <a:r>
              <a:rPr lang="cs-CZ" sz="1600" dirty="0"/>
              <a:t> </a:t>
            </a:r>
            <a:r>
              <a:rPr lang="cs-CZ" sz="1600" dirty="0" err="1"/>
              <a:t>from</a:t>
            </a:r>
            <a:r>
              <a:rPr lang="cs-CZ" sz="1600" dirty="0"/>
              <a:t> </a:t>
            </a:r>
            <a:r>
              <a:rPr lang="cs-CZ" sz="1600" dirty="0" err="1"/>
              <a:t>respondents</a:t>
            </a:r>
            <a:endParaRPr lang="fr-FR" sz="1600" dirty="0"/>
          </a:p>
          <a:p>
            <a:pPr>
              <a:buSzPts val="1800"/>
            </a:pPr>
            <a:endParaRPr lang="fr-FR" sz="1600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sz="2000" dirty="0" err="1"/>
              <a:t>r</a:t>
            </a:r>
            <a:r>
              <a:rPr lang="cs-CZ" sz="2000" dirty="0" err="1" smtClean="0"/>
              <a:t>epresentative</a:t>
            </a:r>
            <a:r>
              <a:rPr lang="cs-CZ" sz="2000" dirty="0" smtClean="0"/>
              <a:t> </a:t>
            </a:r>
            <a:r>
              <a:rPr lang="cs-CZ" sz="2000" dirty="0"/>
              <a:t>sample</a:t>
            </a:r>
            <a:endParaRPr lang="fr-FR" sz="2000" dirty="0"/>
          </a:p>
          <a:p>
            <a:pPr marL="72000" indent="0">
              <a:buSzPts val="1800"/>
              <a:buNone/>
            </a:pPr>
            <a:r>
              <a:rPr lang="fr-FR" sz="1600" dirty="0"/>
              <a:t>– </a:t>
            </a:r>
            <a:r>
              <a:rPr lang="cs-CZ" sz="1600" dirty="0" err="1"/>
              <a:t>sufficient</a:t>
            </a:r>
            <a:r>
              <a:rPr lang="cs-CZ" sz="1600" dirty="0"/>
              <a:t> </a:t>
            </a:r>
            <a:r>
              <a:rPr lang="cs-CZ" sz="1600" dirty="0" err="1"/>
              <a:t>number</a:t>
            </a:r>
            <a:r>
              <a:rPr lang="cs-CZ" sz="1600" dirty="0"/>
              <a:t> </a:t>
            </a:r>
            <a:r>
              <a:rPr lang="cs-CZ" sz="1600" dirty="0" err="1"/>
              <a:t>of</a:t>
            </a:r>
            <a:r>
              <a:rPr lang="cs-CZ" sz="1600" dirty="0"/>
              <a:t> </a:t>
            </a:r>
            <a:r>
              <a:rPr lang="cs-CZ" sz="1600" dirty="0" err="1" smtClean="0"/>
              <a:t>respondents</a:t>
            </a:r>
            <a:r>
              <a:rPr lang="cs-CZ" sz="1600" dirty="0" smtClean="0"/>
              <a:t> (</a:t>
            </a:r>
            <a:r>
              <a:rPr lang="en-US" sz="1600" dirty="0"/>
              <a:t>usually tens or hundreds of respondents)</a:t>
            </a:r>
            <a:endParaRPr lang="fr-FR" sz="1600" dirty="0"/>
          </a:p>
          <a:p>
            <a:pPr marL="72000" indent="0">
              <a:buSzPts val="1800"/>
              <a:buNone/>
            </a:pPr>
            <a:r>
              <a:rPr lang="fr-FR" sz="1600" dirty="0"/>
              <a:t>– </a:t>
            </a:r>
            <a:r>
              <a:rPr lang="en-US" sz="1600" dirty="0"/>
              <a:t>corresponding structure of </a:t>
            </a:r>
            <a:r>
              <a:rPr lang="en-US" sz="1600" dirty="0" smtClean="0"/>
              <a:t>respondents</a:t>
            </a:r>
            <a:r>
              <a:rPr lang="cs-CZ" sz="1600" dirty="0" smtClean="0"/>
              <a:t> </a:t>
            </a:r>
            <a:r>
              <a:rPr lang="en-US" sz="1600" dirty="0" smtClean="0"/>
              <a:t>(gender</a:t>
            </a:r>
            <a:r>
              <a:rPr lang="en-US" sz="1600" dirty="0"/>
              <a:t>, age, highest level of education...)</a:t>
            </a:r>
            <a:endParaRPr lang="cs-CZ" sz="1600" dirty="0"/>
          </a:p>
          <a:p>
            <a:pPr marL="72000" indent="0">
              <a:buSzPts val="1800"/>
              <a:buNone/>
            </a:pPr>
            <a:r>
              <a:rPr lang="cs-CZ" sz="1600" dirty="0"/>
              <a:t>– </a:t>
            </a:r>
            <a:r>
              <a:rPr lang="en-US" sz="1600" dirty="0"/>
              <a:t>if the survey is really </a:t>
            </a:r>
            <a:r>
              <a:rPr lang="en-US" sz="1600" dirty="0" smtClean="0"/>
              <a:t>representative,</a:t>
            </a:r>
            <a:r>
              <a:rPr lang="cs-CZ" sz="1600" dirty="0" smtClean="0"/>
              <a:t> </a:t>
            </a:r>
            <a:r>
              <a:rPr lang="en-US" sz="1600" dirty="0" smtClean="0"/>
              <a:t>the </a:t>
            </a:r>
            <a:r>
              <a:rPr lang="en-US" sz="1600" dirty="0"/>
              <a:t>results can be applied to the whole population</a:t>
            </a:r>
            <a:endParaRPr lang="cs-CZ" sz="1600" dirty="0"/>
          </a:p>
          <a:p>
            <a:pPr marL="72000" indent="0">
              <a:buSzPts val="1800"/>
              <a:buNone/>
            </a:pPr>
            <a:r>
              <a:rPr lang="cs-CZ" sz="1600" dirty="0"/>
              <a:t>– </a:t>
            </a:r>
            <a:r>
              <a:rPr lang="en-US" sz="1600" dirty="0"/>
              <a:t>identification questions only at the end of the </a:t>
            </a:r>
            <a:r>
              <a:rPr lang="en-US" sz="1600" dirty="0" smtClean="0"/>
              <a:t>questionnaire</a:t>
            </a:r>
            <a:endParaRPr lang="cs-CZ" sz="1600" dirty="0" smtClean="0"/>
          </a:p>
          <a:p>
            <a:pPr marL="72000" indent="0">
              <a:buSzPts val="1800"/>
              <a:buNone/>
            </a:pPr>
            <a:r>
              <a:rPr lang="cs-CZ" sz="1600" dirty="0" smtClean="0"/>
              <a:t>– </a:t>
            </a:r>
            <a:r>
              <a:rPr lang="en-US" sz="1600" dirty="0" smtClean="0"/>
              <a:t>rule </a:t>
            </a:r>
            <a:r>
              <a:rPr lang="en-US" sz="1600" dirty="0"/>
              <a:t>of anonymity</a:t>
            </a:r>
            <a:endParaRPr lang="cs-CZ" sz="1600" dirty="0"/>
          </a:p>
          <a:p>
            <a:pPr marL="72000" indent="0">
              <a:buNone/>
            </a:pPr>
            <a:endParaRPr lang="cs-CZ" sz="1600" dirty="0"/>
          </a:p>
          <a:p>
            <a:pPr marL="72000" indent="0">
              <a:buNone/>
            </a:pPr>
            <a:endParaRPr lang="cs-CZ" sz="1600" dirty="0" smtClean="0"/>
          </a:p>
          <a:p>
            <a:pPr marL="72000" indent="0">
              <a:buNone/>
            </a:pPr>
            <a:endParaRPr lang="cs-CZ" sz="2000" dirty="0" smtClean="0"/>
          </a:p>
        </p:txBody>
      </p:sp>
    </p:spTree>
    <p:extLst>
      <p:ext uri="{BB962C8B-B14F-4D97-AF65-F5344CB8AC3E}">
        <p14:creationId xmlns:p14="http://schemas.microsoft.com/office/powerpoint/2010/main" val="42787033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ZA112 Global change research methods, November 24th, 2023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614" y="178524"/>
            <a:ext cx="3598105" cy="3758961"/>
          </a:xfrm>
          <a:prstGeom prst="rect">
            <a:avLst/>
          </a:prstGeom>
        </p:spPr>
      </p:pic>
      <p:pic>
        <p:nvPicPr>
          <p:cNvPr id="10244" name="Picture 4" descr="Representative Sample: Definition, Importance, and Example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426" y="4102956"/>
            <a:ext cx="2901636" cy="1959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Obrázek 9"/>
          <p:cNvPicPr>
            <a:picLocks noChangeAspect="1"/>
          </p:cNvPicPr>
          <p:nvPr/>
        </p:nvPicPr>
        <p:blipFill rotWithShape="1">
          <a:blip r:embed="rId4"/>
          <a:srcRect b="21782"/>
          <a:stretch/>
        </p:blipFill>
        <p:spPr>
          <a:xfrm>
            <a:off x="4058234" y="3344342"/>
            <a:ext cx="5001089" cy="2374972"/>
          </a:xfrm>
          <a:prstGeom prst="rect">
            <a:avLst/>
          </a:prstGeom>
        </p:spPr>
      </p:pic>
      <p:pic>
        <p:nvPicPr>
          <p:cNvPr id="10246" name="Picture 6" descr="quota sampling process exampl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6126" y="1105504"/>
            <a:ext cx="3810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48433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ZA112 Global change research methods, November 24th, 2023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381892" y="720000"/>
            <a:ext cx="8381805" cy="451576"/>
          </a:xfrm>
        </p:spPr>
        <p:txBody>
          <a:bodyPr/>
          <a:lstStyle/>
          <a:p>
            <a:r>
              <a:rPr lang="cs-CZ" sz="3600" dirty="0" err="1" smtClean="0"/>
              <a:t>Questionnaire</a:t>
            </a:r>
            <a:r>
              <a:rPr lang="cs-CZ" sz="3600" dirty="0" smtClean="0"/>
              <a:t> </a:t>
            </a:r>
            <a:r>
              <a:rPr lang="cs-CZ" sz="3600" dirty="0" err="1" smtClean="0"/>
              <a:t>surveys</a:t>
            </a:r>
            <a:endParaRPr lang="cs-CZ" sz="3600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412" y="1404892"/>
            <a:ext cx="4354641" cy="4589792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7541" y="1877283"/>
            <a:ext cx="3231236" cy="3650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5898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ZA112 Global change research methods, November 24th, 2023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381892" y="720000"/>
            <a:ext cx="8381805" cy="451576"/>
          </a:xfrm>
        </p:spPr>
        <p:txBody>
          <a:bodyPr/>
          <a:lstStyle/>
          <a:p>
            <a:r>
              <a:rPr lang="cs-CZ" sz="3600" dirty="0" err="1" smtClean="0"/>
              <a:t>Questionnaire</a:t>
            </a:r>
            <a:r>
              <a:rPr lang="cs-CZ" sz="3600" dirty="0" smtClean="0"/>
              <a:t> </a:t>
            </a:r>
            <a:r>
              <a:rPr lang="cs-CZ" sz="3600" dirty="0" err="1" smtClean="0"/>
              <a:t>surveys</a:t>
            </a:r>
            <a:endParaRPr lang="cs-CZ" sz="360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40095" y="1536734"/>
            <a:ext cx="8223602" cy="4260224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2000" dirty="0" err="1"/>
              <a:t>t</a:t>
            </a:r>
            <a:r>
              <a:rPr lang="cs-CZ" sz="2000" dirty="0" err="1" smtClean="0"/>
              <a:t>ypes</a:t>
            </a:r>
            <a:r>
              <a:rPr lang="cs-CZ" sz="2000" dirty="0" smtClean="0"/>
              <a:t> </a:t>
            </a:r>
            <a:r>
              <a:rPr lang="cs-CZ" sz="2000" dirty="0" err="1"/>
              <a:t>of</a:t>
            </a:r>
            <a:r>
              <a:rPr lang="cs-CZ" sz="2000" dirty="0"/>
              <a:t> </a:t>
            </a:r>
            <a:r>
              <a:rPr lang="cs-CZ" sz="2000" dirty="0" err="1"/>
              <a:t>questions</a:t>
            </a:r>
            <a:endParaRPr lang="fr-FR" sz="2000" dirty="0"/>
          </a:p>
          <a:p>
            <a:pPr marL="72000" lvl="0" indent="0">
              <a:buSzPts val="1800"/>
              <a:buNone/>
            </a:pPr>
            <a:r>
              <a:rPr lang="cs-CZ" sz="1600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– open-</a:t>
            </a:r>
            <a:r>
              <a:rPr lang="cs-CZ" sz="1600" dirty="0" err="1">
                <a:solidFill>
                  <a:srgbClr val="000000"/>
                </a:solidFill>
                <a:ea typeface="Arial"/>
                <a:cs typeface="Arial"/>
                <a:sym typeface="Arial"/>
              </a:rPr>
              <a:t>ended</a:t>
            </a:r>
            <a:r>
              <a:rPr lang="cs-CZ" sz="1600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 </a:t>
            </a:r>
            <a:r>
              <a:rPr lang="cs-CZ" sz="1600" dirty="0" err="1">
                <a:solidFill>
                  <a:srgbClr val="000000"/>
                </a:solidFill>
                <a:ea typeface="Arial"/>
                <a:cs typeface="Arial"/>
                <a:sym typeface="Arial"/>
              </a:rPr>
              <a:t>questions</a:t>
            </a:r>
            <a:r>
              <a:rPr lang="cs-CZ" sz="1600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 = no </a:t>
            </a:r>
            <a:r>
              <a:rPr lang="cs-CZ" sz="1600" dirty="0" err="1">
                <a:solidFill>
                  <a:srgbClr val="000000"/>
                </a:solidFill>
                <a:ea typeface="Arial"/>
                <a:cs typeface="Arial"/>
                <a:sym typeface="Arial"/>
              </a:rPr>
              <a:t>options</a:t>
            </a:r>
            <a:r>
              <a:rPr lang="cs-CZ" sz="1600" dirty="0"/>
              <a:t>, </a:t>
            </a:r>
            <a:r>
              <a:rPr lang="en-US" sz="1600" dirty="0"/>
              <a:t>free space for the respondent</a:t>
            </a:r>
            <a:r>
              <a:rPr lang="cs-CZ" sz="1600" dirty="0"/>
              <a:t>, </a:t>
            </a:r>
            <a:r>
              <a:rPr lang="en-US" sz="1600" dirty="0"/>
              <a:t>more demanding (harder) to evaluate</a:t>
            </a:r>
            <a:endParaRPr lang="cs-CZ" sz="1600" dirty="0"/>
          </a:p>
          <a:p>
            <a:pPr marL="72000" lvl="0" indent="0">
              <a:buSzPts val="1800"/>
              <a:buNone/>
            </a:pPr>
            <a:r>
              <a:rPr lang="cs-CZ" sz="1600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– </a:t>
            </a:r>
            <a:r>
              <a:rPr lang="cs-CZ" sz="1600" dirty="0" err="1">
                <a:solidFill>
                  <a:srgbClr val="000000"/>
                </a:solidFill>
                <a:ea typeface="Arial"/>
                <a:cs typeface="Arial"/>
                <a:sym typeface="Arial"/>
              </a:rPr>
              <a:t>close-ended</a:t>
            </a:r>
            <a:r>
              <a:rPr lang="cs-CZ" sz="1600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 </a:t>
            </a:r>
            <a:r>
              <a:rPr lang="cs-CZ" sz="1600" dirty="0" err="1">
                <a:solidFill>
                  <a:srgbClr val="000000"/>
                </a:solidFill>
                <a:ea typeface="Arial"/>
                <a:cs typeface="Arial"/>
                <a:sym typeface="Arial"/>
              </a:rPr>
              <a:t>questions</a:t>
            </a:r>
            <a:r>
              <a:rPr lang="cs-CZ" sz="1600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 = </a:t>
            </a:r>
            <a:r>
              <a:rPr lang="en-US" sz="1600" dirty="0"/>
              <a:t>predefined options, respondent must select one or more of them</a:t>
            </a:r>
            <a:endParaRPr lang="cs-CZ" sz="1600" dirty="0"/>
          </a:p>
          <a:p>
            <a:pPr marL="72000" lvl="0" indent="0">
              <a:buSzPts val="1800"/>
              <a:buNone/>
            </a:pPr>
            <a:r>
              <a:rPr lang="cs-CZ" sz="1600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– </a:t>
            </a:r>
            <a:r>
              <a:rPr lang="cs-CZ" sz="1600" dirty="0" err="1">
                <a:solidFill>
                  <a:srgbClr val="000000"/>
                </a:solidFill>
                <a:ea typeface="Arial"/>
                <a:cs typeface="Arial"/>
                <a:sym typeface="Arial"/>
              </a:rPr>
              <a:t>semi-closed</a:t>
            </a:r>
            <a:r>
              <a:rPr lang="cs-CZ" sz="1600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 </a:t>
            </a:r>
            <a:r>
              <a:rPr lang="cs-CZ" sz="1600" dirty="0" err="1">
                <a:solidFill>
                  <a:srgbClr val="000000"/>
                </a:solidFill>
                <a:ea typeface="Arial"/>
                <a:cs typeface="Arial"/>
                <a:sym typeface="Arial"/>
              </a:rPr>
              <a:t>questinss</a:t>
            </a:r>
            <a:r>
              <a:rPr lang="cs-CZ" sz="1600" dirty="0"/>
              <a:t> = </a:t>
            </a:r>
            <a:r>
              <a:rPr lang="cs-CZ" sz="1600" dirty="0" err="1"/>
              <a:t>several</a:t>
            </a:r>
            <a:r>
              <a:rPr lang="cs-CZ" sz="1600" dirty="0"/>
              <a:t> </a:t>
            </a:r>
            <a:r>
              <a:rPr lang="cs-CZ" sz="1600" dirty="0" err="1"/>
              <a:t>predefined</a:t>
            </a:r>
            <a:r>
              <a:rPr lang="cs-CZ" sz="1600" dirty="0"/>
              <a:t> </a:t>
            </a:r>
            <a:r>
              <a:rPr lang="cs-CZ" sz="1600" dirty="0" err="1"/>
              <a:t>options</a:t>
            </a:r>
            <a:r>
              <a:rPr lang="cs-CZ" sz="1600" dirty="0"/>
              <a:t>, </a:t>
            </a:r>
            <a:r>
              <a:rPr lang="en-US" sz="1600" dirty="0"/>
              <a:t>plus </a:t>
            </a:r>
            <a:r>
              <a:rPr lang="cs-CZ" sz="1600" dirty="0" err="1"/>
              <a:t>option</a:t>
            </a:r>
            <a:r>
              <a:rPr lang="en-US" sz="1600" dirty="0"/>
              <a:t> "other" that can be specified</a:t>
            </a:r>
            <a:endParaRPr lang="cs-CZ" sz="1600" dirty="0"/>
          </a:p>
          <a:p>
            <a:pPr marL="72000" lvl="0" indent="0">
              <a:buSzPts val="1800"/>
              <a:buNone/>
            </a:pPr>
            <a:r>
              <a:rPr lang="cs-CZ" sz="1600" dirty="0"/>
              <a:t>– </a:t>
            </a:r>
            <a:r>
              <a:rPr lang="cs-CZ" sz="1600" dirty="0" err="1"/>
              <a:t>specific</a:t>
            </a:r>
            <a:r>
              <a:rPr lang="cs-CZ" sz="1600" dirty="0"/>
              <a:t> </a:t>
            </a:r>
            <a:r>
              <a:rPr lang="cs-CZ" sz="1600" dirty="0" err="1"/>
              <a:t>questions</a:t>
            </a:r>
            <a:endParaRPr lang="cs-CZ" sz="1600" dirty="0"/>
          </a:p>
          <a:p>
            <a:pPr marL="0" lvl="0" indent="0">
              <a:buSzPts val="1800"/>
              <a:buNone/>
            </a:pPr>
            <a:r>
              <a:rPr lang="cs-CZ" sz="1600" dirty="0" smtClean="0"/>
              <a:t>a) </a:t>
            </a:r>
            <a:r>
              <a:rPr lang="cs-CZ" sz="1600" dirty="0" err="1" smtClean="0"/>
              <a:t>dichotomous</a:t>
            </a:r>
            <a:r>
              <a:rPr lang="cs-CZ" sz="1600" dirty="0" smtClean="0"/>
              <a:t> </a:t>
            </a:r>
            <a:r>
              <a:rPr lang="cs-CZ" sz="1600" dirty="0" err="1"/>
              <a:t>questions</a:t>
            </a:r>
            <a:r>
              <a:rPr lang="cs-CZ" sz="1600" dirty="0"/>
              <a:t> (</a:t>
            </a:r>
            <a:r>
              <a:rPr lang="en-US" sz="1600" dirty="0"/>
              <a:t>for example </a:t>
            </a:r>
            <a:r>
              <a:rPr lang="cs-CZ" sz="1600" dirty="0" err="1"/>
              <a:t>options</a:t>
            </a:r>
            <a:r>
              <a:rPr lang="cs-CZ" sz="1600" dirty="0"/>
              <a:t> </a:t>
            </a:r>
            <a:r>
              <a:rPr lang="en-US" sz="1600" dirty="0"/>
              <a:t>"yes" or "no"</a:t>
            </a:r>
            <a:r>
              <a:rPr lang="cs-CZ" sz="1600" dirty="0"/>
              <a:t>),</a:t>
            </a:r>
          </a:p>
          <a:p>
            <a:pPr marL="0" lvl="0" indent="0">
              <a:buSzPts val="1800"/>
              <a:buNone/>
            </a:pPr>
            <a:r>
              <a:rPr lang="cs-CZ" sz="1600" dirty="0" smtClean="0"/>
              <a:t>b) </a:t>
            </a:r>
            <a:r>
              <a:rPr lang="cs-CZ" sz="1600" dirty="0" err="1" smtClean="0"/>
              <a:t>Likert</a:t>
            </a:r>
            <a:r>
              <a:rPr lang="cs-CZ" sz="1600" dirty="0" smtClean="0"/>
              <a:t> </a:t>
            </a:r>
            <a:r>
              <a:rPr lang="cs-CZ" sz="1600" dirty="0" err="1"/>
              <a:t>scale</a:t>
            </a:r>
            <a:r>
              <a:rPr lang="cs-CZ" sz="1600" dirty="0"/>
              <a:t> ("</a:t>
            </a:r>
            <a:r>
              <a:rPr lang="cs-CZ" sz="1600" dirty="0" err="1"/>
              <a:t>strongly</a:t>
            </a:r>
            <a:r>
              <a:rPr lang="cs-CZ" sz="1600" dirty="0"/>
              <a:t> </a:t>
            </a:r>
            <a:r>
              <a:rPr lang="cs-CZ" sz="1600" dirty="0" err="1"/>
              <a:t>agree</a:t>
            </a:r>
            <a:r>
              <a:rPr lang="cs-CZ" sz="1600" dirty="0"/>
              <a:t>", "</a:t>
            </a:r>
            <a:r>
              <a:rPr lang="cs-CZ" sz="1600" dirty="0" err="1"/>
              <a:t>agree</a:t>
            </a:r>
            <a:r>
              <a:rPr lang="cs-CZ" sz="1600" dirty="0"/>
              <a:t>", "</a:t>
            </a:r>
            <a:r>
              <a:rPr lang="cs-CZ" sz="1600" dirty="0" err="1"/>
              <a:t>neutral</a:t>
            </a:r>
            <a:r>
              <a:rPr lang="cs-CZ" sz="1600" dirty="0"/>
              <a:t>", "</a:t>
            </a:r>
            <a:r>
              <a:rPr lang="cs-CZ" sz="1600" dirty="0" err="1"/>
              <a:t>disagree</a:t>
            </a:r>
            <a:r>
              <a:rPr lang="cs-CZ" sz="1600" dirty="0"/>
              <a:t>", "</a:t>
            </a:r>
            <a:r>
              <a:rPr lang="cs-CZ" sz="1600" dirty="0" err="1"/>
              <a:t>strongly</a:t>
            </a:r>
            <a:r>
              <a:rPr lang="cs-CZ" sz="1600" dirty="0"/>
              <a:t> </a:t>
            </a:r>
            <a:r>
              <a:rPr lang="cs-CZ" sz="1600" dirty="0" err="1"/>
              <a:t>disagree</a:t>
            </a:r>
            <a:r>
              <a:rPr lang="cs-CZ" sz="1600" dirty="0"/>
              <a:t>"),</a:t>
            </a:r>
          </a:p>
          <a:p>
            <a:pPr marL="0" lvl="0" indent="0">
              <a:buSzPts val="1800"/>
              <a:buNone/>
            </a:pPr>
            <a:r>
              <a:rPr lang="cs-CZ" sz="1600" dirty="0" smtClean="0"/>
              <a:t>c) </a:t>
            </a:r>
            <a:r>
              <a:rPr lang="en-US" sz="1600" dirty="0" smtClean="0"/>
              <a:t>scoring </a:t>
            </a:r>
            <a:r>
              <a:rPr lang="en-US" sz="1600" dirty="0"/>
              <a:t>on a scale (for example grades in school)</a:t>
            </a:r>
            <a:r>
              <a:rPr lang="cs-CZ" sz="1600" dirty="0"/>
              <a:t>,</a:t>
            </a:r>
          </a:p>
          <a:p>
            <a:pPr marL="0" lvl="0" indent="0">
              <a:buSzPts val="1800"/>
              <a:buNone/>
            </a:pPr>
            <a:r>
              <a:rPr lang="cs-CZ" sz="1600" dirty="0" smtClean="0"/>
              <a:t>d) </a:t>
            </a:r>
            <a:r>
              <a:rPr lang="en-US" sz="1600" dirty="0" smtClean="0"/>
              <a:t>ranking </a:t>
            </a:r>
            <a:r>
              <a:rPr lang="en-US" sz="1600" dirty="0"/>
              <a:t>the options (for example, from best to worst from the respondent's point of view)</a:t>
            </a:r>
            <a:endParaRPr lang="cs-CZ" sz="1600" dirty="0"/>
          </a:p>
          <a:p>
            <a:pPr marL="72000" indent="0">
              <a:buNone/>
            </a:pPr>
            <a:endParaRPr lang="cs-CZ" sz="1600" dirty="0"/>
          </a:p>
          <a:p>
            <a:pPr marL="72000" indent="0">
              <a:buNone/>
            </a:pPr>
            <a:endParaRPr lang="cs-CZ" sz="1600" dirty="0" smtClean="0"/>
          </a:p>
          <a:p>
            <a:pPr marL="72000" indent="0">
              <a:buNone/>
            </a:pPr>
            <a:endParaRPr lang="cs-CZ" sz="2000" dirty="0" smtClean="0"/>
          </a:p>
        </p:txBody>
      </p:sp>
    </p:spTree>
    <p:extLst>
      <p:ext uri="{BB962C8B-B14F-4D97-AF65-F5344CB8AC3E}">
        <p14:creationId xmlns:p14="http://schemas.microsoft.com/office/powerpoint/2010/main" val="41212167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ZA112 Global change research methods, November 24th, 2023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77636" y="720000"/>
            <a:ext cx="8790316" cy="451576"/>
          </a:xfrm>
        </p:spPr>
        <p:txBody>
          <a:bodyPr/>
          <a:lstStyle/>
          <a:p>
            <a:r>
              <a:rPr lang="cs-CZ" sz="3600" dirty="0" smtClean="0"/>
              <a:t>Open-</a:t>
            </a:r>
            <a:r>
              <a:rPr lang="cs-CZ" sz="3600" dirty="0" err="1" smtClean="0"/>
              <a:t>ended</a:t>
            </a:r>
            <a:r>
              <a:rPr lang="cs-CZ" sz="3600" dirty="0" smtClean="0"/>
              <a:t> and </a:t>
            </a:r>
            <a:r>
              <a:rPr lang="cs-CZ" sz="3600" dirty="0" err="1" smtClean="0"/>
              <a:t>close-ended</a:t>
            </a:r>
            <a:r>
              <a:rPr lang="cs-CZ" sz="3600" dirty="0" smtClean="0"/>
              <a:t> </a:t>
            </a:r>
            <a:r>
              <a:rPr lang="cs-CZ" sz="3600" dirty="0" err="1" smtClean="0"/>
              <a:t>questions</a:t>
            </a:r>
            <a:endParaRPr lang="cs-CZ" sz="360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40095" y="1536734"/>
            <a:ext cx="8223602" cy="4260224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000" dirty="0" smtClean="0"/>
              <a:t>mix </a:t>
            </a:r>
            <a:r>
              <a:rPr lang="en-US" sz="2000" dirty="0"/>
              <a:t>of both types of questions</a:t>
            </a:r>
            <a:endParaRPr lang="fr-FR" sz="2000" dirty="0"/>
          </a:p>
          <a:p>
            <a:pPr marL="72000" lvl="0" indent="0">
              <a:buSzPts val="1800"/>
              <a:buNone/>
            </a:pPr>
            <a:r>
              <a:rPr lang="cs-CZ" sz="1600" dirty="0" smtClean="0"/>
              <a:t>– </a:t>
            </a:r>
            <a:r>
              <a:rPr lang="en-US" sz="1600" dirty="0"/>
              <a:t>there are usually fewer open-ended questions</a:t>
            </a:r>
            <a:endParaRPr lang="cs-CZ" sz="1600" dirty="0"/>
          </a:p>
          <a:p>
            <a:pPr marL="72000" indent="0">
              <a:buNone/>
            </a:pPr>
            <a:endParaRPr lang="cs-CZ" sz="1600" dirty="0"/>
          </a:p>
          <a:p>
            <a:pPr marL="72000" indent="0">
              <a:buNone/>
            </a:pPr>
            <a:endParaRPr lang="cs-CZ" sz="1600" dirty="0" smtClean="0"/>
          </a:p>
          <a:p>
            <a:pPr marL="72000" indent="0">
              <a:buNone/>
            </a:pPr>
            <a:endParaRPr lang="cs-CZ" sz="2000" dirty="0" smtClean="0"/>
          </a:p>
        </p:txBody>
      </p:sp>
      <p:pic>
        <p:nvPicPr>
          <p:cNvPr id="5122" name="Picture 2" descr="Difference Between Open and Closed Questions - infographic | English  writing skills, Research writing, Thesis writi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08"/>
          <a:stretch/>
        </p:blipFill>
        <p:spPr bwMode="auto">
          <a:xfrm>
            <a:off x="5766851" y="1756647"/>
            <a:ext cx="2727918" cy="3907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7673" y="2680720"/>
            <a:ext cx="3684223" cy="3116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969857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e-MUNI-CZ.potx" id="{5F7917F3-E447-47A0-8B0D-912AAB3F7016}" vid="{6FE485AA-A959-491A-A866-CC2F0E710D00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2937</TotalTime>
  <Words>1834</Words>
  <Application>Microsoft Office PowerPoint</Application>
  <PresentationFormat>Vlastní</PresentationFormat>
  <Paragraphs>314</Paragraphs>
  <Slides>32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32</vt:i4>
      </vt:variant>
    </vt:vector>
  </HeadingPairs>
  <TitlesOfParts>
    <vt:vector size="36" baseType="lpstr">
      <vt:lpstr>Arial</vt:lpstr>
      <vt:lpstr>Tahoma</vt:lpstr>
      <vt:lpstr>Wingdings</vt:lpstr>
      <vt:lpstr>Prezentace_MU_CZ</vt:lpstr>
      <vt:lpstr>Methods of field research in human geography  Ondřej Šerý</vt:lpstr>
      <vt:lpstr>Introduction: quantitative x qualitative</vt:lpstr>
      <vt:lpstr>Introduction: primary x secomdary data</vt:lpstr>
      <vt:lpstr>Field research</vt:lpstr>
      <vt:lpstr>Questionnaire surveys</vt:lpstr>
      <vt:lpstr>Prezentace aplikace PowerPoint</vt:lpstr>
      <vt:lpstr>Questionnaire surveys</vt:lpstr>
      <vt:lpstr>Questionnaire surveys</vt:lpstr>
      <vt:lpstr>Open-ended and close-ended questions</vt:lpstr>
      <vt:lpstr>Dichotomous questions </vt:lpstr>
      <vt:lpstr>Likert scale</vt:lpstr>
      <vt:lpstr>Scoring on a scale</vt:lpstr>
      <vt:lpstr>Ranking the options</vt:lpstr>
      <vt:lpstr>Questionnaire surveys</vt:lpstr>
      <vt:lpstr>Interviews</vt:lpstr>
      <vt:lpstr>Interviews</vt:lpstr>
      <vt:lpstr>Interviews</vt:lpstr>
      <vt:lpstr>Interviews</vt:lpstr>
      <vt:lpstr>Interviews</vt:lpstr>
      <vt:lpstr>Interviews</vt:lpstr>
      <vt:lpstr>Focus groups</vt:lpstr>
      <vt:lpstr>Focus groups</vt:lpstr>
      <vt:lpstr>Prezentace aplikace PowerPoint</vt:lpstr>
      <vt:lpstr>Mental maps</vt:lpstr>
      <vt:lpstr>Mental maps</vt:lpstr>
      <vt:lpstr>Mental maps</vt:lpstr>
      <vt:lpstr>Observations</vt:lpstr>
      <vt:lpstr>Observations</vt:lpstr>
      <vt:lpstr>Observations</vt:lpstr>
      <vt:lpstr>Thank you for your attention !</vt:lpstr>
      <vt:lpstr>Task 1</vt:lpstr>
      <vt:lpstr>Task 2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„Velké dějiny“ a sociální geografie na Přírodovědecké fakultě MU</dc:title>
  <dc:creator>user</dc:creator>
  <cp:lastModifiedBy>user</cp:lastModifiedBy>
  <cp:revision>205</cp:revision>
  <cp:lastPrinted>1601-01-01T00:00:00Z</cp:lastPrinted>
  <dcterms:created xsi:type="dcterms:W3CDTF">2019-11-07T07:58:28Z</dcterms:created>
  <dcterms:modified xsi:type="dcterms:W3CDTF">2023-11-23T13:54:45Z</dcterms:modified>
</cp:coreProperties>
</file>