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6"/>
  </p:notesMasterIdLst>
  <p:handoutMasterIdLst>
    <p:handoutMasterId r:id="rId17"/>
  </p:handoutMasterIdLst>
  <p:sldIdLst>
    <p:sldId id="256" r:id="rId2"/>
    <p:sldId id="343" r:id="rId3"/>
    <p:sldId id="374" r:id="rId4"/>
    <p:sldId id="375" r:id="rId5"/>
    <p:sldId id="376" r:id="rId6"/>
    <p:sldId id="377" r:id="rId7"/>
    <p:sldId id="378" r:id="rId8"/>
    <p:sldId id="379" r:id="rId9"/>
    <p:sldId id="380" r:id="rId10"/>
    <p:sldId id="381" r:id="rId11"/>
    <p:sldId id="382" r:id="rId12"/>
    <p:sldId id="383" r:id="rId13"/>
    <p:sldId id="384" r:id="rId14"/>
    <p:sldId id="385" r:id="rId15"/>
  </p:sldIdLst>
  <p:sldSz cx="9145588"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guide id="11" pos="321">
          <p15:clr>
            <a:srgbClr val="A4A3A4"/>
          </p15:clr>
        </p15:guide>
        <p15:guide id="12" pos="5419">
          <p15:clr>
            <a:srgbClr val="A4A3A4"/>
          </p15:clr>
        </p15:guide>
        <p15:guide id="13" pos="682">
          <p15:clr>
            <a:srgbClr val="A4A3A4"/>
          </p15:clr>
        </p15:guide>
        <p15:guide id="14" pos="2766">
          <p15:clr>
            <a:srgbClr val="A4A3A4"/>
          </p15:clr>
        </p15:guide>
        <p15:guide id="15" pos="29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6754" autoAdjust="0"/>
  </p:normalViewPr>
  <p:slideViewPr>
    <p:cSldViewPr snapToGrid="0">
      <p:cViewPr varScale="1">
        <p:scale>
          <a:sx n="87" d="100"/>
          <a:sy n="87" d="100"/>
        </p:scale>
        <p:origin x="1584" y="96"/>
      </p:cViewPr>
      <p:guideLst>
        <p:guide orient="horz" pos="1120"/>
        <p:guide orient="horz" pos="1272"/>
        <p:guide orient="horz" pos="715"/>
        <p:guide orient="horz" pos="3861"/>
        <p:guide orient="horz" pos="3944"/>
        <p:guide pos="428"/>
        <p:guide pos="7224"/>
        <p:guide pos="909"/>
        <p:guide pos="3688"/>
        <p:guide pos="3968"/>
        <p:guide pos="321"/>
        <p:guide pos="5419"/>
        <p:guide pos="682"/>
        <p:guide pos="2766"/>
        <p:guide pos="2977"/>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US"/>
              <a:t>ZA122 Global change issues - Human geography, October 17th, 2023</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298928" y="2900365"/>
            <a:ext cx="852268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298928" y="4116405"/>
            <a:ext cx="852268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0554" y="414002"/>
            <a:ext cx="2350800" cy="671411"/>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540093" y="718715"/>
            <a:ext cx="391568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en-US" altLang="cs-CZ"/>
              <a:t>ZA122 Global change issues - Human geography, October 17th, 2023</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54009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540637" y="4068000"/>
            <a:ext cx="391568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468927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4689817" y="4068000"/>
            <a:ext cx="391568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4689274" y="718715"/>
            <a:ext cx="3915681" cy="3204001"/>
          </a:xfrm>
        </p:spPr>
        <p:txBody>
          <a:bodyPr/>
          <a:lstStyle/>
          <a:p>
            <a:pPr lvl="0"/>
            <a:r>
              <a:rPr lang="cs-CZ"/>
              <a:t>Upravte styly předlohy textu.</a:t>
            </a:r>
          </a:p>
        </p:txBody>
      </p:sp>
      <p:pic>
        <p:nvPicPr>
          <p:cNvPr id="1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ltLang="cs-CZ"/>
              <a:t>ZA122 Global change issues - Human geography, October 17th, 2023</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00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540094" y="6228000"/>
            <a:ext cx="5941032" cy="252000"/>
          </a:xfrm>
        </p:spPr>
        <p:txBody>
          <a:bodyPr/>
          <a:lstStyle>
            <a:lvl1pPr>
              <a:defRPr>
                <a:solidFill>
                  <a:schemeClr val="bg1"/>
                </a:solidFill>
              </a:defRPr>
            </a:lvl1pPr>
          </a:lstStyle>
          <a:p>
            <a:r>
              <a:rPr lang="en-US"/>
              <a:t>ZA122 Global change issues - Human geography, October 17th, 2023</a:t>
            </a:r>
            <a:endParaRPr lang="cs-CZ" dirty="0"/>
          </a:p>
        </p:txBody>
      </p:sp>
      <p:sp>
        <p:nvSpPr>
          <p:cNvPr id="5" name="Zástupný symbol pro číslo snímku 2"/>
          <p:cNvSpPr>
            <a:spLocks noGrp="1"/>
          </p:cNvSpPr>
          <p:nvPr>
            <p:ph type="sldNum" sz="quarter" idx="11"/>
          </p:nvPr>
        </p:nvSpPr>
        <p:spPr>
          <a:xfrm>
            <a:off x="310555" y="6228000"/>
            <a:ext cx="189033"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9145588"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10"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8069" y="6129339"/>
            <a:ext cx="1126967" cy="321862"/>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2">
    <p:bg>
      <p:bgPr>
        <a:solidFill>
          <a:srgbClr val="0000DC"/>
        </a:solidFill>
        <a:effectLst/>
      </p:bgPr>
    </p:bg>
    <p:spTree>
      <p:nvGrpSpPr>
        <p:cNvPr id="1" name=""/>
        <p:cNvGrpSpPr/>
        <p:nvPr/>
      </p:nvGrpSpPr>
      <p:grpSpPr>
        <a:xfrm>
          <a:off x="0" y="0"/>
          <a:ext cx="0" cy="0"/>
          <a:chOff x="0" y="0"/>
          <a:chExt cx="0" cy="0"/>
        </a:xfrm>
      </p:grpSpPr>
      <p:sp>
        <p:nvSpPr>
          <p:cNvPr id="3" name="Zástupný symbol pro zápatí 1"/>
          <p:cNvSpPr>
            <a:spLocks noGrp="1"/>
          </p:cNvSpPr>
          <p:nvPr>
            <p:ph type="ftr" sz="quarter" idx="10"/>
          </p:nvPr>
        </p:nvSpPr>
        <p:spPr>
          <a:xfrm>
            <a:off x="540094" y="6228000"/>
            <a:ext cx="5941032" cy="252000"/>
          </a:xfrm>
        </p:spPr>
        <p:txBody>
          <a:bodyPr/>
          <a:lstStyle>
            <a:lvl1pPr>
              <a:defRPr>
                <a:solidFill>
                  <a:srgbClr val="0000DC"/>
                </a:solidFill>
              </a:defRPr>
            </a:lvl1pPr>
          </a:lstStyle>
          <a:p>
            <a:r>
              <a:rPr lang="en-US"/>
              <a:t>ZA122 Global change issues - Human geography, October 17th, 2023</a:t>
            </a:r>
            <a:endParaRPr lang="cs-CZ" dirty="0"/>
          </a:p>
        </p:txBody>
      </p:sp>
      <p:sp>
        <p:nvSpPr>
          <p:cNvPr id="5" name="Zástupný symbol pro číslo snímku 2"/>
          <p:cNvSpPr>
            <a:spLocks noGrp="1"/>
          </p:cNvSpPr>
          <p:nvPr>
            <p:ph type="sldNum" sz="quarter" idx="11"/>
          </p:nvPr>
        </p:nvSpPr>
        <p:spPr>
          <a:xfrm>
            <a:off x="310555" y="6228000"/>
            <a:ext cx="189033"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pic>
        <p:nvPicPr>
          <p:cNvPr id="7"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33744" y="2477312"/>
            <a:ext cx="5672264" cy="1620000"/>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sp>
        <p:nvSpPr>
          <p:cNvPr id="3" name="Zástupný symbol pro zápatí 1">
            <a:extLst>
              <a:ext uri="{FF2B5EF4-FFF2-40B4-BE49-F238E27FC236}">
                <a16:creationId xmlns:a16="http://schemas.microsoft.com/office/drawing/2014/main" id="{A7784FCF-CA63-43D5-9F7A-283B5FF3D23A}"/>
              </a:ext>
            </a:extLst>
          </p:cNvPr>
          <p:cNvSpPr>
            <a:spLocks noGrp="1"/>
          </p:cNvSpPr>
          <p:nvPr>
            <p:ph type="ftr" sz="quarter" idx="10"/>
          </p:nvPr>
        </p:nvSpPr>
        <p:spPr>
          <a:xfrm>
            <a:off x="540094" y="6228000"/>
            <a:ext cx="5941032" cy="252000"/>
          </a:xfrm>
        </p:spPr>
        <p:txBody>
          <a:bodyPr/>
          <a:lstStyle>
            <a:lvl1pPr>
              <a:defRPr>
                <a:solidFill>
                  <a:srgbClr val="0000DC"/>
                </a:solidFill>
              </a:defRPr>
            </a:lvl1pPr>
          </a:lstStyle>
          <a:p>
            <a:r>
              <a:rPr lang="en-US"/>
              <a:t>ZA122 Global change issues - Human geography, October 17th, 2023</a:t>
            </a:r>
            <a:endParaRPr lang="cs-CZ" dirty="0"/>
          </a:p>
        </p:txBody>
      </p:sp>
      <p:sp>
        <p:nvSpPr>
          <p:cNvPr id="5" name="Zástupný symbol pro číslo snímku 2">
            <a:extLst>
              <a:ext uri="{FF2B5EF4-FFF2-40B4-BE49-F238E27FC236}">
                <a16:creationId xmlns:a16="http://schemas.microsoft.com/office/drawing/2014/main" id="{657C0906-8176-4053-9581-FB903F818F7F}"/>
              </a:ext>
            </a:extLst>
          </p:cNvPr>
          <p:cNvSpPr>
            <a:spLocks noGrp="1"/>
          </p:cNvSpPr>
          <p:nvPr>
            <p:ph type="sldNum" sz="quarter" idx="11"/>
          </p:nvPr>
        </p:nvSpPr>
        <p:spPr>
          <a:xfrm>
            <a:off x="310555" y="6228000"/>
            <a:ext cx="189033"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994" y="2434289"/>
            <a:ext cx="7187994" cy="186355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94" y="6228000"/>
            <a:ext cx="5941032" cy="252000"/>
          </a:xfrm>
        </p:spPr>
        <p:txBody>
          <a:bodyPr/>
          <a:lstStyle>
            <a:lvl1pPr>
              <a:defRPr sz="1200"/>
            </a:lvl1pPr>
          </a:lstStyle>
          <a:p>
            <a:r>
              <a:rPr lang="en-US"/>
              <a:t>ZA122 Global change issues - Human geography, October 17th, 2023</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540095"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a:t>ZA122 Global change issues - Human geography, October 17th, 2023</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298928" y="2900365"/>
            <a:ext cx="852268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298928" y="4116405"/>
            <a:ext cx="852268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0554" y="414002"/>
            <a:ext cx="2350877" cy="671411"/>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40095"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en-US"/>
              <a:t>ZA122 Global change issues - Human geography, October 17th, 2023</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ltLang="cs-CZ"/>
              <a:t>ZA122 Global change issues - Human geography, October 17th, 2023</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540638" y="1296001"/>
            <a:ext cx="391568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540095" y="720000"/>
            <a:ext cx="8066301"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4689273" y="1290515"/>
            <a:ext cx="391568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540095" y="169200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4689274" y="169027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539448" y="1695077"/>
            <a:ext cx="3914489"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en-US" altLang="cs-CZ"/>
              <a:t>ZA122 Global change issues - Human geography, October 17th, 2023</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540637" y="5599670"/>
            <a:ext cx="3914489"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4689274" y="1667024"/>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3330580" y="1692005"/>
            <a:ext cx="248407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en-US" altLang="cs-CZ"/>
              <a:t>ZA122 Global change issues - Human geography, October 17th, 2023</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540094"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3330580"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6121964" y="4414270"/>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540639" y="4025136"/>
            <a:ext cx="248407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3330936" y="4025136"/>
            <a:ext cx="248407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6122141" y="4025136"/>
            <a:ext cx="248407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540094" y="1692005"/>
            <a:ext cx="248407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6121065" y="1692005"/>
            <a:ext cx="248407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540095" y="720000"/>
            <a:ext cx="8066301" cy="451576"/>
          </a:xfrm>
        </p:spPr>
        <p:txBody>
          <a:bodyPr/>
          <a:lstStyle/>
          <a:p>
            <a:r>
              <a:rPr lang="cs-CZ"/>
              <a:t>Kliknutím lze upravit styl.</a:t>
            </a:r>
          </a:p>
        </p:txBody>
      </p:sp>
      <p:pic>
        <p:nvPicPr>
          <p:cNvPr id="22"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ltLang="cs-CZ"/>
              <a:t>ZA122 Global change issues - Human geography, October 17th, 2023</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4704976" y="692150"/>
            <a:ext cx="3901418"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539448" y="692153"/>
            <a:ext cx="3914489"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540637" y="5599670"/>
            <a:ext cx="3914489" cy="216000"/>
          </a:xfrm>
        </p:spPr>
        <p:txBody>
          <a:bodyPr anchor="ctr"/>
          <a:lstStyle>
            <a:lvl1pPr>
              <a:lnSpc>
                <a:spcPts val="1100"/>
              </a:lnSpc>
              <a:defRPr sz="1000" b="0" i="0"/>
            </a:lvl1pPr>
          </a:lstStyle>
          <a:p>
            <a:pPr lvl="0"/>
            <a:r>
              <a:rPr lang="cs-CZ"/>
              <a:t>Upravte styly předlohy textu.</a:t>
            </a:r>
          </a:p>
        </p:txBody>
      </p:sp>
      <p:pic>
        <p:nvPicPr>
          <p:cNvPr id="8"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ltLang="cs-CZ"/>
              <a:t>ZA122 Global change issues - Human geography, October 17th, 2023</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540095" y="692150"/>
            <a:ext cx="8066301"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94" y="6228000"/>
            <a:ext cx="5941032"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US"/>
              <a:t>ZA122 Global change issues - Human geography, October 17th, 2023</a:t>
            </a:r>
            <a:endParaRPr lang="cs-CZ" dirty="0"/>
          </a:p>
        </p:txBody>
      </p:sp>
      <p:sp>
        <p:nvSpPr>
          <p:cNvPr id="64530" name="Rectangle 18"/>
          <p:cNvSpPr>
            <a:spLocks noGrp="1" noChangeArrowheads="1"/>
          </p:cNvSpPr>
          <p:nvPr>
            <p:ph type="sldNum" sz="quarter" idx="4"/>
          </p:nvPr>
        </p:nvSpPr>
        <p:spPr bwMode="auto">
          <a:xfrm>
            <a:off x="310555" y="6228000"/>
            <a:ext cx="189033"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95" y="720000"/>
            <a:ext cx="8066301"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94" y="1872000"/>
            <a:ext cx="8066301"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ZA12</a:t>
            </a:r>
            <a:r>
              <a:rPr lang="cs-CZ" dirty="0"/>
              <a:t>1 </a:t>
            </a:r>
            <a:r>
              <a:rPr lang="cs-CZ" dirty="0" err="1"/>
              <a:t>Theory</a:t>
            </a:r>
            <a:r>
              <a:rPr lang="cs-CZ" dirty="0"/>
              <a:t> and </a:t>
            </a:r>
            <a:r>
              <a:rPr lang="cs-CZ" dirty="0" err="1"/>
              <a:t>practice</a:t>
            </a:r>
            <a:r>
              <a:rPr lang="cs-CZ" dirty="0"/>
              <a:t> in </a:t>
            </a:r>
            <a:r>
              <a:rPr lang="cs-CZ" dirty="0" err="1"/>
              <a:t>human</a:t>
            </a:r>
            <a:r>
              <a:rPr lang="cs-CZ" dirty="0"/>
              <a:t> </a:t>
            </a:r>
            <a:r>
              <a:rPr lang="cs-CZ" dirty="0" err="1"/>
              <a:t>geography</a:t>
            </a:r>
            <a:r>
              <a:rPr lang="en-US" dirty="0"/>
              <a:t>, October </a:t>
            </a:r>
            <a:r>
              <a:rPr lang="cs-CZ" dirty="0"/>
              <a:t>3rd</a:t>
            </a:r>
            <a:r>
              <a:rPr lang="en-US" dirty="0"/>
              <a:t>, 202</a:t>
            </a:r>
            <a:r>
              <a:rPr lang="cs-CZ" dirty="0"/>
              <a:t>4</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a:xfrm>
            <a:off x="311454" y="2225901"/>
            <a:ext cx="8522680" cy="687566"/>
          </a:xfrm>
        </p:spPr>
        <p:txBody>
          <a:bodyPr/>
          <a:lstStyle/>
          <a:p>
            <a:pPr algn="ctr"/>
            <a:r>
              <a:rPr lang="cs-CZ" sz="3400" dirty="0" err="1"/>
              <a:t>Theory</a:t>
            </a:r>
            <a:r>
              <a:rPr lang="cs-CZ" sz="3400" dirty="0"/>
              <a:t> and </a:t>
            </a:r>
            <a:r>
              <a:rPr lang="cs-CZ" sz="3400" dirty="0" err="1"/>
              <a:t>practice</a:t>
            </a:r>
            <a:r>
              <a:rPr lang="cs-CZ" sz="3400" dirty="0"/>
              <a:t> in </a:t>
            </a:r>
            <a:r>
              <a:rPr lang="cs-CZ" sz="3400" dirty="0" err="1"/>
              <a:t>human</a:t>
            </a:r>
            <a:r>
              <a:rPr lang="cs-CZ" sz="3400" dirty="0"/>
              <a:t> </a:t>
            </a:r>
            <a:r>
              <a:rPr lang="cs-CZ" sz="3400" dirty="0" err="1"/>
              <a:t>geography</a:t>
            </a:r>
            <a:r>
              <a:rPr lang="cs-CZ" sz="3400" dirty="0"/>
              <a:t> – </a:t>
            </a:r>
            <a:r>
              <a:rPr lang="cs-CZ" sz="3400" dirty="0" err="1"/>
              <a:t>introduction</a:t>
            </a:r>
            <a:r>
              <a:rPr lang="cs-CZ" sz="3400" dirty="0"/>
              <a:t> to </a:t>
            </a:r>
            <a:r>
              <a:rPr lang="cs-CZ" sz="3400" dirty="0" err="1"/>
              <a:t>the</a:t>
            </a:r>
            <a:r>
              <a:rPr lang="cs-CZ" sz="3400" dirty="0"/>
              <a:t> </a:t>
            </a:r>
            <a:r>
              <a:rPr lang="cs-CZ" sz="3400" dirty="0" err="1"/>
              <a:t>course</a:t>
            </a:r>
            <a:br>
              <a:rPr lang="cs-CZ" sz="4050" dirty="0"/>
            </a:br>
            <a:br>
              <a:rPr lang="cs-CZ" sz="4050" dirty="0"/>
            </a:br>
            <a:r>
              <a:rPr lang="cs-CZ" sz="2000" dirty="0"/>
              <a:t>Pavel Doboš</a:t>
            </a:r>
          </a:p>
        </p:txBody>
      </p:sp>
    </p:spTree>
    <p:extLst>
      <p:ext uri="{BB962C8B-B14F-4D97-AF65-F5344CB8AC3E}">
        <p14:creationId xmlns:p14="http://schemas.microsoft.com/office/powerpoint/2010/main" val="2784996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1DDB0AF-8840-D2E4-6562-88492136F4D3}"/>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E493733F-1932-A46B-4345-33F6A4F639A8}"/>
              </a:ext>
            </a:extLst>
          </p:cNvPr>
          <p:cNvSpPr>
            <a:spLocks noGrp="1"/>
          </p:cNvSpPr>
          <p:nvPr>
            <p:ph type="title"/>
          </p:nvPr>
        </p:nvSpPr>
        <p:spPr/>
        <p:txBody>
          <a:bodyPr/>
          <a:lstStyle/>
          <a:p>
            <a:r>
              <a:rPr lang="cs-CZ" dirty="0"/>
              <a:t>8. </a:t>
            </a:r>
            <a:r>
              <a:rPr lang="cs-CZ" dirty="0" err="1"/>
              <a:t>lecture</a:t>
            </a:r>
            <a:r>
              <a:rPr lang="cs-CZ" dirty="0"/>
              <a:t> (21st </a:t>
            </a:r>
            <a:r>
              <a:rPr lang="cs-CZ" dirty="0" err="1"/>
              <a:t>November</a:t>
            </a:r>
            <a:r>
              <a:rPr lang="cs-CZ" dirty="0"/>
              <a:t>)</a:t>
            </a:r>
          </a:p>
        </p:txBody>
      </p:sp>
      <p:sp>
        <p:nvSpPr>
          <p:cNvPr id="5" name="Zástupný obsah 4">
            <a:extLst>
              <a:ext uri="{FF2B5EF4-FFF2-40B4-BE49-F238E27FC236}">
                <a16:creationId xmlns:a16="http://schemas.microsoft.com/office/drawing/2014/main" id="{0405EEA4-102F-3D57-D33F-8877DFDEB3FA}"/>
              </a:ext>
            </a:extLst>
          </p:cNvPr>
          <p:cNvSpPr>
            <a:spLocks noGrp="1"/>
          </p:cNvSpPr>
          <p:nvPr>
            <p:ph idx="1"/>
          </p:nvPr>
        </p:nvSpPr>
        <p:spPr/>
        <p:txBody>
          <a:bodyPr/>
          <a:lstStyle/>
          <a:p>
            <a:pPr marL="72000" indent="0">
              <a:buNone/>
            </a:pPr>
            <a:r>
              <a:rPr lang="en-US" b="1" dirty="0"/>
              <a:t>Politics of performance and affect: the imperative of being non-representational</a:t>
            </a:r>
            <a:endParaRPr lang="cs-CZ" b="1" dirty="0"/>
          </a:p>
          <a:p>
            <a:r>
              <a:rPr lang="cs-CZ" dirty="0" err="1"/>
              <a:t>From</a:t>
            </a:r>
            <a:r>
              <a:rPr lang="cs-CZ" dirty="0"/>
              <a:t> </a:t>
            </a:r>
            <a:r>
              <a:rPr lang="cs-CZ" dirty="0" err="1"/>
              <a:t>representational</a:t>
            </a:r>
            <a:r>
              <a:rPr lang="cs-CZ" dirty="0"/>
              <a:t> to non-</a:t>
            </a:r>
            <a:r>
              <a:rPr lang="cs-CZ" dirty="0" err="1"/>
              <a:t>representational</a:t>
            </a:r>
            <a:r>
              <a:rPr lang="cs-CZ" dirty="0"/>
              <a:t> </a:t>
            </a:r>
            <a:r>
              <a:rPr lang="cs-CZ" dirty="0" err="1"/>
              <a:t>geographies</a:t>
            </a:r>
            <a:endParaRPr lang="cs-CZ" dirty="0"/>
          </a:p>
          <a:p>
            <a:pPr lvl="1"/>
            <a:r>
              <a:rPr lang="cs-CZ" dirty="0" err="1"/>
              <a:t>From</a:t>
            </a:r>
            <a:r>
              <a:rPr lang="cs-CZ" dirty="0"/>
              <a:t> „</a:t>
            </a:r>
            <a:r>
              <a:rPr lang="cs-CZ" dirty="0" err="1"/>
              <a:t>dead</a:t>
            </a:r>
            <a:r>
              <a:rPr lang="cs-CZ" dirty="0"/>
              <a:t>“ to „</a:t>
            </a:r>
            <a:r>
              <a:rPr lang="cs-CZ" dirty="0" err="1"/>
              <a:t>living</a:t>
            </a:r>
            <a:r>
              <a:rPr lang="cs-CZ" dirty="0"/>
              <a:t>“ </a:t>
            </a:r>
            <a:r>
              <a:rPr lang="cs-CZ" dirty="0" err="1"/>
              <a:t>geographies</a:t>
            </a:r>
            <a:endParaRPr lang="cs-CZ" dirty="0"/>
          </a:p>
          <a:p>
            <a:r>
              <a:rPr lang="cs-CZ" dirty="0" err="1"/>
              <a:t>The</a:t>
            </a:r>
            <a:r>
              <a:rPr lang="cs-CZ" dirty="0"/>
              <a:t> </a:t>
            </a:r>
            <a:r>
              <a:rPr lang="cs-CZ" dirty="0" err="1"/>
              <a:t>concept</a:t>
            </a:r>
            <a:r>
              <a:rPr lang="cs-CZ" dirty="0"/>
              <a:t> </a:t>
            </a:r>
            <a:r>
              <a:rPr lang="cs-CZ" dirty="0" err="1"/>
              <a:t>of</a:t>
            </a:r>
            <a:r>
              <a:rPr lang="cs-CZ" dirty="0"/>
              <a:t> </a:t>
            </a:r>
            <a:r>
              <a:rPr lang="cs-CZ" dirty="0" err="1"/>
              <a:t>affect</a:t>
            </a:r>
            <a:endParaRPr lang="cs-CZ" dirty="0"/>
          </a:p>
          <a:p>
            <a:r>
              <a:rPr lang="cs-CZ" dirty="0" err="1"/>
              <a:t>Geographies</a:t>
            </a:r>
            <a:r>
              <a:rPr lang="cs-CZ" dirty="0"/>
              <a:t> as </a:t>
            </a:r>
            <a:r>
              <a:rPr lang="cs-CZ" dirty="0" err="1"/>
              <a:t>performing</a:t>
            </a:r>
            <a:r>
              <a:rPr lang="cs-CZ" dirty="0"/>
              <a:t> and 			</a:t>
            </a:r>
            <a:r>
              <a:rPr lang="cs-CZ" dirty="0" err="1"/>
              <a:t>affecting</a:t>
            </a:r>
            <a:r>
              <a:rPr lang="cs-CZ" dirty="0"/>
              <a:t> a </a:t>
            </a:r>
            <a:r>
              <a:rPr lang="cs-CZ" dirty="0" err="1"/>
              <a:t>life</a:t>
            </a:r>
            <a:endParaRPr lang="cs-CZ" dirty="0"/>
          </a:p>
        </p:txBody>
      </p:sp>
      <p:pic>
        <p:nvPicPr>
          <p:cNvPr id="7" name="Obrázek 6" descr="Obsah obrázku text, snímek obrazovky, grafický design, plakát&#10;&#10;Popis byl vytvořen automaticky">
            <a:extLst>
              <a:ext uri="{FF2B5EF4-FFF2-40B4-BE49-F238E27FC236}">
                <a16:creationId xmlns:a16="http://schemas.microsoft.com/office/drawing/2014/main" id="{374A1AE3-95EA-B402-5B31-0EC1548772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9644" y="3579555"/>
            <a:ext cx="1516733" cy="2385441"/>
          </a:xfrm>
          <a:prstGeom prst="rect">
            <a:avLst/>
          </a:prstGeom>
        </p:spPr>
      </p:pic>
    </p:spTree>
    <p:extLst>
      <p:ext uri="{BB962C8B-B14F-4D97-AF65-F5344CB8AC3E}">
        <p14:creationId xmlns:p14="http://schemas.microsoft.com/office/powerpoint/2010/main" val="113628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564CB67-4507-9A2D-8A8E-78714EA56CAA}"/>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30469E14-BD34-CC17-5F08-B6ECAD4B2CE6}"/>
              </a:ext>
            </a:extLst>
          </p:cNvPr>
          <p:cNvSpPr>
            <a:spLocks noGrp="1"/>
          </p:cNvSpPr>
          <p:nvPr>
            <p:ph type="title"/>
          </p:nvPr>
        </p:nvSpPr>
        <p:spPr/>
        <p:txBody>
          <a:bodyPr/>
          <a:lstStyle/>
          <a:p>
            <a:r>
              <a:rPr lang="cs-CZ" dirty="0"/>
              <a:t>9. </a:t>
            </a:r>
            <a:r>
              <a:rPr lang="cs-CZ" dirty="0" err="1"/>
              <a:t>lecture</a:t>
            </a:r>
            <a:r>
              <a:rPr lang="cs-CZ" dirty="0"/>
              <a:t> (28th </a:t>
            </a:r>
            <a:r>
              <a:rPr lang="cs-CZ" dirty="0" err="1"/>
              <a:t>November</a:t>
            </a:r>
            <a:r>
              <a:rPr lang="cs-CZ" dirty="0"/>
              <a:t>)</a:t>
            </a:r>
          </a:p>
        </p:txBody>
      </p:sp>
      <p:sp>
        <p:nvSpPr>
          <p:cNvPr id="5" name="Zástupný obsah 4">
            <a:extLst>
              <a:ext uri="{FF2B5EF4-FFF2-40B4-BE49-F238E27FC236}">
                <a16:creationId xmlns:a16="http://schemas.microsoft.com/office/drawing/2014/main" id="{4EC78092-6641-ABE9-3C63-16CE25A6FED1}"/>
              </a:ext>
            </a:extLst>
          </p:cNvPr>
          <p:cNvSpPr>
            <a:spLocks noGrp="1"/>
          </p:cNvSpPr>
          <p:nvPr>
            <p:ph idx="1"/>
          </p:nvPr>
        </p:nvSpPr>
        <p:spPr/>
        <p:txBody>
          <a:bodyPr/>
          <a:lstStyle/>
          <a:p>
            <a:pPr marL="72000" indent="0">
              <a:buNone/>
            </a:pPr>
            <a:r>
              <a:rPr lang="cs-CZ" b="1" i="1" dirty="0" err="1"/>
              <a:t>Geography</a:t>
            </a:r>
            <a:r>
              <a:rPr lang="cs-CZ" b="1" i="1" dirty="0"/>
              <a:t>, morality, </a:t>
            </a:r>
            <a:r>
              <a:rPr lang="cs-CZ" b="1" i="1" dirty="0" err="1"/>
              <a:t>ethics</a:t>
            </a:r>
            <a:endParaRPr lang="cs-CZ" b="1" i="1" dirty="0"/>
          </a:p>
          <a:p>
            <a:r>
              <a:rPr lang="cs-CZ" dirty="0" err="1"/>
              <a:t>Moral</a:t>
            </a:r>
            <a:r>
              <a:rPr lang="cs-CZ" dirty="0"/>
              <a:t> and </a:t>
            </a:r>
            <a:r>
              <a:rPr lang="cs-CZ" dirty="0" err="1"/>
              <a:t>activist</a:t>
            </a:r>
            <a:r>
              <a:rPr lang="cs-CZ" dirty="0"/>
              <a:t> </a:t>
            </a:r>
            <a:r>
              <a:rPr lang="cs-CZ" dirty="0" err="1"/>
              <a:t>geographies</a:t>
            </a:r>
            <a:endParaRPr lang="cs-CZ" dirty="0"/>
          </a:p>
          <a:p>
            <a:r>
              <a:rPr lang="cs-CZ" dirty="0" err="1"/>
              <a:t>Descriptive</a:t>
            </a:r>
            <a:r>
              <a:rPr lang="cs-CZ" dirty="0"/>
              <a:t> and normative </a:t>
            </a:r>
            <a:r>
              <a:rPr lang="cs-CZ" dirty="0" err="1"/>
              <a:t>ethics</a:t>
            </a:r>
            <a:endParaRPr lang="cs-CZ" dirty="0"/>
          </a:p>
          <a:p>
            <a:r>
              <a:rPr lang="en-US" dirty="0"/>
              <a:t>Commitments to </a:t>
            </a:r>
            <a:r>
              <a:rPr lang="cs-CZ" dirty="0" err="1"/>
              <a:t>humans</a:t>
            </a:r>
            <a:r>
              <a:rPr lang="en-US" dirty="0"/>
              <a:t>, </a:t>
            </a:r>
            <a:r>
              <a:rPr lang="cs-CZ" dirty="0"/>
              <a:t>as </a:t>
            </a:r>
            <a:r>
              <a:rPr lang="cs-CZ" dirty="0" err="1"/>
              <a:t>well</a:t>
            </a:r>
            <a:r>
              <a:rPr lang="cs-CZ" dirty="0"/>
              <a:t> as </a:t>
            </a:r>
            <a:r>
              <a:rPr lang="en-US" dirty="0"/>
              <a:t>non-human beings, and nature</a:t>
            </a:r>
            <a:r>
              <a:rPr lang="cs-CZ" dirty="0"/>
              <a:t>?</a:t>
            </a:r>
          </a:p>
          <a:p>
            <a:r>
              <a:rPr lang="cs-CZ" dirty="0" err="1"/>
              <a:t>Spatial</a:t>
            </a:r>
            <a:r>
              <a:rPr lang="cs-CZ" dirty="0"/>
              <a:t> </a:t>
            </a:r>
            <a:r>
              <a:rPr lang="cs-CZ" dirty="0" err="1"/>
              <a:t>ideas</a:t>
            </a:r>
            <a:r>
              <a:rPr lang="cs-CZ" dirty="0"/>
              <a:t> </a:t>
            </a:r>
            <a:r>
              <a:rPr lang="cs-CZ" dirty="0" err="1"/>
              <a:t>of</a:t>
            </a:r>
            <a:r>
              <a:rPr lang="cs-CZ" dirty="0"/>
              <a:t> </a:t>
            </a:r>
            <a:r>
              <a:rPr lang="cs-CZ" dirty="0" err="1"/>
              <a:t>empathy</a:t>
            </a:r>
            <a:r>
              <a:rPr lang="cs-CZ" dirty="0"/>
              <a:t>, justice, </a:t>
            </a:r>
            <a:r>
              <a:rPr lang="cs-CZ" dirty="0" err="1"/>
              <a:t>emancipation</a:t>
            </a:r>
            <a:r>
              <a:rPr lang="cs-CZ" dirty="0"/>
              <a:t>, </a:t>
            </a:r>
            <a:r>
              <a:rPr lang="cs-CZ" dirty="0" err="1"/>
              <a:t>alleviation</a:t>
            </a:r>
            <a:r>
              <a:rPr lang="cs-CZ" dirty="0"/>
              <a:t> </a:t>
            </a:r>
            <a:r>
              <a:rPr lang="cs-CZ" dirty="0" err="1"/>
              <a:t>of</a:t>
            </a:r>
            <a:r>
              <a:rPr lang="cs-CZ" dirty="0"/>
              <a:t> </a:t>
            </a:r>
            <a:r>
              <a:rPr lang="cs-CZ" dirty="0" err="1"/>
              <a:t>suffering</a:t>
            </a:r>
            <a:r>
              <a:rPr lang="cs-CZ" dirty="0"/>
              <a:t>, …</a:t>
            </a:r>
          </a:p>
        </p:txBody>
      </p:sp>
      <p:pic>
        <p:nvPicPr>
          <p:cNvPr id="7" name="Obrázek 6" descr="Obsah obrázku text, snímek obrazovky, Písmo, Grafika&#10;&#10;Popis byl vytvořen automaticky">
            <a:extLst>
              <a:ext uri="{FF2B5EF4-FFF2-40B4-BE49-F238E27FC236}">
                <a16:creationId xmlns:a16="http://schemas.microsoft.com/office/drawing/2014/main" id="{97539F26-CD02-9EFC-99A4-59283C87B9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7162" y="1534056"/>
            <a:ext cx="3028426" cy="1564687"/>
          </a:xfrm>
          <a:prstGeom prst="rect">
            <a:avLst/>
          </a:prstGeom>
        </p:spPr>
      </p:pic>
    </p:spTree>
    <p:extLst>
      <p:ext uri="{BB962C8B-B14F-4D97-AF65-F5344CB8AC3E}">
        <p14:creationId xmlns:p14="http://schemas.microsoft.com/office/powerpoint/2010/main" val="2687925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A73A502-C245-FF1E-CB61-38963C64E57F}"/>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FE1676E8-BDA7-8C45-3937-983C62B349E2}"/>
              </a:ext>
            </a:extLst>
          </p:cNvPr>
          <p:cNvSpPr>
            <a:spLocks noGrp="1"/>
          </p:cNvSpPr>
          <p:nvPr>
            <p:ph type="title"/>
          </p:nvPr>
        </p:nvSpPr>
        <p:spPr/>
        <p:txBody>
          <a:bodyPr/>
          <a:lstStyle/>
          <a:p>
            <a:r>
              <a:rPr lang="cs-CZ" dirty="0"/>
              <a:t>10. </a:t>
            </a:r>
            <a:r>
              <a:rPr lang="cs-CZ" dirty="0" err="1"/>
              <a:t>lecture</a:t>
            </a:r>
            <a:r>
              <a:rPr lang="cs-CZ" dirty="0"/>
              <a:t> (5th </a:t>
            </a:r>
            <a:r>
              <a:rPr lang="cs-CZ" dirty="0" err="1"/>
              <a:t>December</a:t>
            </a:r>
            <a:r>
              <a:rPr lang="cs-CZ" dirty="0"/>
              <a:t>)</a:t>
            </a:r>
          </a:p>
        </p:txBody>
      </p:sp>
      <p:sp>
        <p:nvSpPr>
          <p:cNvPr id="5" name="Zástupný obsah 4">
            <a:extLst>
              <a:ext uri="{FF2B5EF4-FFF2-40B4-BE49-F238E27FC236}">
                <a16:creationId xmlns:a16="http://schemas.microsoft.com/office/drawing/2014/main" id="{163B76B2-C250-C334-1874-1EC5F81466E7}"/>
              </a:ext>
            </a:extLst>
          </p:cNvPr>
          <p:cNvSpPr>
            <a:spLocks noGrp="1"/>
          </p:cNvSpPr>
          <p:nvPr>
            <p:ph idx="1"/>
          </p:nvPr>
        </p:nvSpPr>
        <p:spPr/>
        <p:txBody>
          <a:bodyPr/>
          <a:lstStyle/>
          <a:p>
            <a:pPr marL="72000" indent="0">
              <a:buNone/>
            </a:pPr>
            <a:r>
              <a:rPr lang="en-US" b="1" i="1" dirty="0"/>
              <a:t>Spatial opportunities that poststructuralism makes possible</a:t>
            </a:r>
            <a:endParaRPr lang="cs-CZ" b="1" i="1" dirty="0"/>
          </a:p>
          <a:p>
            <a:r>
              <a:rPr lang="cs-CZ" dirty="0" err="1"/>
              <a:t>Spatialities</a:t>
            </a:r>
            <a:r>
              <a:rPr lang="cs-CZ" dirty="0"/>
              <a:t> in </a:t>
            </a:r>
            <a:r>
              <a:rPr lang="cs-CZ" dirty="0" err="1"/>
              <a:t>writings</a:t>
            </a:r>
            <a:r>
              <a:rPr lang="cs-CZ" dirty="0"/>
              <a:t>	 </a:t>
            </a:r>
            <a:r>
              <a:rPr lang="cs-CZ" dirty="0" err="1"/>
              <a:t>of</a:t>
            </a:r>
            <a:r>
              <a:rPr lang="cs-CZ" dirty="0"/>
              <a:t> 			</a:t>
            </a:r>
            <a:r>
              <a:rPr lang="cs-CZ" dirty="0" err="1"/>
              <a:t>poststructuralist</a:t>
            </a:r>
            <a:r>
              <a:rPr lang="cs-CZ" dirty="0"/>
              <a:t> </a:t>
            </a:r>
            <a:r>
              <a:rPr lang="cs-CZ" dirty="0" err="1"/>
              <a:t>thinkers</a:t>
            </a:r>
            <a:endParaRPr lang="cs-CZ" dirty="0"/>
          </a:p>
          <a:p>
            <a:r>
              <a:rPr lang="cs-CZ" dirty="0" err="1"/>
              <a:t>Deconstruction</a:t>
            </a:r>
            <a:r>
              <a:rPr lang="cs-CZ" dirty="0"/>
              <a:t>, </a:t>
            </a:r>
            <a:r>
              <a:rPr lang="cs-CZ" dirty="0" err="1"/>
              <a:t>schizoanalysis</a:t>
            </a:r>
            <a:r>
              <a:rPr lang="cs-CZ" dirty="0"/>
              <a:t>, </a:t>
            </a:r>
            <a:r>
              <a:rPr lang="cs-CZ" dirty="0" err="1"/>
              <a:t>différends</a:t>
            </a:r>
            <a:endParaRPr lang="cs-CZ" dirty="0"/>
          </a:p>
          <a:p>
            <a:r>
              <a:rPr lang="cs-CZ" dirty="0" err="1"/>
              <a:t>The</a:t>
            </a:r>
            <a:r>
              <a:rPr lang="cs-CZ" dirty="0"/>
              <a:t> </a:t>
            </a:r>
            <a:r>
              <a:rPr lang="cs-CZ" dirty="0" err="1"/>
              <a:t>critique</a:t>
            </a:r>
            <a:r>
              <a:rPr lang="cs-CZ" dirty="0"/>
              <a:t> </a:t>
            </a:r>
            <a:r>
              <a:rPr lang="cs-CZ" dirty="0" err="1"/>
              <a:t>of</a:t>
            </a:r>
            <a:r>
              <a:rPr lang="cs-CZ" dirty="0"/>
              <a:t> </a:t>
            </a:r>
            <a:r>
              <a:rPr lang="cs-CZ" dirty="0" err="1"/>
              <a:t>pointillism</a:t>
            </a:r>
            <a:endParaRPr lang="cs-CZ" dirty="0"/>
          </a:p>
          <a:p>
            <a:r>
              <a:rPr lang="cs-CZ" dirty="0" err="1"/>
              <a:t>Space</a:t>
            </a:r>
            <a:r>
              <a:rPr lang="cs-CZ" dirty="0"/>
              <a:t> as a verb, </a:t>
            </a:r>
            <a:r>
              <a:rPr lang="cs-CZ" dirty="0" err="1"/>
              <a:t>rather</a:t>
            </a:r>
            <a:r>
              <a:rPr lang="cs-CZ" dirty="0"/>
              <a:t> </a:t>
            </a:r>
            <a:r>
              <a:rPr lang="cs-CZ" dirty="0" err="1"/>
              <a:t>than</a:t>
            </a:r>
            <a:r>
              <a:rPr lang="cs-CZ" dirty="0"/>
              <a:t> a </a:t>
            </a:r>
            <a:r>
              <a:rPr lang="cs-CZ" dirty="0" err="1"/>
              <a:t>noun</a:t>
            </a:r>
            <a:r>
              <a:rPr lang="cs-CZ" dirty="0"/>
              <a:t> -&gt; </a:t>
            </a:r>
            <a:r>
              <a:rPr lang="cs-CZ" dirty="0" err="1"/>
              <a:t>spacing</a:t>
            </a:r>
            <a:endParaRPr lang="cs-CZ" dirty="0"/>
          </a:p>
        </p:txBody>
      </p:sp>
      <p:pic>
        <p:nvPicPr>
          <p:cNvPr id="7" name="Obrázek 6" descr="Obsah obrázku text, Lidská tvář, skica, kresba&#10;&#10;Popis byl vytvořen automaticky">
            <a:extLst>
              <a:ext uri="{FF2B5EF4-FFF2-40B4-BE49-F238E27FC236}">
                <a16:creationId xmlns:a16="http://schemas.microsoft.com/office/drawing/2014/main" id="{50047271-289F-0AF3-45A7-56824C80E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559" y="2279056"/>
            <a:ext cx="3166159" cy="2093153"/>
          </a:xfrm>
          <a:prstGeom prst="rect">
            <a:avLst/>
          </a:prstGeom>
        </p:spPr>
      </p:pic>
    </p:spTree>
    <p:extLst>
      <p:ext uri="{BB962C8B-B14F-4D97-AF65-F5344CB8AC3E}">
        <p14:creationId xmlns:p14="http://schemas.microsoft.com/office/powerpoint/2010/main" val="2551406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FB4C5E2-3DCC-9CC0-DE43-0ACB9A1B6D4A}"/>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DF0B7F95-FA57-A46E-031D-66FB510DCEC7}"/>
              </a:ext>
            </a:extLst>
          </p:cNvPr>
          <p:cNvSpPr>
            <a:spLocks noGrp="1"/>
          </p:cNvSpPr>
          <p:nvPr>
            <p:ph type="title"/>
          </p:nvPr>
        </p:nvSpPr>
        <p:spPr/>
        <p:txBody>
          <a:bodyPr/>
          <a:lstStyle/>
          <a:p>
            <a:r>
              <a:rPr lang="cs-CZ" dirty="0"/>
              <a:t>11. </a:t>
            </a:r>
            <a:r>
              <a:rPr lang="cs-CZ" dirty="0" err="1"/>
              <a:t>lecture</a:t>
            </a:r>
            <a:r>
              <a:rPr lang="cs-CZ" dirty="0"/>
              <a:t> (12th </a:t>
            </a:r>
            <a:r>
              <a:rPr lang="cs-CZ" dirty="0" err="1"/>
              <a:t>December</a:t>
            </a:r>
            <a:r>
              <a:rPr lang="cs-CZ" dirty="0"/>
              <a:t>) </a:t>
            </a:r>
          </a:p>
        </p:txBody>
      </p:sp>
      <p:sp>
        <p:nvSpPr>
          <p:cNvPr id="5" name="Zástupný obsah 4">
            <a:extLst>
              <a:ext uri="{FF2B5EF4-FFF2-40B4-BE49-F238E27FC236}">
                <a16:creationId xmlns:a16="http://schemas.microsoft.com/office/drawing/2014/main" id="{1B15CC51-DACD-6953-9570-2B51F56C6E71}"/>
              </a:ext>
            </a:extLst>
          </p:cNvPr>
          <p:cNvSpPr>
            <a:spLocks noGrp="1"/>
          </p:cNvSpPr>
          <p:nvPr>
            <p:ph idx="1"/>
          </p:nvPr>
        </p:nvSpPr>
        <p:spPr/>
        <p:txBody>
          <a:bodyPr/>
          <a:lstStyle/>
          <a:p>
            <a:pPr marL="72000" indent="0">
              <a:buNone/>
            </a:pPr>
            <a:r>
              <a:rPr lang="en-US" b="1" i="1" dirty="0"/>
              <a:t>Geographies of virtual space, big data, and the problem of internet communication</a:t>
            </a:r>
            <a:endParaRPr lang="cs-CZ" b="1" i="1" dirty="0"/>
          </a:p>
          <a:p>
            <a:r>
              <a:rPr lang="cs-CZ" dirty="0" err="1"/>
              <a:t>Spatialities</a:t>
            </a:r>
            <a:r>
              <a:rPr lang="cs-CZ" dirty="0"/>
              <a:t> </a:t>
            </a:r>
            <a:r>
              <a:rPr lang="cs-CZ" dirty="0" err="1"/>
              <a:t>of</a:t>
            </a:r>
            <a:r>
              <a:rPr lang="cs-CZ" dirty="0"/>
              <a:t> internet </a:t>
            </a:r>
            <a:r>
              <a:rPr lang="cs-CZ" dirty="0" err="1"/>
              <a:t>platforms</a:t>
            </a:r>
            <a:endParaRPr lang="cs-CZ" dirty="0"/>
          </a:p>
          <a:p>
            <a:r>
              <a:rPr lang="cs-CZ" dirty="0" err="1"/>
              <a:t>Exclusions</a:t>
            </a:r>
            <a:r>
              <a:rPr lang="cs-CZ" dirty="0"/>
              <a:t> </a:t>
            </a:r>
            <a:r>
              <a:rPr lang="cs-CZ" dirty="0" err="1"/>
              <a:t>inside</a:t>
            </a:r>
            <a:r>
              <a:rPr lang="cs-CZ" dirty="0"/>
              <a:t> </a:t>
            </a:r>
            <a:r>
              <a:rPr lang="cs-CZ" dirty="0" err="1"/>
              <a:t>digital</a:t>
            </a:r>
            <a:r>
              <a:rPr lang="cs-CZ" dirty="0"/>
              <a:t> </a:t>
            </a:r>
            <a:r>
              <a:rPr lang="cs-CZ" dirty="0" err="1"/>
              <a:t>spaces</a:t>
            </a:r>
            <a:endParaRPr lang="cs-CZ" dirty="0"/>
          </a:p>
          <a:p>
            <a:r>
              <a:rPr lang="cs-CZ" dirty="0" err="1"/>
              <a:t>Affects</a:t>
            </a:r>
            <a:r>
              <a:rPr lang="cs-CZ" dirty="0"/>
              <a:t> </a:t>
            </a:r>
            <a:r>
              <a:rPr lang="cs-CZ" dirty="0" err="1"/>
              <a:t>of</a:t>
            </a:r>
            <a:r>
              <a:rPr lang="cs-CZ" dirty="0"/>
              <a:t> software</a:t>
            </a:r>
          </a:p>
          <a:p>
            <a:r>
              <a:rPr lang="cs-CZ" dirty="0" err="1"/>
              <a:t>Ontegenesis</a:t>
            </a:r>
            <a:r>
              <a:rPr lang="cs-CZ" dirty="0"/>
              <a:t> </a:t>
            </a:r>
            <a:r>
              <a:rPr lang="cs-CZ" dirty="0" err="1"/>
              <a:t>of</a:t>
            </a:r>
            <a:r>
              <a:rPr lang="cs-CZ" dirty="0"/>
              <a:t> </a:t>
            </a:r>
            <a:r>
              <a:rPr lang="cs-CZ" dirty="0" err="1"/>
              <a:t>space</a:t>
            </a:r>
            <a:r>
              <a:rPr lang="cs-CZ" dirty="0"/>
              <a:t> via </a:t>
            </a:r>
            <a:r>
              <a:rPr lang="cs-CZ" dirty="0" err="1"/>
              <a:t>algorithms</a:t>
            </a:r>
            <a:endParaRPr lang="cs-CZ" dirty="0"/>
          </a:p>
        </p:txBody>
      </p:sp>
      <p:pic>
        <p:nvPicPr>
          <p:cNvPr id="7" name="Obrázek 6" descr="Obsah obrázku bublina, obloha, osoba, voda&#10;&#10;Popis byl vytvořen automaticky">
            <a:extLst>
              <a:ext uri="{FF2B5EF4-FFF2-40B4-BE49-F238E27FC236}">
                <a16:creationId xmlns:a16="http://schemas.microsoft.com/office/drawing/2014/main" id="{D7A9888E-4AF8-1B22-771E-9C8AC4F29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4572" y="3047552"/>
            <a:ext cx="3108258" cy="1927120"/>
          </a:xfrm>
          <a:prstGeom prst="rect">
            <a:avLst/>
          </a:prstGeom>
        </p:spPr>
      </p:pic>
    </p:spTree>
    <p:extLst>
      <p:ext uri="{BB962C8B-B14F-4D97-AF65-F5344CB8AC3E}">
        <p14:creationId xmlns:p14="http://schemas.microsoft.com/office/powerpoint/2010/main" val="32408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05B14DA-AFF9-1645-2D45-45A4B6B14224}"/>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FE62C6DF-DB54-5003-1D6C-4E2609FF0262}"/>
              </a:ext>
            </a:extLst>
          </p:cNvPr>
          <p:cNvSpPr>
            <a:spLocks noGrp="1"/>
          </p:cNvSpPr>
          <p:nvPr>
            <p:ph type="title"/>
          </p:nvPr>
        </p:nvSpPr>
        <p:spPr/>
        <p:txBody>
          <a:bodyPr/>
          <a:lstStyle/>
          <a:p>
            <a:r>
              <a:rPr lang="cs-CZ" dirty="0"/>
              <a:t>12. </a:t>
            </a:r>
            <a:r>
              <a:rPr lang="cs-CZ" dirty="0" err="1"/>
              <a:t>lecture</a:t>
            </a:r>
            <a:r>
              <a:rPr lang="cs-CZ" dirty="0"/>
              <a:t> (19th </a:t>
            </a:r>
            <a:r>
              <a:rPr lang="cs-CZ" dirty="0" err="1"/>
              <a:t>December</a:t>
            </a:r>
            <a:r>
              <a:rPr lang="cs-CZ" dirty="0"/>
              <a:t>)</a:t>
            </a:r>
          </a:p>
        </p:txBody>
      </p:sp>
      <p:sp>
        <p:nvSpPr>
          <p:cNvPr id="5" name="Zástupný obsah 4">
            <a:extLst>
              <a:ext uri="{FF2B5EF4-FFF2-40B4-BE49-F238E27FC236}">
                <a16:creationId xmlns:a16="http://schemas.microsoft.com/office/drawing/2014/main" id="{5709D74A-C548-2AFD-77E0-6FDB5233F67C}"/>
              </a:ext>
            </a:extLst>
          </p:cNvPr>
          <p:cNvSpPr>
            <a:spLocks noGrp="1"/>
          </p:cNvSpPr>
          <p:nvPr>
            <p:ph idx="1"/>
          </p:nvPr>
        </p:nvSpPr>
        <p:spPr>
          <a:xfrm>
            <a:off x="540095" y="1692002"/>
            <a:ext cx="8066301" cy="4139998"/>
          </a:xfrm>
        </p:spPr>
        <p:txBody>
          <a:bodyPr/>
          <a:lstStyle/>
          <a:p>
            <a:pPr marL="72000" indent="0">
              <a:buNone/>
            </a:pPr>
            <a:r>
              <a:rPr lang="en-US" b="1" i="1" dirty="0"/>
              <a:t>Critical cartographies and the cartographic reason</a:t>
            </a:r>
            <a:endParaRPr lang="cs-CZ" b="1" i="1" dirty="0"/>
          </a:p>
          <a:p>
            <a:r>
              <a:rPr lang="cs-CZ" sz="2400" dirty="0" err="1"/>
              <a:t>The</a:t>
            </a:r>
            <a:r>
              <a:rPr lang="cs-CZ" sz="2400" dirty="0"/>
              <a:t> </a:t>
            </a:r>
            <a:r>
              <a:rPr lang="cs-CZ" sz="2400" dirty="0" err="1"/>
              <a:t>discursive</a:t>
            </a:r>
            <a:r>
              <a:rPr lang="cs-CZ" sz="2400" dirty="0"/>
              <a:t> </a:t>
            </a:r>
            <a:r>
              <a:rPr lang="cs-CZ" sz="2400" dirty="0" err="1"/>
              <a:t>critique</a:t>
            </a:r>
            <a:r>
              <a:rPr lang="cs-CZ" sz="2400" dirty="0"/>
              <a:t> </a:t>
            </a:r>
            <a:r>
              <a:rPr lang="cs-CZ" sz="2400" dirty="0" err="1"/>
              <a:t>of</a:t>
            </a:r>
            <a:r>
              <a:rPr lang="cs-CZ" sz="2400" dirty="0"/>
              <a:t> </a:t>
            </a:r>
            <a:r>
              <a:rPr lang="cs-CZ" sz="2400" dirty="0" err="1"/>
              <a:t>maps</a:t>
            </a:r>
            <a:r>
              <a:rPr lang="cs-CZ" sz="2400" dirty="0"/>
              <a:t> as </a:t>
            </a:r>
            <a:r>
              <a:rPr lang="cs-CZ" sz="2400" dirty="0" err="1"/>
              <a:t>ideological</a:t>
            </a:r>
            <a:r>
              <a:rPr lang="cs-CZ" sz="2400" dirty="0"/>
              <a:t> </a:t>
            </a:r>
            <a:r>
              <a:rPr lang="cs-CZ" sz="2400" dirty="0" err="1"/>
              <a:t>tools</a:t>
            </a:r>
            <a:endParaRPr lang="cs-CZ" sz="2400" dirty="0"/>
          </a:p>
          <a:p>
            <a:r>
              <a:rPr lang="cs-CZ" sz="2400" dirty="0" err="1"/>
              <a:t>The</a:t>
            </a:r>
            <a:r>
              <a:rPr lang="cs-CZ" sz="2400" dirty="0"/>
              <a:t> </a:t>
            </a:r>
            <a:r>
              <a:rPr lang="cs-CZ" sz="2400" dirty="0" err="1"/>
              <a:t>critique</a:t>
            </a:r>
            <a:r>
              <a:rPr lang="cs-CZ" sz="2400" dirty="0"/>
              <a:t> </a:t>
            </a:r>
            <a:r>
              <a:rPr lang="cs-CZ" sz="2400" dirty="0" err="1"/>
              <a:t>of</a:t>
            </a:r>
            <a:r>
              <a:rPr lang="cs-CZ" sz="2400" dirty="0"/>
              <a:t> </a:t>
            </a:r>
            <a:r>
              <a:rPr lang="cs-CZ" sz="2400" dirty="0" err="1"/>
              <a:t>cartographic</a:t>
            </a:r>
            <a:r>
              <a:rPr lang="cs-CZ" sz="2400" dirty="0"/>
              <a:t> </a:t>
            </a:r>
            <a:r>
              <a:rPr lang="cs-CZ" sz="2400" dirty="0" err="1"/>
              <a:t>reason</a:t>
            </a:r>
            <a:endParaRPr lang="cs-CZ" sz="2400" dirty="0"/>
          </a:p>
          <a:p>
            <a:r>
              <a:rPr lang="cs-CZ" sz="2400" dirty="0"/>
              <a:t>New </a:t>
            </a:r>
            <a:r>
              <a:rPr lang="cs-CZ" sz="2400" dirty="0" err="1"/>
              <a:t>maps</a:t>
            </a:r>
            <a:r>
              <a:rPr lang="cs-CZ" sz="2400" dirty="0"/>
              <a:t> as </a:t>
            </a:r>
            <a:r>
              <a:rPr lang="cs-CZ" sz="2400" dirty="0" err="1"/>
              <a:t>counter-hegemonic</a:t>
            </a:r>
            <a:r>
              <a:rPr lang="cs-CZ" sz="2400" dirty="0"/>
              <a:t> </a:t>
            </a:r>
            <a:r>
              <a:rPr lang="cs-CZ" sz="2400" dirty="0" err="1"/>
              <a:t>tools</a:t>
            </a:r>
            <a:r>
              <a:rPr lang="cs-CZ" sz="2400" dirty="0"/>
              <a:t> in </a:t>
            </a:r>
            <a:r>
              <a:rPr lang="cs-CZ" sz="2400" dirty="0" err="1"/>
              <a:t>critical</a:t>
            </a:r>
            <a:r>
              <a:rPr lang="cs-CZ" sz="2400" dirty="0"/>
              <a:t> and </a:t>
            </a:r>
            <a:r>
              <a:rPr lang="cs-CZ" sz="2400" dirty="0" err="1"/>
              <a:t>activist</a:t>
            </a:r>
            <a:r>
              <a:rPr lang="cs-CZ" sz="2400" dirty="0"/>
              <a:t> </a:t>
            </a:r>
            <a:r>
              <a:rPr lang="cs-CZ" sz="2400" dirty="0" err="1"/>
              <a:t>mappings</a:t>
            </a:r>
            <a:endParaRPr lang="cs-CZ" sz="2400" dirty="0"/>
          </a:p>
          <a:p>
            <a:r>
              <a:rPr lang="cs-CZ" sz="2400" dirty="0"/>
              <a:t>Post-</a:t>
            </a:r>
            <a:r>
              <a:rPr lang="cs-CZ" sz="2400" dirty="0" err="1"/>
              <a:t>representational</a:t>
            </a:r>
            <a:r>
              <a:rPr lang="cs-CZ" sz="2400" dirty="0"/>
              <a:t> </a:t>
            </a:r>
            <a:r>
              <a:rPr lang="cs-CZ" sz="2400" dirty="0" err="1"/>
              <a:t>cartography</a:t>
            </a:r>
            <a:endParaRPr lang="cs-CZ" sz="2400" dirty="0"/>
          </a:p>
        </p:txBody>
      </p:sp>
      <p:pic>
        <p:nvPicPr>
          <p:cNvPr id="7" name="Obrázek 6" descr="Obsah obrázku umění, mapa, text&#10;&#10;Popis byl vytvořen automaticky">
            <a:extLst>
              <a:ext uri="{FF2B5EF4-FFF2-40B4-BE49-F238E27FC236}">
                <a16:creationId xmlns:a16="http://schemas.microsoft.com/office/drawing/2014/main" id="{EDAD0EFB-AF51-A5CB-80E6-1286C28561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4410" y="4585071"/>
            <a:ext cx="2870623" cy="2158057"/>
          </a:xfrm>
          <a:prstGeom prst="rect">
            <a:avLst/>
          </a:prstGeom>
        </p:spPr>
      </p:pic>
    </p:spTree>
    <p:extLst>
      <p:ext uri="{BB962C8B-B14F-4D97-AF65-F5344CB8AC3E}">
        <p14:creationId xmlns:p14="http://schemas.microsoft.com/office/powerpoint/2010/main" val="3316229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011861D-9568-916D-F7B9-080739D66E44}"/>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0659D91F-0B68-1FC6-BAD1-93A28A113640}"/>
              </a:ext>
            </a:extLst>
          </p:cNvPr>
          <p:cNvSpPr>
            <a:spLocks noGrp="1"/>
          </p:cNvSpPr>
          <p:nvPr>
            <p:ph type="title"/>
          </p:nvPr>
        </p:nvSpPr>
        <p:spPr/>
        <p:txBody>
          <a:bodyPr/>
          <a:lstStyle/>
          <a:p>
            <a:r>
              <a:rPr lang="cs-CZ" sz="3200" dirty="0" err="1"/>
              <a:t>What</a:t>
            </a:r>
            <a:r>
              <a:rPr lang="cs-CZ" sz="3200" dirty="0"/>
              <a:t> </a:t>
            </a:r>
            <a:r>
              <a:rPr lang="cs-CZ" sz="3200" dirty="0" err="1"/>
              <a:t>is</a:t>
            </a:r>
            <a:r>
              <a:rPr lang="cs-CZ" sz="3200" dirty="0"/>
              <a:t> </a:t>
            </a:r>
            <a:r>
              <a:rPr lang="cs-CZ" sz="3200" dirty="0" err="1"/>
              <a:t>going</a:t>
            </a:r>
            <a:r>
              <a:rPr lang="cs-CZ" sz="3200" dirty="0"/>
              <a:t> to </a:t>
            </a:r>
            <a:r>
              <a:rPr lang="cs-CZ" sz="3200" dirty="0" err="1"/>
              <a:t>happen</a:t>
            </a:r>
            <a:r>
              <a:rPr lang="cs-CZ" sz="3200" dirty="0"/>
              <a:t> in </a:t>
            </a:r>
            <a:r>
              <a:rPr lang="cs-CZ" sz="3200" dirty="0" err="1"/>
              <a:t>the</a:t>
            </a:r>
            <a:r>
              <a:rPr lang="cs-CZ" sz="3200" dirty="0"/>
              <a:t> </a:t>
            </a:r>
            <a:r>
              <a:rPr lang="cs-CZ" sz="3200" dirty="0" err="1"/>
              <a:t>course</a:t>
            </a:r>
            <a:r>
              <a:rPr lang="cs-CZ" sz="3200" dirty="0"/>
              <a:t>?</a:t>
            </a:r>
          </a:p>
        </p:txBody>
      </p:sp>
      <p:sp>
        <p:nvSpPr>
          <p:cNvPr id="5" name="Zástupný obsah 4">
            <a:extLst>
              <a:ext uri="{FF2B5EF4-FFF2-40B4-BE49-F238E27FC236}">
                <a16:creationId xmlns:a16="http://schemas.microsoft.com/office/drawing/2014/main" id="{FE323508-0FD6-D60C-2E8C-99D470F4BF5E}"/>
              </a:ext>
            </a:extLst>
          </p:cNvPr>
          <p:cNvSpPr>
            <a:spLocks noGrp="1"/>
          </p:cNvSpPr>
          <p:nvPr>
            <p:ph idx="1"/>
          </p:nvPr>
        </p:nvSpPr>
        <p:spPr/>
        <p:txBody>
          <a:bodyPr/>
          <a:lstStyle/>
          <a:p>
            <a:pPr marL="72000" indent="0">
              <a:buNone/>
            </a:pPr>
            <a:r>
              <a:rPr lang="en-US" sz="2000" dirty="0"/>
              <a:t>The course explores some of the ways in which geography has been positioned in relation to its various foundations: history; philosophy; science; and culture. During geography’s engagement with these diverse knowledge positions, it has become common to speak of geographical knowledges as “situated knowledges”: always partial, always provisional. We will explore how this change has come about, examine its implications, and see how it helps us to understand geography’s involvements in the shaping of today’s world. This course is going to make a series of “visits” to intellectual sites where human geographers have done some of their most characteristic work. </a:t>
            </a:r>
            <a:endParaRPr lang="cs-CZ" sz="2000" dirty="0"/>
          </a:p>
        </p:txBody>
      </p:sp>
    </p:spTree>
    <p:extLst>
      <p:ext uri="{BB962C8B-B14F-4D97-AF65-F5344CB8AC3E}">
        <p14:creationId xmlns:p14="http://schemas.microsoft.com/office/powerpoint/2010/main" val="2005383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10A3932-4CDE-90C9-47E4-1A832C859C99}"/>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A9A5E371-BB45-2DF8-BCDF-D6E1FDB75ED0}"/>
              </a:ext>
            </a:extLst>
          </p:cNvPr>
          <p:cNvSpPr>
            <a:spLocks noGrp="1"/>
          </p:cNvSpPr>
          <p:nvPr>
            <p:ph type="title"/>
          </p:nvPr>
        </p:nvSpPr>
        <p:spPr/>
        <p:txBody>
          <a:bodyPr/>
          <a:lstStyle/>
          <a:p>
            <a:r>
              <a:rPr lang="cs-CZ" sz="3200" dirty="0" err="1"/>
              <a:t>What</a:t>
            </a:r>
            <a:r>
              <a:rPr lang="cs-CZ" sz="3200" dirty="0"/>
              <a:t> </a:t>
            </a:r>
            <a:r>
              <a:rPr lang="cs-CZ" sz="3200" dirty="0" err="1"/>
              <a:t>is</a:t>
            </a:r>
            <a:r>
              <a:rPr lang="cs-CZ" sz="3200" dirty="0"/>
              <a:t> </a:t>
            </a:r>
            <a:r>
              <a:rPr lang="cs-CZ" sz="3200" dirty="0" err="1"/>
              <a:t>going</a:t>
            </a:r>
            <a:r>
              <a:rPr lang="cs-CZ" sz="3200" dirty="0"/>
              <a:t> to </a:t>
            </a:r>
            <a:r>
              <a:rPr lang="cs-CZ" sz="3200" dirty="0" err="1"/>
              <a:t>happen</a:t>
            </a:r>
            <a:r>
              <a:rPr lang="cs-CZ" sz="3200" dirty="0"/>
              <a:t> in </a:t>
            </a:r>
            <a:r>
              <a:rPr lang="cs-CZ" sz="3200" dirty="0" err="1"/>
              <a:t>the</a:t>
            </a:r>
            <a:r>
              <a:rPr lang="cs-CZ" sz="3200" dirty="0"/>
              <a:t> </a:t>
            </a:r>
            <a:r>
              <a:rPr lang="cs-CZ" sz="3200" dirty="0" err="1"/>
              <a:t>course</a:t>
            </a:r>
            <a:r>
              <a:rPr lang="cs-CZ" sz="3200" dirty="0"/>
              <a:t>?</a:t>
            </a:r>
          </a:p>
        </p:txBody>
      </p:sp>
      <p:sp>
        <p:nvSpPr>
          <p:cNvPr id="5" name="Zástupný obsah 4">
            <a:extLst>
              <a:ext uri="{FF2B5EF4-FFF2-40B4-BE49-F238E27FC236}">
                <a16:creationId xmlns:a16="http://schemas.microsoft.com/office/drawing/2014/main" id="{C02B523B-692C-06BF-3CA9-A202C3FD001A}"/>
              </a:ext>
            </a:extLst>
          </p:cNvPr>
          <p:cNvSpPr>
            <a:spLocks noGrp="1"/>
          </p:cNvSpPr>
          <p:nvPr>
            <p:ph idx="1"/>
          </p:nvPr>
        </p:nvSpPr>
        <p:spPr/>
        <p:txBody>
          <a:bodyPr/>
          <a:lstStyle/>
          <a:p>
            <a:pPr marL="72000" indent="0">
              <a:buNone/>
            </a:pPr>
            <a:r>
              <a:rPr lang="en-US" sz="1900" dirty="0"/>
              <a:t>In other words, we will examine some of the key concepts in contemporary geographical inquiry: ideas like “landscape”, “space”, “place”, “time”, “society”, “nature”, “culture”, “representation”, “relations”, “difference”, or “affect”. We will try to understand how they have developed and changed and how they are connected to ideas in other fields. We will explore how they have shaped various paradigmatic and epistemological positions in geographical thought. We will also consider their implications for the ways in which we represent other people and other places: in writing, in visual images and maps, and in numbers and statistics. None of these constructions is innocent. Our concepts are usually freighted with power</a:t>
            </a:r>
            <a:r>
              <a:rPr lang="en-US" sz="2000" dirty="0"/>
              <a:t>.</a:t>
            </a:r>
            <a:endParaRPr lang="cs-CZ" sz="2000" dirty="0"/>
          </a:p>
        </p:txBody>
      </p:sp>
    </p:spTree>
    <p:extLst>
      <p:ext uri="{BB962C8B-B14F-4D97-AF65-F5344CB8AC3E}">
        <p14:creationId xmlns:p14="http://schemas.microsoft.com/office/powerpoint/2010/main" val="1734790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3E816E2-E26F-C169-44D1-77908198C402}"/>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483FF700-9286-FDF7-8E8A-88F92ED42551}"/>
              </a:ext>
            </a:extLst>
          </p:cNvPr>
          <p:cNvSpPr>
            <a:spLocks noGrp="1"/>
          </p:cNvSpPr>
          <p:nvPr>
            <p:ph type="title"/>
          </p:nvPr>
        </p:nvSpPr>
        <p:spPr/>
        <p:txBody>
          <a:bodyPr/>
          <a:lstStyle/>
          <a:p>
            <a:r>
              <a:rPr lang="cs-CZ" dirty="0"/>
              <a:t>2. </a:t>
            </a:r>
            <a:r>
              <a:rPr lang="cs-CZ" dirty="0" err="1"/>
              <a:t>lecture</a:t>
            </a:r>
            <a:r>
              <a:rPr lang="cs-CZ" dirty="0"/>
              <a:t> (10th </a:t>
            </a:r>
            <a:r>
              <a:rPr lang="cs-CZ" dirty="0" err="1"/>
              <a:t>October</a:t>
            </a:r>
            <a:r>
              <a:rPr lang="cs-CZ" dirty="0"/>
              <a:t>)</a:t>
            </a:r>
          </a:p>
        </p:txBody>
      </p:sp>
      <p:sp>
        <p:nvSpPr>
          <p:cNvPr id="5" name="Zástupný obsah 4">
            <a:extLst>
              <a:ext uri="{FF2B5EF4-FFF2-40B4-BE49-F238E27FC236}">
                <a16:creationId xmlns:a16="http://schemas.microsoft.com/office/drawing/2014/main" id="{1EC3599E-6DAB-052D-F1FC-F76E4EF9EDBF}"/>
              </a:ext>
            </a:extLst>
          </p:cNvPr>
          <p:cNvSpPr>
            <a:spLocks noGrp="1"/>
          </p:cNvSpPr>
          <p:nvPr>
            <p:ph idx="1"/>
          </p:nvPr>
        </p:nvSpPr>
        <p:spPr/>
        <p:txBody>
          <a:bodyPr/>
          <a:lstStyle/>
          <a:p>
            <a:pPr marL="72000" indent="0">
              <a:buNone/>
            </a:pPr>
            <a:r>
              <a:rPr lang="en-US" b="1" i="1" dirty="0"/>
              <a:t>Geographical traditions and their </a:t>
            </a:r>
            <a:r>
              <a:rPr lang="en-US" b="1" i="1" dirty="0" err="1"/>
              <a:t>spatio</a:t>
            </a:r>
            <a:r>
              <a:rPr lang="en-US" b="1" i="1" dirty="0"/>
              <a:t>-temporal origin</a:t>
            </a:r>
            <a:endParaRPr lang="cs-CZ" b="1" i="1" dirty="0"/>
          </a:p>
          <a:p>
            <a:r>
              <a:rPr lang="cs-CZ" dirty="0" err="1"/>
              <a:t>Anglofone</a:t>
            </a:r>
            <a:r>
              <a:rPr lang="cs-CZ" dirty="0"/>
              <a:t> (</a:t>
            </a:r>
            <a:r>
              <a:rPr lang="cs-CZ" dirty="0" err="1"/>
              <a:t>hegemonic</a:t>
            </a:r>
            <a:r>
              <a:rPr lang="cs-CZ" dirty="0"/>
              <a:t>) </a:t>
            </a:r>
            <a:r>
              <a:rPr lang="cs-CZ" dirty="0" err="1"/>
              <a:t>geography</a:t>
            </a:r>
            <a:endParaRPr lang="cs-CZ" dirty="0"/>
          </a:p>
          <a:p>
            <a:r>
              <a:rPr lang="cs-CZ" dirty="0"/>
              <a:t>Non-</a:t>
            </a:r>
            <a:r>
              <a:rPr lang="cs-CZ" dirty="0" err="1"/>
              <a:t>anglofone</a:t>
            </a:r>
            <a:r>
              <a:rPr lang="cs-CZ" dirty="0"/>
              <a:t> </a:t>
            </a:r>
            <a:r>
              <a:rPr lang="cs-CZ" dirty="0" err="1"/>
              <a:t>geographies</a:t>
            </a:r>
            <a:endParaRPr lang="cs-CZ" dirty="0"/>
          </a:p>
          <a:p>
            <a:r>
              <a:rPr lang="cs-CZ" dirty="0"/>
              <a:t>Post-</a:t>
            </a:r>
            <a:r>
              <a:rPr lang="cs-CZ" dirty="0" err="1"/>
              <a:t>socialist</a:t>
            </a:r>
            <a:r>
              <a:rPr lang="cs-CZ" dirty="0"/>
              <a:t> </a:t>
            </a:r>
            <a:r>
              <a:rPr lang="cs-CZ" dirty="0" err="1"/>
              <a:t>geographies</a:t>
            </a:r>
            <a:endParaRPr lang="cs-CZ" dirty="0"/>
          </a:p>
          <a:p>
            <a:r>
              <a:rPr lang="cs-CZ" dirty="0"/>
              <a:t>Post-</a:t>
            </a:r>
            <a:r>
              <a:rPr lang="cs-CZ" dirty="0" err="1"/>
              <a:t>colonial</a:t>
            </a:r>
            <a:r>
              <a:rPr lang="cs-CZ" dirty="0"/>
              <a:t> </a:t>
            </a:r>
            <a:r>
              <a:rPr lang="cs-CZ" dirty="0" err="1"/>
              <a:t>geographies</a:t>
            </a:r>
            <a:r>
              <a:rPr lang="cs-CZ" dirty="0"/>
              <a:t> </a:t>
            </a:r>
          </a:p>
        </p:txBody>
      </p:sp>
      <p:pic>
        <p:nvPicPr>
          <p:cNvPr id="7" name="Obrázek 6" descr="Obsah obrázku skica, text, bílé, kreslené&#10;&#10;Popis byl vytvořen automaticky">
            <a:extLst>
              <a:ext uri="{FF2B5EF4-FFF2-40B4-BE49-F238E27FC236}">
                <a16:creationId xmlns:a16="http://schemas.microsoft.com/office/drawing/2014/main" id="{D11EC387-C66C-EFA7-55CE-27CFF86F60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5524" y="4509675"/>
            <a:ext cx="3910858" cy="1088388"/>
          </a:xfrm>
          <a:prstGeom prst="rect">
            <a:avLst/>
          </a:prstGeom>
        </p:spPr>
      </p:pic>
    </p:spTree>
    <p:extLst>
      <p:ext uri="{BB962C8B-B14F-4D97-AF65-F5344CB8AC3E}">
        <p14:creationId xmlns:p14="http://schemas.microsoft.com/office/powerpoint/2010/main" val="31845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B7C4FB8-9C85-F388-7BF3-C8DC2BAFAFEF}"/>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615E5B23-38F3-0AC6-1CB2-B8828C744C7C}"/>
              </a:ext>
            </a:extLst>
          </p:cNvPr>
          <p:cNvSpPr>
            <a:spLocks noGrp="1"/>
          </p:cNvSpPr>
          <p:nvPr>
            <p:ph type="title"/>
          </p:nvPr>
        </p:nvSpPr>
        <p:spPr/>
        <p:txBody>
          <a:bodyPr/>
          <a:lstStyle/>
          <a:p>
            <a:r>
              <a:rPr lang="cs-CZ" dirty="0"/>
              <a:t>3. </a:t>
            </a:r>
            <a:r>
              <a:rPr lang="cs-CZ" dirty="0" err="1"/>
              <a:t>lecture</a:t>
            </a:r>
            <a:r>
              <a:rPr lang="cs-CZ" dirty="0"/>
              <a:t> (17th </a:t>
            </a:r>
            <a:r>
              <a:rPr lang="cs-CZ" dirty="0" err="1"/>
              <a:t>October</a:t>
            </a:r>
            <a:r>
              <a:rPr lang="cs-CZ" dirty="0"/>
              <a:t>)</a:t>
            </a:r>
          </a:p>
        </p:txBody>
      </p:sp>
      <p:sp>
        <p:nvSpPr>
          <p:cNvPr id="5" name="Zástupný obsah 4">
            <a:extLst>
              <a:ext uri="{FF2B5EF4-FFF2-40B4-BE49-F238E27FC236}">
                <a16:creationId xmlns:a16="http://schemas.microsoft.com/office/drawing/2014/main" id="{87F8E0F1-6C5F-98B4-BFEC-217C6D9056DD}"/>
              </a:ext>
            </a:extLst>
          </p:cNvPr>
          <p:cNvSpPr>
            <a:spLocks noGrp="1"/>
          </p:cNvSpPr>
          <p:nvPr>
            <p:ph idx="1"/>
          </p:nvPr>
        </p:nvSpPr>
        <p:spPr/>
        <p:txBody>
          <a:bodyPr/>
          <a:lstStyle/>
          <a:p>
            <a:pPr marL="72000" indent="0">
              <a:buNone/>
            </a:pPr>
            <a:r>
              <a:rPr lang="en-US" b="1" i="1" dirty="0"/>
              <a:t>From positivist to post-positivist approaches</a:t>
            </a:r>
            <a:endParaRPr lang="cs-CZ" b="1" i="1" dirty="0"/>
          </a:p>
          <a:p>
            <a:r>
              <a:rPr lang="cs-CZ" dirty="0" err="1"/>
              <a:t>Quantitative</a:t>
            </a:r>
            <a:r>
              <a:rPr lang="cs-CZ" dirty="0"/>
              <a:t> </a:t>
            </a:r>
            <a:r>
              <a:rPr lang="cs-CZ" dirty="0" err="1"/>
              <a:t>revolution</a:t>
            </a:r>
            <a:r>
              <a:rPr lang="cs-CZ" dirty="0"/>
              <a:t> and </a:t>
            </a:r>
            <a:r>
              <a:rPr lang="cs-CZ" dirty="0" err="1"/>
              <a:t>after</a:t>
            </a:r>
            <a:endParaRPr lang="cs-CZ" dirty="0"/>
          </a:p>
          <a:p>
            <a:r>
              <a:rPr lang="cs-CZ" dirty="0" err="1"/>
              <a:t>Birth</a:t>
            </a:r>
            <a:r>
              <a:rPr lang="cs-CZ" dirty="0"/>
              <a:t> </a:t>
            </a:r>
            <a:r>
              <a:rPr lang="cs-CZ" dirty="0" err="1"/>
              <a:t>of</a:t>
            </a:r>
            <a:r>
              <a:rPr lang="cs-CZ" dirty="0"/>
              <a:t> </a:t>
            </a:r>
            <a:r>
              <a:rPr lang="cs-CZ" dirty="0" err="1"/>
              <a:t>critical</a:t>
            </a:r>
            <a:r>
              <a:rPr lang="cs-CZ" dirty="0"/>
              <a:t> and </a:t>
            </a:r>
            <a:r>
              <a:rPr lang="cs-CZ" dirty="0" err="1"/>
              <a:t>humanistic</a:t>
            </a:r>
            <a:r>
              <a:rPr lang="cs-CZ" dirty="0"/>
              <a:t> </a:t>
            </a:r>
            <a:r>
              <a:rPr lang="cs-CZ" dirty="0" err="1"/>
              <a:t>geographies</a:t>
            </a:r>
            <a:endParaRPr lang="cs-CZ" dirty="0"/>
          </a:p>
          <a:p>
            <a:r>
              <a:rPr lang="en-US" dirty="0"/>
              <a:t>Qualitative methods are coming to the forefront</a:t>
            </a:r>
            <a:endParaRPr lang="cs-CZ" dirty="0"/>
          </a:p>
          <a:p>
            <a:r>
              <a:rPr lang="cs-CZ" dirty="0" err="1"/>
              <a:t>Unifying</a:t>
            </a:r>
            <a:r>
              <a:rPr lang="cs-CZ" dirty="0"/>
              <a:t> </a:t>
            </a:r>
            <a:r>
              <a:rPr lang="cs-CZ" dirty="0" err="1"/>
              <a:t>geography</a:t>
            </a:r>
            <a:r>
              <a:rPr lang="cs-CZ" dirty="0"/>
              <a:t> </a:t>
            </a:r>
            <a:r>
              <a:rPr lang="cs-CZ" dirty="0" err="1"/>
              <a:t>again</a:t>
            </a:r>
            <a:r>
              <a:rPr lang="cs-CZ" dirty="0"/>
              <a:t>?</a:t>
            </a:r>
          </a:p>
          <a:p>
            <a:pPr lvl="1"/>
            <a:r>
              <a:rPr lang="cs-CZ" dirty="0"/>
              <a:t>More-</a:t>
            </a:r>
            <a:r>
              <a:rPr lang="cs-CZ" dirty="0" err="1"/>
              <a:t>than</a:t>
            </a:r>
            <a:r>
              <a:rPr lang="cs-CZ" dirty="0"/>
              <a:t>-</a:t>
            </a:r>
            <a:r>
              <a:rPr lang="cs-CZ" dirty="0" err="1"/>
              <a:t>human</a:t>
            </a:r>
            <a:r>
              <a:rPr lang="cs-CZ" dirty="0"/>
              <a:t> </a:t>
            </a:r>
            <a:r>
              <a:rPr lang="cs-CZ" dirty="0" err="1"/>
              <a:t>geographies</a:t>
            </a:r>
            <a:endParaRPr lang="cs-CZ" dirty="0"/>
          </a:p>
        </p:txBody>
      </p:sp>
      <p:pic>
        <p:nvPicPr>
          <p:cNvPr id="7" name="Obrázek 6" descr="Obsah obrázku text, snímek obrazovky, plakát, grafický design&#10;&#10;Popis byl vytvořen automaticky">
            <a:extLst>
              <a:ext uri="{FF2B5EF4-FFF2-40B4-BE49-F238E27FC236}">
                <a16:creationId xmlns:a16="http://schemas.microsoft.com/office/drawing/2014/main" id="{C262F3B7-8958-F171-E862-F011B21546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3333" y="4453646"/>
            <a:ext cx="1513419" cy="2270129"/>
          </a:xfrm>
          <a:prstGeom prst="rect">
            <a:avLst/>
          </a:prstGeom>
        </p:spPr>
      </p:pic>
    </p:spTree>
    <p:extLst>
      <p:ext uri="{BB962C8B-B14F-4D97-AF65-F5344CB8AC3E}">
        <p14:creationId xmlns:p14="http://schemas.microsoft.com/office/powerpoint/2010/main" val="1694005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7ECEEA6-9519-115B-F2C2-BFCF0F12026B}"/>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07009EA5-4B3E-3BBF-2418-B081F68B1356}"/>
              </a:ext>
            </a:extLst>
          </p:cNvPr>
          <p:cNvSpPr>
            <a:spLocks noGrp="1"/>
          </p:cNvSpPr>
          <p:nvPr>
            <p:ph type="title"/>
          </p:nvPr>
        </p:nvSpPr>
        <p:spPr/>
        <p:txBody>
          <a:bodyPr/>
          <a:lstStyle/>
          <a:p>
            <a:r>
              <a:rPr lang="cs-CZ" dirty="0"/>
              <a:t>4. </a:t>
            </a:r>
            <a:r>
              <a:rPr lang="cs-CZ" dirty="0" err="1"/>
              <a:t>lecture</a:t>
            </a:r>
            <a:r>
              <a:rPr lang="cs-CZ" dirty="0"/>
              <a:t> (24th </a:t>
            </a:r>
            <a:r>
              <a:rPr lang="cs-CZ" dirty="0" err="1"/>
              <a:t>October</a:t>
            </a:r>
            <a:r>
              <a:rPr lang="cs-CZ" dirty="0"/>
              <a:t>)</a:t>
            </a:r>
          </a:p>
        </p:txBody>
      </p:sp>
      <p:sp>
        <p:nvSpPr>
          <p:cNvPr id="5" name="Zástupný obsah 4">
            <a:extLst>
              <a:ext uri="{FF2B5EF4-FFF2-40B4-BE49-F238E27FC236}">
                <a16:creationId xmlns:a16="http://schemas.microsoft.com/office/drawing/2014/main" id="{2D764A38-FBF1-5956-89CA-106EC8E8CD5F}"/>
              </a:ext>
            </a:extLst>
          </p:cNvPr>
          <p:cNvSpPr>
            <a:spLocks noGrp="1"/>
          </p:cNvSpPr>
          <p:nvPr>
            <p:ph idx="1"/>
          </p:nvPr>
        </p:nvSpPr>
        <p:spPr/>
        <p:txBody>
          <a:bodyPr/>
          <a:lstStyle/>
          <a:p>
            <a:pPr marL="72000" indent="0">
              <a:buNone/>
            </a:pPr>
            <a:r>
              <a:rPr lang="en-US" b="1" i="1" dirty="0"/>
              <a:t>Geography and modernism: from modern to post-modern thought</a:t>
            </a:r>
            <a:endParaRPr lang="cs-CZ" b="1" i="1" dirty="0"/>
          </a:p>
          <a:p>
            <a:r>
              <a:rPr lang="cs-CZ" dirty="0" err="1"/>
              <a:t>What</a:t>
            </a:r>
            <a:r>
              <a:rPr lang="cs-CZ" dirty="0"/>
              <a:t> </a:t>
            </a:r>
            <a:r>
              <a:rPr lang="cs-CZ" dirty="0" err="1"/>
              <a:t>is</a:t>
            </a:r>
            <a:r>
              <a:rPr lang="cs-CZ" dirty="0"/>
              <a:t> modernity and postmodernity?</a:t>
            </a:r>
          </a:p>
          <a:p>
            <a:r>
              <a:rPr lang="cs-CZ" dirty="0" err="1"/>
              <a:t>Critical</a:t>
            </a:r>
            <a:r>
              <a:rPr lang="cs-CZ" dirty="0"/>
              <a:t> </a:t>
            </a:r>
            <a:r>
              <a:rPr lang="cs-CZ" dirty="0" err="1"/>
              <a:t>geographies</a:t>
            </a:r>
            <a:r>
              <a:rPr lang="cs-CZ" dirty="0"/>
              <a:t> </a:t>
            </a:r>
            <a:r>
              <a:rPr lang="cs-CZ" dirty="0" err="1"/>
              <a:t>of</a:t>
            </a:r>
            <a:r>
              <a:rPr lang="cs-CZ" dirty="0"/>
              <a:t> postmodernity</a:t>
            </a:r>
          </a:p>
          <a:p>
            <a:r>
              <a:rPr lang="cs-CZ" dirty="0" err="1"/>
              <a:t>Postmodern</a:t>
            </a:r>
            <a:r>
              <a:rPr lang="cs-CZ" dirty="0"/>
              <a:t> </a:t>
            </a:r>
            <a:r>
              <a:rPr lang="cs-CZ" dirty="0" err="1"/>
              <a:t>geographies</a:t>
            </a:r>
            <a:endParaRPr lang="cs-CZ" dirty="0"/>
          </a:p>
          <a:p>
            <a:r>
              <a:rPr lang="cs-CZ" dirty="0" err="1"/>
              <a:t>Epistemological</a:t>
            </a:r>
            <a:r>
              <a:rPr lang="cs-CZ" dirty="0"/>
              <a:t> </a:t>
            </a:r>
            <a:r>
              <a:rPr lang="cs-CZ" dirty="0" err="1"/>
              <a:t>elevation</a:t>
            </a:r>
            <a:r>
              <a:rPr lang="cs-CZ" dirty="0"/>
              <a:t> </a:t>
            </a:r>
            <a:r>
              <a:rPr lang="cs-CZ" dirty="0" err="1"/>
              <a:t>of</a:t>
            </a:r>
            <a:r>
              <a:rPr lang="cs-CZ" dirty="0"/>
              <a:t> </a:t>
            </a:r>
            <a:r>
              <a:rPr lang="cs-CZ" dirty="0" err="1"/>
              <a:t>multiparadigmatism</a:t>
            </a:r>
            <a:endParaRPr lang="cs-CZ" dirty="0"/>
          </a:p>
        </p:txBody>
      </p:sp>
      <p:pic>
        <p:nvPicPr>
          <p:cNvPr id="7" name="Obrázek 6" descr="Obsah obrázku černobílá, kresba, skica, umění&#10;&#10;Popis byl vytvořen automaticky">
            <a:extLst>
              <a:ext uri="{FF2B5EF4-FFF2-40B4-BE49-F238E27FC236}">
                <a16:creationId xmlns:a16="http://schemas.microsoft.com/office/drawing/2014/main" id="{6B167CC9-FBDB-73DF-20DA-47EFE5E00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373" y="2650921"/>
            <a:ext cx="2068215" cy="1945690"/>
          </a:xfrm>
          <a:prstGeom prst="rect">
            <a:avLst/>
          </a:prstGeom>
        </p:spPr>
      </p:pic>
    </p:spTree>
    <p:extLst>
      <p:ext uri="{BB962C8B-B14F-4D97-AF65-F5344CB8AC3E}">
        <p14:creationId xmlns:p14="http://schemas.microsoft.com/office/powerpoint/2010/main" val="1288301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346221E-03C1-94EB-7861-A6AAE4E6A346}"/>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D0075839-465E-47E2-229B-7EA96C6BC729}"/>
              </a:ext>
            </a:extLst>
          </p:cNvPr>
          <p:cNvSpPr>
            <a:spLocks noGrp="1"/>
          </p:cNvSpPr>
          <p:nvPr>
            <p:ph type="title"/>
          </p:nvPr>
        </p:nvSpPr>
        <p:spPr/>
        <p:txBody>
          <a:bodyPr/>
          <a:lstStyle/>
          <a:p>
            <a:r>
              <a:rPr lang="cs-CZ" dirty="0"/>
              <a:t>5. </a:t>
            </a:r>
            <a:r>
              <a:rPr lang="cs-CZ" dirty="0" err="1"/>
              <a:t>lecture</a:t>
            </a:r>
            <a:r>
              <a:rPr lang="cs-CZ" dirty="0"/>
              <a:t> (31st </a:t>
            </a:r>
            <a:r>
              <a:rPr lang="cs-CZ" dirty="0" err="1"/>
              <a:t>October</a:t>
            </a:r>
            <a:r>
              <a:rPr lang="cs-CZ" dirty="0"/>
              <a:t>)</a:t>
            </a:r>
          </a:p>
        </p:txBody>
      </p:sp>
      <p:sp>
        <p:nvSpPr>
          <p:cNvPr id="5" name="Zástupný obsah 4">
            <a:extLst>
              <a:ext uri="{FF2B5EF4-FFF2-40B4-BE49-F238E27FC236}">
                <a16:creationId xmlns:a16="http://schemas.microsoft.com/office/drawing/2014/main" id="{473A8544-E092-617B-EE3E-9AAF9E9BE4A2}"/>
              </a:ext>
            </a:extLst>
          </p:cNvPr>
          <p:cNvSpPr>
            <a:spLocks noGrp="1"/>
          </p:cNvSpPr>
          <p:nvPr>
            <p:ph idx="1"/>
          </p:nvPr>
        </p:nvSpPr>
        <p:spPr/>
        <p:txBody>
          <a:bodyPr/>
          <a:lstStyle/>
          <a:p>
            <a:pPr marL="72000" indent="0">
              <a:buNone/>
            </a:pPr>
            <a:r>
              <a:rPr lang="en-US" b="1" i="1" dirty="0"/>
              <a:t>Radical geographies and the criticism of global political economy</a:t>
            </a:r>
            <a:endParaRPr lang="cs-CZ" b="1" i="1" dirty="0"/>
          </a:p>
          <a:p>
            <a:r>
              <a:rPr lang="cs-CZ" dirty="0" err="1"/>
              <a:t>Critiques</a:t>
            </a:r>
            <a:r>
              <a:rPr lang="cs-CZ" dirty="0"/>
              <a:t> </a:t>
            </a:r>
            <a:r>
              <a:rPr lang="cs-CZ" dirty="0" err="1"/>
              <a:t>of</a:t>
            </a:r>
            <a:r>
              <a:rPr lang="cs-CZ" dirty="0"/>
              <a:t> </a:t>
            </a:r>
            <a:r>
              <a:rPr lang="cs-CZ" dirty="0" err="1"/>
              <a:t>global</a:t>
            </a:r>
            <a:r>
              <a:rPr lang="cs-CZ" dirty="0"/>
              <a:t> </a:t>
            </a:r>
            <a:r>
              <a:rPr lang="cs-CZ" dirty="0" err="1"/>
              <a:t>capitalism</a:t>
            </a:r>
            <a:endParaRPr lang="cs-CZ" dirty="0"/>
          </a:p>
          <a:p>
            <a:pPr lvl="1"/>
            <a:r>
              <a:rPr lang="cs-CZ" dirty="0" err="1"/>
              <a:t>Unequal</a:t>
            </a:r>
            <a:r>
              <a:rPr lang="cs-CZ" dirty="0"/>
              <a:t> </a:t>
            </a:r>
            <a:r>
              <a:rPr lang="cs-CZ" dirty="0" err="1"/>
              <a:t>exchange</a:t>
            </a:r>
            <a:endParaRPr lang="cs-CZ" dirty="0"/>
          </a:p>
          <a:p>
            <a:pPr lvl="1"/>
            <a:r>
              <a:rPr lang="cs-CZ" dirty="0" err="1"/>
              <a:t>Unequal</a:t>
            </a:r>
            <a:r>
              <a:rPr lang="cs-CZ" dirty="0"/>
              <a:t> </a:t>
            </a:r>
            <a:r>
              <a:rPr lang="cs-CZ" dirty="0" err="1"/>
              <a:t>divisons</a:t>
            </a:r>
            <a:r>
              <a:rPr lang="cs-CZ" dirty="0"/>
              <a:t> </a:t>
            </a:r>
            <a:r>
              <a:rPr lang="cs-CZ" dirty="0" err="1"/>
              <a:t>of</a:t>
            </a:r>
            <a:r>
              <a:rPr lang="cs-CZ" dirty="0"/>
              <a:t> </a:t>
            </a:r>
            <a:r>
              <a:rPr lang="cs-CZ" dirty="0" err="1"/>
              <a:t>labour</a:t>
            </a:r>
            <a:endParaRPr lang="cs-CZ" dirty="0"/>
          </a:p>
          <a:p>
            <a:pPr lvl="1"/>
            <a:r>
              <a:rPr lang="cs-CZ" dirty="0" err="1"/>
              <a:t>Unequal</a:t>
            </a:r>
            <a:r>
              <a:rPr lang="cs-CZ" dirty="0"/>
              <a:t> </a:t>
            </a:r>
            <a:r>
              <a:rPr lang="cs-CZ" dirty="0" err="1"/>
              <a:t>distribution</a:t>
            </a:r>
            <a:r>
              <a:rPr lang="cs-CZ" dirty="0"/>
              <a:t> </a:t>
            </a:r>
            <a:r>
              <a:rPr lang="cs-CZ" dirty="0" err="1"/>
              <a:t>of</a:t>
            </a:r>
            <a:r>
              <a:rPr lang="cs-CZ" dirty="0"/>
              <a:t> profit and </a:t>
            </a:r>
            <a:r>
              <a:rPr lang="cs-CZ" dirty="0" err="1"/>
              <a:t>surplus</a:t>
            </a:r>
            <a:r>
              <a:rPr lang="cs-CZ" dirty="0"/>
              <a:t> </a:t>
            </a:r>
            <a:r>
              <a:rPr lang="cs-CZ" dirty="0" err="1"/>
              <a:t>value</a:t>
            </a:r>
            <a:endParaRPr lang="cs-CZ" dirty="0"/>
          </a:p>
          <a:p>
            <a:r>
              <a:rPr lang="cs-CZ" dirty="0" err="1"/>
              <a:t>Marxist</a:t>
            </a:r>
            <a:r>
              <a:rPr lang="cs-CZ" dirty="0"/>
              <a:t> </a:t>
            </a:r>
            <a:r>
              <a:rPr lang="cs-CZ" dirty="0" err="1"/>
              <a:t>geography</a:t>
            </a:r>
            <a:r>
              <a:rPr lang="cs-CZ" dirty="0"/>
              <a:t>, </a:t>
            </a:r>
            <a:r>
              <a:rPr lang="cs-CZ" dirty="0" err="1"/>
              <a:t>welfare</a:t>
            </a:r>
            <a:r>
              <a:rPr lang="cs-CZ" dirty="0"/>
              <a:t> </a:t>
            </a:r>
            <a:r>
              <a:rPr lang="cs-CZ" dirty="0" err="1"/>
              <a:t>geography</a:t>
            </a:r>
            <a:r>
              <a:rPr lang="cs-CZ" dirty="0"/>
              <a:t>, </a:t>
            </a:r>
            <a:r>
              <a:rPr lang="cs-CZ" dirty="0" err="1"/>
              <a:t>anarchist</a:t>
            </a:r>
            <a:r>
              <a:rPr lang="cs-CZ" dirty="0"/>
              <a:t> </a:t>
            </a:r>
            <a:r>
              <a:rPr lang="cs-CZ" dirty="0" err="1"/>
              <a:t>geography</a:t>
            </a:r>
            <a:r>
              <a:rPr lang="cs-CZ" dirty="0"/>
              <a:t>, …</a:t>
            </a:r>
          </a:p>
        </p:txBody>
      </p:sp>
      <p:pic>
        <p:nvPicPr>
          <p:cNvPr id="9" name="Obrázek 8" descr="Obsah obrázku text, plakát, kruh, Písmo&#10;&#10;Popis byl vytvořen automaticky">
            <a:extLst>
              <a:ext uri="{FF2B5EF4-FFF2-40B4-BE49-F238E27FC236}">
                <a16:creationId xmlns:a16="http://schemas.microsoft.com/office/drawing/2014/main" id="{484E3E6E-3325-AF7A-FD6A-7BFC7D52DA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7496" y="2432806"/>
            <a:ext cx="2718091" cy="1871789"/>
          </a:xfrm>
          <a:prstGeom prst="rect">
            <a:avLst/>
          </a:prstGeom>
        </p:spPr>
      </p:pic>
    </p:spTree>
    <p:extLst>
      <p:ext uri="{BB962C8B-B14F-4D97-AF65-F5344CB8AC3E}">
        <p14:creationId xmlns:p14="http://schemas.microsoft.com/office/powerpoint/2010/main" val="3661549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E51DDED-76FE-D52E-2203-5BF73F702AD7}"/>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3AA0B916-46A7-F12D-352C-439209D07882}"/>
              </a:ext>
            </a:extLst>
          </p:cNvPr>
          <p:cNvSpPr>
            <a:spLocks noGrp="1"/>
          </p:cNvSpPr>
          <p:nvPr>
            <p:ph type="title"/>
          </p:nvPr>
        </p:nvSpPr>
        <p:spPr/>
        <p:txBody>
          <a:bodyPr/>
          <a:lstStyle/>
          <a:p>
            <a:r>
              <a:rPr lang="cs-CZ" dirty="0"/>
              <a:t>6. </a:t>
            </a:r>
            <a:r>
              <a:rPr lang="cs-CZ" dirty="0" err="1"/>
              <a:t>lecture</a:t>
            </a:r>
            <a:r>
              <a:rPr lang="cs-CZ" dirty="0"/>
              <a:t> (7th </a:t>
            </a:r>
            <a:r>
              <a:rPr lang="cs-CZ" dirty="0" err="1"/>
              <a:t>November</a:t>
            </a:r>
            <a:r>
              <a:rPr lang="cs-CZ" dirty="0"/>
              <a:t>)</a:t>
            </a:r>
          </a:p>
        </p:txBody>
      </p:sp>
      <p:sp>
        <p:nvSpPr>
          <p:cNvPr id="5" name="Zástupný obsah 4">
            <a:extLst>
              <a:ext uri="{FF2B5EF4-FFF2-40B4-BE49-F238E27FC236}">
                <a16:creationId xmlns:a16="http://schemas.microsoft.com/office/drawing/2014/main" id="{815AFF82-84B9-FA22-DF08-2CB7F25ED1B9}"/>
              </a:ext>
            </a:extLst>
          </p:cNvPr>
          <p:cNvSpPr>
            <a:spLocks noGrp="1"/>
          </p:cNvSpPr>
          <p:nvPr>
            <p:ph idx="1"/>
          </p:nvPr>
        </p:nvSpPr>
        <p:spPr>
          <a:xfrm>
            <a:off x="540095" y="1692002"/>
            <a:ext cx="8159288" cy="4139998"/>
          </a:xfrm>
        </p:spPr>
        <p:txBody>
          <a:bodyPr/>
          <a:lstStyle/>
          <a:p>
            <a:pPr marL="72000" indent="0">
              <a:buNone/>
            </a:pPr>
            <a:r>
              <a:rPr lang="cs-CZ" b="1" i="1" dirty="0" err="1"/>
              <a:t>Eurocentrism</a:t>
            </a:r>
            <a:r>
              <a:rPr lang="cs-CZ" b="1" i="1" dirty="0"/>
              <a:t> and </a:t>
            </a:r>
            <a:r>
              <a:rPr lang="cs-CZ" b="1" i="1" dirty="0" err="1"/>
              <a:t>Orientalism</a:t>
            </a:r>
            <a:r>
              <a:rPr lang="cs-CZ" b="1" i="1" dirty="0"/>
              <a:t>: </a:t>
            </a:r>
            <a:r>
              <a:rPr lang="cs-CZ" b="1" i="1" dirty="0" err="1"/>
              <a:t>postcolonial</a:t>
            </a:r>
            <a:r>
              <a:rPr lang="cs-CZ" b="1" i="1" dirty="0"/>
              <a:t> </a:t>
            </a:r>
            <a:r>
              <a:rPr lang="cs-CZ" b="1" i="1" dirty="0" err="1"/>
              <a:t>critiques</a:t>
            </a:r>
            <a:r>
              <a:rPr lang="cs-CZ" b="1" i="1" dirty="0"/>
              <a:t> and </a:t>
            </a:r>
            <a:r>
              <a:rPr lang="cs-CZ" b="1" i="1" dirty="0" err="1"/>
              <a:t>imaginative</a:t>
            </a:r>
            <a:r>
              <a:rPr lang="cs-CZ" b="1" i="1" dirty="0"/>
              <a:t> </a:t>
            </a:r>
            <a:r>
              <a:rPr lang="cs-CZ" b="1" i="1" dirty="0" err="1"/>
              <a:t>geographies</a:t>
            </a:r>
            <a:endParaRPr lang="cs-CZ" b="1" i="1" dirty="0"/>
          </a:p>
          <a:p>
            <a:r>
              <a:rPr lang="cs-CZ" dirty="0" err="1"/>
              <a:t>Postcolonial</a:t>
            </a:r>
            <a:r>
              <a:rPr lang="cs-CZ" dirty="0"/>
              <a:t> </a:t>
            </a:r>
            <a:r>
              <a:rPr lang="cs-CZ" dirty="0" err="1"/>
              <a:t>turn</a:t>
            </a:r>
            <a:r>
              <a:rPr lang="cs-CZ" dirty="0"/>
              <a:t> in (</a:t>
            </a:r>
            <a:r>
              <a:rPr lang="cs-CZ" dirty="0" err="1"/>
              <a:t>anglofone</a:t>
            </a:r>
            <a:r>
              <a:rPr lang="cs-CZ" dirty="0"/>
              <a:t>) </a:t>
            </a:r>
            <a:r>
              <a:rPr lang="cs-CZ" dirty="0" err="1"/>
              <a:t>geography</a:t>
            </a:r>
            <a:endParaRPr lang="cs-CZ" dirty="0"/>
          </a:p>
          <a:p>
            <a:pPr lvl="1"/>
            <a:r>
              <a:rPr lang="cs-CZ" dirty="0" err="1"/>
              <a:t>The</a:t>
            </a:r>
            <a:r>
              <a:rPr lang="cs-CZ" dirty="0"/>
              <a:t> influence </a:t>
            </a:r>
            <a:r>
              <a:rPr lang="cs-CZ" dirty="0" err="1"/>
              <a:t>of</a:t>
            </a:r>
            <a:r>
              <a:rPr lang="cs-CZ" dirty="0"/>
              <a:t> </a:t>
            </a:r>
            <a:r>
              <a:rPr lang="cs-CZ" dirty="0" err="1"/>
              <a:t>postcolonial</a:t>
            </a:r>
            <a:r>
              <a:rPr lang="cs-CZ" dirty="0"/>
              <a:t> </a:t>
            </a:r>
            <a:r>
              <a:rPr lang="cs-CZ" dirty="0" err="1"/>
              <a:t>thinkers</a:t>
            </a:r>
            <a:endParaRPr lang="cs-CZ" dirty="0"/>
          </a:p>
          <a:p>
            <a:r>
              <a:rPr lang="cs-CZ" dirty="0" err="1"/>
              <a:t>What</a:t>
            </a:r>
            <a:r>
              <a:rPr lang="cs-CZ" dirty="0"/>
              <a:t> </a:t>
            </a:r>
            <a:r>
              <a:rPr lang="cs-CZ" dirty="0" err="1"/>
              <a:t>is</a:t>
            </a:r>
            <a:r>
              <a:rPr lang="cs-CZ" dirty="0"/>
              <a:t> </a:t>
            </a:r>
            <a:r>
              <a:rPr lang="cs-CZ" dirty="0" err="1"/>
              <a:t>postcolonial</a:t>
            </a:r>
            <a:r>
              <a:rPr lang="cs-CZ" dirty="0"/>
              <a:t>, </a:t>
            </a:r>
            <a:r>
              <a:rPr lang="cs-CZ" dirty="0" err="1"/>
              <a:t>decolonial</a:t>
            </a:r>
            <a:r>
              <a:rPr lang="cs-CZ" dirty="0"/>
              <a:t>, </a:t>
            </a:r>
            <a:r>
              <a:rPr lang="cs-CZ" dirty="0" err="1"/>
              <a:t>counter-colonial</a:t>
            </a:r>
            <a:r>
              <a:rPr lang="cs-CZ" dirty="0"/>
              <a:t>?</a:t>
            </a:r>
          </a:p>
          <a:p>
            <a:r>
              <a:rPr lang="cs-CZ" dirty="0" err="1"/>
              <a:t>The</a:t>
            </a:r>
            <a:r>
              <a:rPr lang="cs-CZ" dirty="0"/>
              <a:t> </a:t>
            </a:r>
            <a:r>
              <a:rPr lang="cs-CZ" dirty="0" err="1"/>
              <a:t>problem</a:t>
            </a:r>
            <a:r>
              <a:rPr lang="cs-CZ" dirty="0"/>
              <a:t> </a:t>
            </a:r>
            <a:r>
              <a:rPr lang="cs-CZ" dirty="0" err="1"/>
              <a:t>of</a:t>
            </a:r>
            <a:r>
              <a:rPr lang="cs-CZ" dirty="0"/>
              <a:t> </a:t>
            </a:r>
            <a:r>
              <a:rPr lang="cs-CZ" dirty="0" err="1"/>
              <a:t>the</a:t>
            </a:r>
            <a:r>
              <a:rPr lang="cs-CZ" dirty="0"/>
              <a:t> </a:t>
            </a:r>
            <a:r>
              <a:rPr lang="cs-CZ" dirty="0" err="1"/>
              <a:t>dissemination</a:t>
            </a:r>
            <a:r>
              <a:rPr lang="cs-CZ" dirty="0"/>
              <a:t> </a:t>
            </a:r>
            <a:r>
              <a:rPr lang="cs-CZ" dirty="0" err="1"/>
              <a:t>of</a:t>
            </a:r>
            <a:r>
              <a:rPr lang="cs-CZ" dirty="0"/>
              <a:t> </a:t>
            </a:r>
            <a:r>
              <a:rPr lang="cs-CZ" dirty="0" err="1"/>
              <a:t>Orientalist</a:t>
            </a:r>
            <a:r>
              <a:rPr lang="cs-CZ" dirty="0"/>
              <a:t> </a:t>
            </a:r>
            <a:r>
              <a:rPr lang="cs-CZ" dirty="0" err="1"/>
              <a:t>imaginative</a:t>
            </a:r>
            <a:r>
              <a:rPr lang="cs-CZ" dirty="0"/>
              <a:t> </a:t>
            </a:r>
            <a:r>
              <a:rPr lang="cs-CZ" dirty="0" err="1"/>
              <a:t>geographies</a:t>
            </a:r>
            <a:endParaRPr lang="cs-CZ" dirty="0"/>
          </a:p>
        </p:txBody>
      </p:sp>
      <p:pic>
        <p:nvPicPr>
          <p:cNvPr id="7" name="Obrázek 6" descr="Obsah obrázku text, plakát, oblečení, Obal knihy&#10;&#10;Popis byl vytvořen automaticky">
            <a:extLst>
              <a:ext uri="{FF2B5EF4-FFF2-40B4-BE49-F238E27FC236}">
                <a16:creationId xmlns:a16="http://schemas.microsoft.com/office/drawing/2014/main" id="{F89B0C0D-E010-9700-3031-0324517E8C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2512" y="2313741"/>
            <a:ext cx="1080844" cy="1729350"/>
          </a:xfrm>
          <a:prstGeom prst="rect">
            <a:avLst/>
          </a:prstGeom>
        </p:spPr>
      </p:pic>
      <p:pic>
        <p:nvPicPr>
          <p:cNvPr id="9" name="Obrázek 8" descr="Obsah obrázku text, snímek obrazovky, grafický design, umění&#10;&#10;Popis byl vytvořen automaticky">
            <a:extLst>
              <a:ext uri="{FF2B5EF4-FFF2-40B4-BE49-F238E27FC236}">
                <a16:creationId xmlns:a16="http://schemas.microsoft.com/office/drawing/2014/main" id="{1D7A5EB1-CDA5-17BB-CAFC-7A15AAE91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6510" y="5545660"/>
            <a:ext cx="2369358" cy="1184679"/>
          </a:xfrm>
          <a:prstGeom prst="rect">
            <a:avLst/>
          </a:prstGeom>
        </p:spPr>
      </p:pic>
    </p:spTree>
    <p:extLst>
      <p:ext uri="{BB962C8B-B14F-4D97-AF65-F5344CB8AC3E}">
        <p14:creationId xmlns:p14="http://schemas.microsoft.com/office/powerpoint/2010/main" val="1466646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6AD519D-FB42-2817-9731-C3AB87557C46}"/>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F58ABC6B-BBE3-9534-800D-C1844CD47EEB}"/>
              </a:ext>
            </a:extLst>
          </p:cNvPr>
          <p:cNvSpPr>
            <a:spLocks noGrp="1"/>
          </p:cNvSpPr>
          <p:nvPr>
            <p:ph type="title"/>
          </p:nvPr>
        </p:nvSpPr>
        <p:spPr/>
        <p:txBody>
          <a:bodyPr/>
          <a:lstStyle/>
          <a:p>
            <a:r>
              <a:rPr lang="cs-CZ" dirty="0"/>
              <a:t>7. </a:t>
            </a:r>
            <a:r>
              <a:rPr lang="cs-CZ" dirty="0" err="1"/>
              <a:t>lecture</a:t>
            </a:r>
            <a:r>
              <a:rPr lang="cs-CZ" dirty="0"/>
              <a:t> (14th </a:t>
            </a:r>
            <a:r>
              <a:rPr lang="cs-CZ" dirty="0" err="1"/>
              <a:t>November</a:t>
            </a:r>
            <a:r>
              <a:rPr lang="cs-CZ" dirty="0"/>
              <a:t>)</a:t>
            </a:r>
          </a:p>
        </p:txBody>
      </p:sp>
      <p:sp>
        <p:nvSpPr>
          <p:cNvPr id="5" name="Zástupný obsah 4">
            <a:extLst>
              <a:ext uri="{FF2B5EF4-FFF2-40B4-BE49-F238E27FC236}">
                <a16:creationId xmlns:a16="http://schemas.microsoft.com/office/drawing/2014/main" id="{E9503366-A853-34E8-C7BE-BE6BD9628F88}"/>
              </a:ext>
            </a:extLst>
          </p:cNvPr>
          <p:cNvSpPr>
            <a:spLocks noGrp="1"/>
          </p:cNvSpPr>
          <p:nvPr>
            <p:ph idx="1"/>
          </p:nvPr>
        </p:nvSpPr>
        <p:spPr/>
        <p:txBody>
          <a:bodyPr/>
          <a:lstStyle/>
          <a:p>
            <a:pPr marL="72000" indent="0">
              <a:buNone/>
            </a:pPr>
            <a:r>
              <a:rPr lang="en-US" b="1" i="1" dirty="0"/>
              <a:t>Landscape geography and the problem of representation</a:t>
            </a:r>
            <a:endParaRPr lang="cs-CZ" b="1" i="1" dirty="0"/>
          </a:p>
          <a:p>
            <a:r>
              <a:rPr lang="en-US" dirty="0"/>
              <a:t>Problematizing the question of</a:t>
            </a:r>
            <a:r>
              <a:rPr lang="cs-CZ" dirty="0"/>
              <a:t> 			</a:t>
            </a:r>
            <a:r>
              <a:rPr lang="en-US" dirty="0"/>
              <a:t>what landscape actually is</a:t>
            </a:r>
            <a:endParaRPr lang="cs-CZ" dirty="0"/>
          </a:p>
          <a:p>
            <a:r>
              <a:rPr lang="cs-CZ" dirty="0" err="1"/>
              <a:t>Landscape</a:t>
            </a:r>
            <a:r>
              <a:rPr lang="cs-CZ" dirty="0"/>
              <a:t> as </a:t>
            </a:r>
            <a:r>
              <a:rPr lang="cs-CZ" dirty="0" err="1"/>
              <a:t>perfomed</a:t>
            </a:r>
            <a:endParaRPr lang="cs-CZ" dirty="0"/>
          </a:p>
          <a:p>
            <a:r>
              <a:rPr lang="cs-CZ" dirty="0" err="1"/>
              <a:t>Critiques</a:t>
            </a:r>
            <a:r>
              <a:rPr lang="cs-CZ" dirty="0"/>
              <a:t> </a:t>
            </a:r>
            <a:r>
              <a:rPr lang="cs-CZ" dirty="0" err="1"/>
              <a:t>of</a:t>
            </a:r>
            <a:r>
              <a:rPr lang="cs-CZ" dirty="0"/>
              <a:t> </a:t>
            </a:r>
            <a:r>
              <a:rPr lang="cs-CZ" dirty="0" err="1"/>
              <a:t>ocularcentric</a:t>
            </a:r>
            <a:r>
              <a:rPr lang="cs-CZ" dirty="0"/>
              <a:t> </a:t>
            </a:r>
            <a:r>
              <a:rPr lang="cs-CZ" dirty="0" err="1"/>
              <a:t>representations</a:t>
            </a:r>
            <a:r>
              <a:rPr lang="cs-CZ" dirty="0"/>
              <a:t> in </a:t>
            </a:r>
            <a:r>
              <a:rPr lang="cs-CZ" dirty="0" err="1"/>
              <a:t>landscape</a:t>
            </a:r>
            <a:r>
              <a:rPr lang="cs-CZ" dirty="0"/>
              <a:t> </a:t>
            </a:r>
            <a:r>
              <a:rPr lang="cs-CZ" dirty="0" err="1"/>
              <a:t>studies</a:t>
            </a:r>
            <a:endParaRPr lang="cs-CZ" dirty="0"/>
          </a:p>
        </p:txBody>
      </p:sp>
      <p:pic>
        <p:nvPicPr>
          <p:cNvPr id="7" name="Obrázek 6" descr="Obsah obrázku příroda, krajina, Vodní zdroje, Přírodní krajina&#10;&#10;Popis byl vytvořen automaticky">
            <a:extLst>
              <a:ext uri="{FF2B5EF4-FFF2-40B4-BE49-F238E27FC236}">
                <a16:creationId xmlns:a16="http://schemas.microsoft.com/office/drawing/2014/main" id="{10917CA9-574F-D355-FBBB-76ABF7595B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4240" y="2866939"/>
            <a:ext cx="3111670" cy="1685488"/>
          </a:xfrm>
          <a:prstGeom prst="rect">
            <a:avLst/>
          </a:prstGeom>
        </p:spPr>
      </p:pic>
    </p:spTree>
    <p:extLst>
      <p:ext uri="{BB962C8B-B14F-4D97-AF65-F5344CB8AC3E}">
        <p14:creationId xmlns:p14="http://schemas.microsoft.com/office/powerpoint/2010/main" val="1249489638"/>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UNI-CZ.potx" id="{5F7917F3-E447-47A0-8B0D-912AAB3F7016}" vid="{6FE485AA-A959-491A-A866-CC2F0E710D00}"/>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prezentace-muni-cz-4-3</Template>
  <TotalTime>2682</TotalTime>
  <Words>743</Words>
  <Application>Microsoft Office PowerPoint</Application>
  <PresentationFormat>Vlastní</PresentationFormat>
  <Paragraphs>87</Paragraphs>
  <Slides>14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14</vt:i4>
      </vt:variant>
    </vt:vector>
  </HeadingPairs>
  <TitlesOfParts>
    <vt:vector size="18" baseType="lpstr">
      <vt:lpstr>Arial</vt:lpstr>
      <vt:lpstr>Tahoma</vt:lpstr>
      <vt:lpstr>Wingdings</vt:lpstr>
      <vt:lpstr>Prezentace_MU_CZ</vt:lpstr>
      <vt:lpstr>Theory and practice in human geography – introduction to the course  Pavel Doboš</vt:lpstr>
      <vt:lpstr>What is going to happen in the course?</vt:lpstr>
      <vt:lpstr>What is going to happen in the course?</vt:lpstr>
      <vt:lpstr>2. lecture (10th October)</vt:lpstr>
      <vt:lpstr>3. lecture (17th October)</vt:lpstr>
      <vt:lpstr>4. lecture (24th October)</vt:lpstr>
      <vt:lpstr>5. lecture (31st October)</vt:lpstr>
      <vt:lpstr>6. lecture (7th November)</vt:lpstr>
      <vt:lpstr>7. lecture (14th November)</vt:lpstr>
      <vt:lpstr>8. lecture (21st November)</vt:lpstr>
      <vt:lpstr>9. lecture (28th November)</vt:lpstr>
      <vt:lpstr>10. lecture (5th December)</vt:lpstr>
      <vt:lpstr>11. lecture (12th December) </vt:lpstr>
      <vt:lpstr>12. lecture (19th December)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„Velké dějiny“ a sociální geografie na Přírodovědecké fakultě MU</dc:title>
  <dc:creator>user</dc:creator>
  <cp:lastModifiedBy>autor</cp:lastModifiedBy>
  <cp:revision>180</cp:revision>
  <cp:lastPrinted>1601-01-01T00:00:00Z</cp:lastPrinted>
  <dcterms:created xsi:type="dcterms:W3CDTF">2019-11-07T07:58:28Z</dcterms:created>
  <dcterms:modified xsi:type="dcterms:W3CDTF">2024-10-03T14:58:28Z</dcterms:modified>
</cp:coreProperties>
</file>