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handoutMasterIdLst>
    <p:handoutMasterId r:id="rId26"/>
  </p:handoutMasterIdLst>
  <p:sldIdLst>
    <p:sldId id="256" r:id="rId2"/>
    <p:sldId id="424" r:id="rId3"/>
    <p:sldId id="425" r:id="rId4"/>
    <p:sldId id="426" r:id="rId5"/>
    <p:sldId id="440" r:id="rId6"/>
    <p:sldId id="427" r:id="rId7"/>
    <p:sldId id="428" r:id="rId8"/>
    <p:sldId id="429" r:id="rId9"/>
    <p:sldId id="430" r:id="rId10"/>
    <p:sldId id="431" r:id="rId11"/>
    <p:sldId id="432" r:id="rId12"/>
    <p:sldId id="433" r:id="rId13"/>
    <p:sldId id="434" r:id="rId14"/>
    <p:sldId id="436" r:id="rId15"/>
    <p:sldId id="444" r:id="rId16"/>
    <p:sldId id="445" r:id="rId17"/>
    <p:sldId id="435" r:id="rId18"/>
    <p:sldId id="437" r:id="rId19"/>
    <p:sldId id="438" r:id="rId20"/>
    <p:sldId id="439" r:id="rId21"/>
    <p:sldId id="441" r:id="rId22"/>
    <p:sldId id="442" r:id="rId23"/>
    <p:sldId id="443" r:id="rId24"/>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87" d="100"/>
          <a:sy n="87" d="100"/>
        </p:scale>
        <p:origin x="906" y="96"/>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US"/>
              <a:t>ZA122 Global change issues - Human geography, October 17th, 2023</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00" cy="67141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40093" y="718715"/>
            <a:ext cx="391568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637" y="4068000"/>
            <a:ext cx="391568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817" y="4068000"/>
            <a:ext cx="391568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9274" y="718715"/>
            <a:ext cx="3915681" cy="3204001"/>
          </a:xfrm>
        </p:spPr>
        <p:txBody>
          <a:bodyPr/>
          <a:lstStyle/>
          <a:p>
            <a:pPr lvl="0"/>
            <a:r>
              <a:rPr lang="cs-CZ"/>
              <a:t>Upravte styly předlohy textu.</a:t>
            </a:r>
          </a:p>
        </p:txBody>
      </p:sp>
      <p:pic>
        <p:nvPicPr>
          <p:cNvPr id="1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a:t>ZA122 Global change issues - Human geography, October 17th, 2023</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9145588"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8069" y="6129339"/>
            <a:ext cx="1126967" cy="321862"/>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2">
    <p:bg>
      <p:bgPr>
        <a:solidFill>
          <a:srgbClr val="00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a:t>ZA122 Global change issues - Human geography, October 17th, 2023</a:t>
            </a:r>
            <a:endParaRPr lang="cs-CZ" dirty="0"/>
          </a:p>
        </p:txBody>
      </p:sp>
      <p:sp>
        <p:nvSpPr>
          <p:cNvPr id="5" name="Zástupný symbol pro číslo snímku 2"/>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7"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33744" y="2477312"/>
            <a:ext cx="5672264" cy="16200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A7784FCF-CA63-43D5-9F7A-283B5FF3D23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a:t>ZA122 Global change issues - Human geography, October 17th, 2023</a:t>
            </a:r>
            <a:endParaRPr lang="cs-CZ" dirty="0"/>
          </a:p>
        </p:txBody>
      </p:sp>
      <p:sp>
        <p:nvSpPr>
          <p:cNvPr id="5" name="Zástupný symbol pro číslo snímku 2">
            <a:extLst>
              <a:ext uri="{FF2B5EF4-FFF2-40B4-BE49-F238E27FC236}">
                <a16:creationId xmlns:a16="http://schemas.microsoft.com/office/drawing/2014/main" id="{657C0906-8176-4053-9581-FB903F818F7F}"/>
              </a:ext>
            </a:extLst>
          </p:cNvPr>
          <p:cNvSpPr>
            <a:spLocks noGrp="1"/>
          </p:cNvSpPr>
          <p:nvPr>
            <p:ph type="sldNum" sz="quarter" idx="11"/>
          </p:nvPr>
        </p:nvSpPr>
        <p:spPr>
          <a:xfrm>
            <a:off x="310555"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US"/>
              <a:t>ZA122 Global change issues - Human geography, October 17th, 2023</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a:t>ZA122 Global change issues - Human geography, October 17th, 2023</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928" y="4116405"/>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0554" y="414002"/>
            <a:ext cx="2350877" cy="671411"/>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0095"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en-US"/>
              <a:t>ZA122 Global change issues - Human geography, October 17th, 2023</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540095"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1695077"/>
            <a:ext cx="3914489"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580" y="1692005"/>
            <a:ext cx="248407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40094"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580"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1964"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639" y="4025136"/>
            <a:ext cx="248407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936" y="4025136"/>
            <a:ext cx="248407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2141" y="4025136"/>
            <a:ext cx="248407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94" y="1692005"/>
            <a:ext cx="248407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1065" y="1692005"/>
            <a:ext cx="248407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95" y="720000"/>
            <a:ext cx="8066301" cy="451576"/>
          </a:xfrm>
        </p:spPr>
        <p:txBody>
          <a:bodyPr/>
          <a:lstStyle/>
          <a:p>
            <a:r>
              <a:rPr lang="cs-CZ"/>
              <a:t>Kliknutím lze upravit styl.</a:t>
            </a:r>
          </a:p>
        </p:txBody>
      </p:sp>
      <p:pic>
        <p:nvPicPr>
          <p:cNvPr id="22"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8" y="692153"/>
            <a:ext cx="3914489"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Upravte styly předlohy textu.</a:t>
            </a:r>
          </a:p>
        </p:txBody>
      </p:sp>
      <p:pic>
        <p:nvPicPr>
          <p:cNvPr id="8"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cs-CZ"/>
              <a:t>ZA122 Global change issues - Human geography, October 17th, 2023</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540095"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07318" y="6129337"/>
            <a:ext cx="1127716" cy="322087"/>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US"/>
              <a:t>ZA122 Global change issues - Human geography, October 17th, 2023</a:t>
            </a:r>
            <a:endParaRPr lang="cs-CZ" dirty="0"/>
          </a:p>
        </p:txBody>
      </p:sp>
      <p:sp>
        <p:nvSpPr>
          <p:cNvPr id="64530" name="Rectangle 18"/>
          <p:cNvSpPr>
            <a:spLocks noGrp="1" noChangeArrowheads="1"/>
          </p:cNvSpPr>
          <p:nvPr>
            <p:ph type="sldNum" sz="quarter" idx="4"/>
          </p:nvPr>
        </p:nvSpPr>
        <p:spPr bwMode="auto">
          <a:xfrm>
            <a:off x="310555"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5" y="720000"/>
            <a:ext cx="80663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4" y="1872000"/>
            <a:ext cx="8066301"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en-US" dirty="0"/>
              <a:t>ZA12</a:t>
            </a:r>
            <a:r>
              <a:rPr lang="cs-CZ" dirty="0"/>
              <a:t>1 </a:t>
            </a:r>
            <a:r>
              <a:rPr lang="cs-CZ" dirty="0" err="1"/>
              <a:t>Theory</a:t>
            </a:r>
            <a:r>
              <a:rPr lang="cs-CZ" dirty="0"/>
              <a:t> and </a:t>
            </a:r>
            <a:r>
              <a:rPr lang="cs-CZ" dirty="0" err="1"/>
              <a:t>practice</a:t>
            </a:r>
            <a:r>
              <a:rPr lang="cs-CZ" dirty="0"/>
              <a:t> in </a:t>
            </a:r>
            <a:r>
              <a:rPr lang="cs-CZ" dirty="0" err="1"/>
              <a:t>human</a:t>
            </a:r>
            <a:r>
              <a:rPr lang="cs-CZ" dirty="0"/>
              <a:t> </a:t>
            </a:r>
            <a:r>
              <a:rPr lang="cs-CZ" dirty="0" err="1"/>
              <a:t>geography</a:t>
            </a:r>
            <a:r>
              <a:rPr lang="en-US" dirty="0"/>
              <a:t>, October </a:t>
            </a:r>
            <a:r>
              <a:rPr lang="cs-CZ" dirty="0"/>
              <a:t>31st</a:t>
            </a:r>
            <a:r>
              <a:rPr lang="en-US" dirty="0"/>
              <a:t>, 202</a:t>
            </a:r>
            <a:r>
              <a:rPr lang="cs-CZ" dirty="0"/>
              <a:t>4</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11454" y="2225901"/>
            <a:ext cx="8522680" cy="687566"/>
          </a:xfrm>
        </p:spPr>
        <p:txBody>
          <a:bodyPr/>
          <a:lstStyle/>
          <a:p>
            <a:pPr algn="ctr"/>
            <a:r>
              <a:rPr lang="en-US" sz="3400" dirty="0"/>
              <a:t>Radical geographies and the criticism of global political economy</a:t>
            </a:r>
            <a:br>
              <a:rPr lang="cs-CZ" sz="4050" dirty="0"/>
            </a:br>
            <a:br>
              <a:rPr lang="cs-CZ" sz="4050" dirty="0"/>
            </a:br>
            <a:r>
              <a:rPr lang="cs-CZ" sz="2000" dirty="0"/>
              <a:t>Pavel Doboš</a:t>
            </a:r>
          </a:p>
        </p:txBody>
      </p:sp>
    </p:spTree>
    <p:extLst>
      <p:ext uri="{BB962C8B-B14F-4D97-AF65-F5344CB8AC3E}">
        <p14:creationId xmlns:p14="http://schemas.microsoft.com/office/powerpoint/2010/main" val="278499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DECF583-63EB-D0BE-CDB4-997F51AA326F}"/>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598DADD5-B815-7B82-6A03-DADF2BF9350A}"/>
              </a:ext>
            </a:extLst>
          </p:cNvPr>
          <p:cNvSpPr>
            <a:spLocks noGrp="1"/>
          </p:cNvSpPr>
          <p:nvPr>
            <p:ph type="title"/>
          </p:nvPr>
        </p:nvSpPr>
        <p:spPr/>
        <p:txBody>
          <a:bodyPr/>
          <a:lstStyle/>
          <a:p>
            <a:r>
              <a:rPr lang="cs-CZ" sz="3600" dirty="0" err="1"/>
              <a:t>Domination</a:t>
            </a:r>
            <a:r>
              <a:rPr lang="cs-CZ" sz="3600" dirty="0"/>
              <a:t> </a:t>
            </a:r>
            <a:r>
              <a:rPr lang="cs-CZ" sz="3600" dirty="0" err="1"/>
              <a:t>of</a:t>
            </a:r>
            <a:r>
              <a:rPr lang="cs-CZ" sz="3600" dirty="0"/>
              <a:t> </a:t>
            </a:r>
            <a:r>
              <a:rPr lang="cs-CZ" sz="3600" dirty="0" err="1"/>
              <a:t>Marxist</a:t>
            </a:r>
            <a:r>
              <a:rPr lang="cs-CZ" sz="3600" dirty="0"/>
              <a:t> </a:t>
            </a:r>
            <a:r>
              <a:rPr lang="cs-CZ" sz="3600" dirty="0" err="1"/>
              <a:t>geography</a:t>
            </a:r>
            <a:endParaRPr lang="en-GB" sz="3600" dirty="0"/>
          </a:p>
        </p:txBody>
      </p:sp>
      <p:sp>
        <p:nvSpPr>
          <p:cNvPr id="5" name="Zástupný obsah 4">
            <a:extLst>
              <a:ext uri="{FF2B5EF4-FFF2-40B4-BE49-F238E27FC236}">
                <a16:creationId xmlns:a16="http://schemas.microsoft.com/office/drawing/2014/main" id="{D793819D-365E-8F47-61EE-BA059071B964}"/>
              </a:ext>
            </a:extLst>
          </p:cNvPr>
          <p:cNvSpPr>
            <a:spLocks noGrp="1"/>
          </p:cNvSpPr>
          <p:nvPr>
            <p:ph idx="1"/>
          </p:nvPr>
        </p:nvSpPr>
        <p:spPr/>
        <p:txBody>
          <a:bodyPr/>
          <a:lstStyle/>
          <a:p>
            <a:r>
              <a:rPr lang="cs-CZ" dirty="0"/>
              <a:t>G</a:t>
            </a:r>
            <a:r>
              <a:rPr lang="en-US" dirty="0"/>
              <a:t>rounded in Marxist theory</a:t>
            </a:r>
            <a:endParaRPr lang="cs-CZ" dirty="0"/>
          </a:p>
          <a:p>
            <a:pPr lvl="1"/>
            <a:r>
              <a:rPr lang="en-US" dirty="0"/>
              <a:t>focus on concepts such as historical materialism, class struggle,</a:t>
            </a:r>
            <a:r>
              <a:rPr lang="cs-CZ" dirty="0"/>
              <a:t> </a:t>
            </a:r>
            <a:r>
              <a:rPr lang="cs-CZ" dirty="0" err="1"/>
              <a:t>dialectics</a:t>
            </a:r>
            <a:r>
              <a:rPr lang="cs-CZ" dirty="0"/>
              <a:t> </a:t>
            </a:r>
            <a:r>
              <a:rPr lang="cs-CZ" dirty="0" err="1"/>
              <a:t>of</a:t>
            </a:r>
            <a:r>
              <a:rPr lang="cs-CZ" dirty="0"/>
              <a:t> </a:t>
            </a:r>
            <a:r>
              <a:rPr lang="cs-CZ" dirty="0" err="1"/>
              <a:t>socioeconomic</a:t>
            </a:r>
            <a:r>
              <a:rPr lang="cs-CZ" dirty="0"/>
              <a:t> </a:t>
            </a:r>
            <a:r>
              <a:rPr lang="cs-CZ" dirty="0" err="1"/>
              <a:t>formations</a:t>
            </a:r>
            <a:r>
              <a:rPr lang="cs-CZ" dirty="0"/>
              <a:t> and </a:t>
            </a:r>
            <a:r>
              <a:rPr lang="cs-CZ" dirty="0" err="1"/>
              <a:t>spatial</a:t>
            </a:r>
            <a:r>
              <a:rPr lang="cs-CZ" dirty="0"/>
              <a:t> </a:t>
            </a:r>
            <a:r>
              <a:rPr lang="cs-CZ" dirty="0" err="1"/>
              <a:t>structures</a:t>
            </a:r>
            <a:endParaRPr lang="cs-CZ" dirty="0"/>
          </a:p>
          <a:p>
            <a:r>
              <a:rPr lang="cs-CZ" dirty="0"/>
              <a:t>C</a:t>
            </a:r>
            <a:r>
              <a:rPr lang="en-US" dirty="0" err="1"/>
              <a:t>apitalism</a:t>
            </a:r>
            <a:r>
              <a:rPr lang="en-US" dirty="0"/>
              <a:t> produces and transforms space, creating landscapes that reflect and reinforce social inequalities</a:t>
            </a:r>
            <a:endParaRPr lang="cs-CZ" dirty="0"/>
          </a:p>
          <a:p>
            <a:pPr lvl="1"/>
            <a:r>
              <a:rPr lang="en-US" dirty="0"/>
              <a:t>conflicts between different social classes influence the organization of space</a:t>
            </a:r>
            <a:endParaRPr lang="cs-CZ" dirty="0"/>
          </a:p>
          <a:p>
            <a:pPr lvl="1"/>
            <a:r>
              <a:rPr lang="en-US" dirty="0"/>
              <a:t>critique of the capitalist exploitation of natural resources</a:t>
            </a:r>
            <a:endParaRPr lang="cs-CZ" dirty="0"/>
          </a:p>
          <a:p>
            <a:pPr lvl="1"/>
            <a:r>
              <a:rPr lang="cs-CZ" dirty="0" err="1"/>
              <a:t>studies</a:t>
            </a:r>
            <a:r>
              <a:rPr lang="cs-CZ" dirty="0"/>
              <a:t> </a:t>
            </a:r>
            <a:r>
              <a:rPr lang="en-US" dirty="0"/>
              <a:t>of urbanization</a:t>
            </a:r>
            <a:r>
              <a:rPr lang="cs-CZ" dirty="0"/>
              <a:t> </a:t>
            </a:r>
            <a:r>
              <a:rPr lang="cs-CZ" dirty="0" err="1"/>
              <a:t>because</a:t>
            </a:r>
            <a:r>
              <a:rPr lang="cs-CZ" dirty="0"/>
              <a:t> </a:t>
            </a:r>
            <a:r>
              <a:rPr lang="en-US" dirty="0"/>
              <a:t>cities are sites of capital accumulation and class struggle</a:t>
            </a:r>
            <a:endParaRPr lang="en-GB" dirty="0"/>
          </a:p>
        </p:txBody>
      </p:sp>
    </p:spTree>
    <p:extLst>
      <p:ext uri="{BB962C8B-B14F-4D97-AF65-F5344CB8AC3E}">
        <p14:creationId xmlns:p14="http://schemas.microsoft.com/office/powerpoint/2010/main" val="241940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52C4DF5-C42E-A3A7-99CB-F64EC9309217}"/>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0A799CD9-1E4B-7409-297A-00533587DC0D}"/>
              </a:ext>
            </a:extLst>
          </p:cNvPr>
          <p:cNvSpPr>
            <a:spLocks noGrp="1"/>
          </p:cNvSpPr>
          <p:nvPr>
            <p:ph type="title"/>
          </p:nvPr>
        </p:nvSpPr>
        <p:spPr/>
        <p:txBody>
          <a:bodyPr/>
          <a:lstStyle/>
          <a:p>
            <a:r>
              <a:rPr lang="cs-CZ" dirty="0"/>
              <a:t>David Harvey (1935 - ?) </a:t>
            </a:r>
            <a:endParaRPr lang="en-GB" dirty="0"/>
          </a:p>
        </p:txBody>
      </p:sp>
      <p:sp>
        <p:nvSpPr>
          <p:cNvPr id="5" name="Zástupný obsah 4">
            <a:extLst>
              <a:ext uri="{FF2B5EF4-FFF2-40B4-BE49-F238E27FC236}">
                <a16:creationId xmlns:a16="http://schemas.microsoft.com/office/drawing/2014/main" id="{0F9CAFDC-0087-CE3A-E185-AEE2EB06F139}"/>
              </a:ext>
            </a:extLst>
          </p:cNvPr>
          <p:cNvSpPr>
            <a:spLocks noGrp="1"/>
          </p:cNvSpPr>
          <p:nvPr>
            <p:ph idx="1"/>
          </p:nvPr>
        </p:nvSpPr>
        <p:spPr/>
        <p:txBody>
          <a:bodyPr/>
          <a:lstStyle/>
          <a:p>
            <a:r>
              <a:rPr lang="cs-CZ" dirty="0" err="1"/>
              <a:t>Social</a:t>
            </a:r>
            <a:r>
              <a:rPr lang="cs-CZ" dirty="0"/>
              <a:t>, </a:t>
            </a:r>
            <a:r>
              <a:rPr lang="cs-CZ" dirty="0" err="1"/>
              <a:t>economic</a:t>
            </a:r>
            <a:r>
              <a:rPr lang="cs-CZ" dirty="0"/>
              <a:t> and </a:t>
            </a:r>
            <a:r>
              <a:rPr lang="cs-CZ" dirty="0" err="1"/>
              <a:t>urban</a:t>
            </a:r>
            <a:r>
              <a:rPr lang="cs-CZ" dirty="0"/>
              <a:t> </a:t>
            </a:r>
            <a:r>
              <a:rPr lang="cs-CZ" dirty="0" err="1"/>
              <a:t>geographer</a:t>
            </a:r>
            <a:endParaRPr lang="cs-CZ" dirty="0"/>
          </a:p>
          <a:p>
            <a:pPr lvl="1"/>
            <a:r>
              <a:rPr lang="cs-CZ" dirty="0" err="1"/>
              <a:t>research</a:t>
            </a:r>
            <a:r>
              <a:rPr lang="cs-CZ" dirty="0"/>
              <a:t> on </a:t>
            </a:r>
            <a:r>
              <a:rPr lang="cs-CZ" dirty="0" err="1"/>
              <a:t>cities</a:t>
            </a:r>
            <a:r>
              <a:rPr lang="cs-CZ" dirty="0"/>
              <a:t> and socio-</a:t>
            </a:r>
            <a:r>
              <a:rPr lang="cs-CZ" dirty="0" err="1"/>
              <a:t>economic</a:t>
            </a:r>
            <a:r>
              <a:rPr lang="cs-CZ" dirty="0"/>
              <a:t> </a:t>
            </a:r>
            <a:r>
              <a:rPr lang="cs-CZ" dirty="0" err="1"/>
              <a:t>inequalities</a:t>
            </a:r>
            <a:r>
              <a:rPr lang="cs-CZ" dirty="0"/>
              <a:t>, </a:t>
            </a:r>
            <a:r>
              <a:rPr lang="cs-CZ" dirty="0" err="1"/>
              <a:t>geographical</a:t>
            </a:r>
            <a:r>
              <a:rPr lang="cs-CZ" dirty="0"/>
              <a:t> </a:t>
            </a:r>
            <a:r>
              <a:rPr lang="cs-CZ" dirty="0" err="1"/>
              <a:t>reworking</a:t>
            </a:r>
            <a:r>
              <a:rPr lang="cs-CZ" dirty="0"/>
              <a:t> </a:t>
            </a:r>
            <a:r>
              <a:rPr lang="cs-CZ" dirty="0" err="1"/>
              <a:t>of</a:t>
            </a:r>
            <a:r>
              <a:rPr lang="cs-CZ" dirty="0"/>
              <a:t> </a:t>
            </a:r>
            <a:r>
              <a:rPr lang="cs-CZ" dirty="0" err="1"/>
              <a:t>historical</a:t>
            </a:r>
            <a:r>
              <a:rPr lang="cs-CZ" dirty="0"/>
              <a:t> </a:t>
            </a:r>
            <a:r>
              <a:rPr lang="cs-CZ" dirty="0" err="1"/>
              <a:t>materialism</a:t>
            </a:r>
            <a:r>
              <a:rPr lang="cs-CZ" dirty="0"/>
              <a:t> </a:t>
            </a:r>
            <a:r>
              <a:rPr lang="cs-CZ" dirty="0" err="1"/>
              <a:t>into</a:t>
            </a:r>
            <a:r>
              <a:rPr lang="cs-CZ" dirty="0"/>
              <a:t> </a:t>
            </a:r>
            <a:r>
              <a:rPr lang="cs-CZ" dirty="0" err="1"/>
              <a:t>historical-geographical</a:t>
            </a:r>
            <a:r>
              <a:rPr lang="cs-CZ" dirty="0"/>
              <a:t> </a:t>
            </a:r>
            <a:r>
              <a:rPr lang="cs-CZ" dirty="0" err="1"/>
              <a:t>materialism</a:t>
            </a:r>
            <a:endParaRPr lang="cs-CZ" dirty="0"/>
          </a:p>
          <a:p>
            <a:r>
              <a:rPr lang="cs-CZ" i="1" dirty="0" err="1"/>
              <a:t>Social</a:t>
            </a:r>
            <a:r>
              <a:rPr lang="cs-CZ" i="1" dirty="0"/>
              <a:t> Justice and </a:t>
            </a:r>
            <a:r>
              <a:rPr lang="cs-CZ" i="1" dirty="0" err="1"/>
              <a:t>the</a:t>
            </a:r>
            <a:r>
              <a:rPr lang="cs-CZ" i="1" dirty="0"/>
              <a:t> City </a:t>
            </a:r>
            <a:r>
              <a:rPr lang="cs-CZ" dirty="0"/>
              <a:t>(1973) </a:t>
            </a:r>
          </a:p>
          <a:p>
            <a:pPr lvl="1"/>
            <a:r>
              <a:rPr lang="en-US" dirty="0"/>
              <a:t>inequalities are spatially manifested in cities</a:t>
            </a:r>
            <a:r>
              <a:rPr lang="cs-CZ" dirty="0"/>
              <a:t>: </a:t>
            </a:r>
            <a:r>
              <a:rPr lang="en-US" dirty="0"/>
              <a:t>segregation, inadequate housing, uneven access to services</a:t>
            </a:r>
            <a:endParaRPr lang="cs-CZ" dirty="0"/>
          </a:p>
          <a:p>
            <a:pPr lvl="1"/>
            <a:r>
              <a:rPr lang="cs-CZ" dirty="0" err="1"/>
              <a:t>criticism</a:t>
            </a:r>
            <a:r>
              <a:rPr lang="cs-CZ" dirty="0"/>
              <a:t> </a:t>
            </a:r>
            <a:r>
              <a:rPr lang="cs-CZ" dirty="0" err="1"/>
              <a:t>of</a:t>
            </a:r>
            <a:r>
              <a:rPr lang="en-US" dirty="0"/>
              <a:t> the role of urban planning and policy in</a:t>
            </a:r>
            <a:r>
              <a:rPr lang="cs-CZ" dirty="0"/>
              <a:t>		</a:t>
            </a:r>
            <a:r>
              <a:rPr lang="en-US" dirty="0"/>
              <a:t> maintaining </a:t>
            </a:r>
            <a:r>
              <a:rPr lang="cs-CZ" dirty="0" err="1"/>
              <a:t>inequalities</a:t>
            </a:r>
            <a:endParaRPr lang="cs-CZ" dirty="0"/>
          </a:p>
          <a:p>
            <a:pPr lvl="1"/>
            <a:r>
              <a:rPr lang="en-US" dirty="0"/>
              <a:t>spatial justice</a:t>
            </a:r>
            <a:r>
              <a:rPr lang="cs-CZ" dirty="0"/>
              <a:t>: </a:t>
            </a:r>
            <a:r>
              <a:rPr lang="en-US" dirty="0"/>
              <a:t>social justice cannot be achieved without considering the spatial organization of society</a:t>
            </a:r>
            <a:endParaRPr lang="cs-CZ" dirty="0"/>
          </a:p>
          <a:p>
            <a:pPr lvl="1"/>
            <a:r>
              <a:rPr lang="cs-CZ" dirty="0"/>
              <a:t>c</a:t>
            </a:r>
            <a:r>
              <a:rPr lang="en-US" dirty="0" err="1"/>
              <a:t>apitalis</a:t>
            </a:r>
            <a:r>
              <a:rPr lang="cs-CZ" dirty="0"/>
              <a:t>m </a:t>
            </a:r>
            <a:r>
              <a:rPr lang="en-US" dirty="0"/>
              <a:t>exploits urban spaces for profit, leading to gentrification, displacement, and other forms of spatial injustice</a:t>
            </a:r>
            <a:endParaRPr lang="en-GB" dirty="0"/>
          </a:p>
        </p:txBody>
      </p:sp>
      <p:pic>
        <p:nvPicPr>
          <p:cNvPr id="7" name="Obrázek 6" descr="Obsah obrázku text, kniha&#10;&#10;Popis byl vytvořen automaticky">
            <a:extLst>
              <a:ext uri="{FF2B5EF4-FFF2-40B4-BE49-F238E27FC236}">
                <a16:creationId xmlns:a16="http://schemas.microsoft.com/office/drawing/2014/main" id="{1F997562-8B97-0E74-0794-24A0C1FB9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118" y="3215100"/>
            <a:ext cx="1335234" cy="2106047"/>
          </a:xfrm>
          <a:prstGeom prst="rect">
            <a:avLst/>
          </a:prstGeom>
        </p:spPr>
      </p:pic>
      <p:pic>
        <p:nvPicPr>
          <p:cNvPr id="9" name="Obrázek 8" descr="Obsah obrázku Lidská tvář, osoba, oblečení, černobílá&#10;&#10;Popis byl vytvořen automaticky">
            <a:extLst>
              <a:ext uri="{FF2B5EF4-FFF2-40B4-BE49-F238E27FC236}">
                <a16:creationId xmlns:a16="http://schemas.microsoft.com/office/drawing/2014/main" id="{14F4B802-B5B2-85C0-86E3-6733014FF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156" y="99722"/>
            <a:ext cx="1806196" cy="1806196"/>
          </a:xfrm>
          <a:prstGeom prst="rect">
            <a:avLst/>
          </a:prstGeom>
        </p:spPr>
      </p:pic>
    </p:spTree>
    <p:extLst>
      <p:ext uri="{BB962C8B-B14F-4D97-AF65-F5344CB8AC3E}">
        <p14:creationId xmlns:p14="http://schemas.microsoft.com/office/powerpoint/2010/main" val="298998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6D0038C-5A0A-C6FB-235F-B7B7995B3046}"/>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5" name="Zástupný obsah 4">
            <a:extLst>
              <a:ext uri="{FF2B5EF4-FFF2-40B4-BE49-F238E27FC236}">
                <a16:creationId xmlns:a16="http://schemas.microsoft.com/office/drawing/2014/main" id="{EDD5A9FC-EBE0-5A42-79EE-84E363821BD6}"/>
              </a:ext>
            </a:extLst>
          </p:cNvPr>
          <p:cNvSpPr>
            <a:spLocks noGrp="1"/>
          </p:cNvSpPr>
          <p:nvPr>
            <p:ph idx="1"/>
          </p:nvPr>
        </p:nvSpPr>
        <p:spPr>
          <a:xfrm>
            <a:off x="539643" y="568282"/>
            <a:ext cx="8066301" cy="4139998"/>
          </a:xfrm>
        </p:spPr>
        <p:txBody>
          <a:bodyPr/>
          <a:lstStyle/>
          <a:p>
            <a:r>
              <a:rPr lang="cs-CZ" i="1" dirty="0" err="1"/>
              <a:t>The</a:t>
            </a:r>
            <a:r>
              <a:rPr lang="cs-CZ" i="1" dirty="0"/>
              <a:t> </a:t>
            </a:r>
            <a:r>
              <a:rPr lang="cs-CZ" i="1" dirty="0" err="1"/>
              <a:t>Limits</a:t>
            </a:r>
            <a:r>
              <a:rPr lang="cs-CZ" i="1" dirty="0"/>
              <a:t> to </a:t>
            </a:r>
            <a:r>
              <a:rPr lang="cs-CZ" i="1" dirty="0" err="1"/>
              <a:t>Capital</a:t>
            </a:r>
            <a:r>
              <a:rPr lang="cs-CZ" i="1" dirty="0"/>
              <a:t> </a:t>
            </a:r>
            <a:r>
              <a:rPr lang="cs-CZ" dirty="0"/>
              <a:t>(1982)</a:t>
            </a:r>
          </a:p>
          <a:p>
            <a:pPr lvl="1"/>
            <a:r>
              <a:rPr lang="cs-CZ" dirty="0" err="1"/>
              <a:t>the</a:t>
            </a:r>
            <a:r>
              <a:rPr lang="cs-CZ" dirty="0"/>
              <a:t> </a:t>
            </a:r>
            <a:r>
              <a:rPr lang="en-US" dirty="0"/>
              <a:t>tendency of capitalism </a:t>
            </a:r>
            <a:r>
              <a:rPr lang="cs-CZ" dirty="0" err="1"/>
              <a:t>is</a:t>
            </a:r>
            <a:r>
              <a:rPr lang="cs-CZ" dirty="0"/>
              <a:t> </a:t>
            </a:r>
            <a:r>
              <a:rPr lang="en-US" dirty="0"/>
              <a:t>to produce crises of overaccumulation, where surplus capital cannot find</a:t>
            </a:r>
            <a:r>
              <a:rPr lang="cs-CZ" dirty="0"/>
              <a:t>		</a:t>
            </a:r>
            <a:r>
              <a:rPr lang="en-US" dirty="0"/>
              <a:t> profitable investment opportunities</a:t>
            </a:r>
            <a:r>
              <a:rPr lang="cs-CZ" dirty="0"/>
              <a:t>, </a:t>
            </a:r>
            <a:r>
              <a:rPr lang="cs-CZ" dirty="0" err="1"/>
              <a:t>leading</a:t>
            </a:r>
            <a:r>
              <a:rPr lang="en-US" dirty="0"/>
              <a:t> to economic crises and </a:t>
            </a:r>
            <a:r>
              <a:rPr lang="en-US" dirty="0" err="1"/>
              <a:t>forc</a:t>
            </a:r>
            <a:r>
              <a:rPr lang="cs-CZ" dirty="0" err="1"/>
              <a:t>ing</a:t>
            </a:r>
            <a:r>
              <a:rPr lang="en-US" dirty="0"/>
              <a:t> capital to seek new spaces for accumulation</a:t>
            </a:r>
            <a:endParaRPr lang="cs-CZ" dirty="0"/>
          </a:p>
          <a:p>
            <a:pPr lvl="1"/>
            <a:r>
              <a:rPr lang="en-US" dirty="0"/>
              <a:t>concept of the </a:t>
            </a:r>
            <a:r>
              <a:rPr lang="cs-CZ" dirty="0"/>
              <a:t>„</a:t>
            </a:r>
            <a:r>
              <a:rPr lang="en-US" dirty="0"/>
              <a:t>spatial fix</a:t>
            </a:r>
            <a:r>
              <a:rPr lang="cs-CZ" dirty="0"/>
              <a:t>“: </a:t>
            </a:r>
            <a:r>
              <a:rPr lang="en-US" dirty="0"/>
              <a:t>capital resolves crises by expanding into new geographical areas or restructuring existing spaces</a:t>
            </a:r>
            <a:r>
              <a:rPr lang="cs-CZ" dirty="0"/>
              <a:t>; </a:t>
            </a:r>
            <a:r>
              <a:rPr lang="cs-CZ" dirty="0" err="1"/>
              <a:t>it</a:t>
            </a:r>
            <a:r>
              <a:rPr lang="en-US" dirty="0"/>
              <a:t> temporarily alleviates overaccumulation but often leads to new forms of spatial inequality and conflict</a:t>
            </a:r>
            <a:endParaRPr lang="cs-CZ" dirty="0"/>
          </a:p>
          <a:p>
            <a:pPr lvl="1"/>
            <a:r>
              <a:rPr lang="en-US" dirty="0"/>
              <a:t>financial markets and instruments become central to the accumulation process, leading to speculative bubbles and financial crises</a:t>
            </a:r>
            <a:endParaRPr lang="cs-CZ" dirty="0"/>
          </a:p>
          <a:p>
            <a:pPr lvl="1"/>
            <a:r>
              <a:rPr lang="en-US" dirty="0"/>
              <a:t>uneven </a:t>
            </a:r>
            <a:r>
              <a:rPr lang="cs-CZ" dirty="0" err="1"/>
              <a:t>geographical</a:t>
            </a:r>
            <a:r>
              <a:rPr lang="cs-CZ" dirty="0"/>
              <a:t> </a:t>
            </a:r>
            <a:r>
              <a:rPr lang="en-US" dirty="0"/>
              <a:t>development is an inherent feature of capitalism, driven by the search for profit</a:t>
            </a:r>
            <a:endParaRPr lang="cs-CZ" dirty="0"/>
          </a:p>
          <a:p>
            <a:pPr lvl="1"/>
            <a:r>
              <a:rPr lang="cs-CZ" dirty="0"/>
              <a:t>c</a:t>
            </a:r>
            <a:r>
              <a:rPr lang="en-GB" dirty="0" err="1"/>
              <a:t>ritique</a:t>
            </a:r>
            <a:r>
              <a:rPr lang="en-GB" dirty="0"/>
              <a:t> of </a:t>
            </a:r>
            <a:r>
              <a:rPr lang="cs-CZ" dirty="0"/>
              <a:t>n</a:t>
            </a:r>
            <a:r>
              <a:rPr lang="en-GB" dirty="0" err="1"/>
              <a:t>eoliberalism</a:t>
            </a:r>
            <a:endParaRPr lang="en-GB" dirty="0"/>
          </a:p>
        </p:txBody>
      </p:sp>
      <p:pic>
        <p:nvPicPr>
          <p:cNvPr id="7" name="Obrázek 6" descr="Obsah obrázku text, Písmo, Tisk, plakát&#10;&#10;Popis byl vytvořen automaticky">
            <a:extLst>
              <a:ext uri="{FF2B5EF4-FFF2-40B4-BE49-F238E27FC236}">
                <a16:creationId xmlns:a16="http://schemas.microsoft.com/office/drawing/2014/main" id="{8EFFE8F2-B7D5-7E4D-D72B-A9B7DC150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156" y="0"/>
            <a:ext cx="1167788" cy="1761370"/>
          </a:xfrm>
          <a:prstGeom prst="rect">
            <a:avLst/>
          </a:prstGeom>
        </p:spPr>
      </p:pic>
      <p:pic>
        <p:nvPicPr>
          <p:cNvPr id="9" name="Obrázek 8" descr="Obsah obrázku kresba, obraz, ilustrace, kreslené&#10;&#10;Popis byl vytvořen automaticky">
            <a:extLst>
              <a:ext uri="{FF2B5EF4-FFF2-40B4-BE49-F238E27FC236}">
                <a16:creationId xmlns:a16="http://schemas.microsoft.com/office/drawing/2014/main" id="{B6293D08-A861-9202-CDDC-35D2B6B63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666" y="5180223"/>
            <a:ext cx="2379826" cy="1677777"/>
          </a:xfrm>
          <a:prstGeom prst="rect">
            <a:avLst/>
          </a:prstGeom>
        </p:spPr>
      </p:pic>
    </p:spTree>
    <p:extLst>
      <p:ext uri="{BB962C8B-B14F-4D97-AF65-F5344CB8AC3E}">
        <p14:creationId xmlns:p14="http://schemas.microsoft.com/office/powerpoint/2010/main" val="24298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0AD1353-3AC7-7AD5-7925-53DBB5A61651}"/>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pic>
        <p:nvPicPr>
          <p:cNvPr id="7" name="Obrázek 6" descr="Obsah obrázku kruh, skica, diagram, kresba&#10;&#10;Popis byl vytvořen automaticky">
            <a:extLst>
              <a:ext uri="{FF2B5EF4-FFF2-40B4-BE49-F238E27FC236}">
                <a16:creationId xmlns:a16="http://schemas.microsoft.com/office/drawing/2014/main" id="{B08B9462-E3DA-FA16-6E3E-F845EB14B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936" y="302682"/>
            <a:ext cx="3447715" cy="3126318"/>
          </a:xfrm>
          <a:prstGeom prst="rect">
            <a:avLst/>
          </a:prstGeom>
        </p:spPr>
      </p:pic>
      <p:pic>
        <p:nvPicPr>
          <p:cNvPr id="9" name="Obrázek 8" descr="Obsah obrázku text, snímek obrazovky, Písmo&#10;&#10;Popis byl vytvořen automaticky">
            <a:extLst>
              <a:ext uri="{FF2B5EF4-FFF2-40B4-BE49-F238E27FC236}">
                <a16:creationId xmlns:a16="http://schemas.microsoft.com/office/drawing/2014/main" id="{849C3DA9-FDB4-D3A5-A48F-21283F8CA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396" y="3953283"/>
            <a:ext cx="4572794" cy="2400717"/>
          </a:xfrm>
          <a:prstGeom prst="rect">
            <a:avLst/>
          </a:prstGeom>
        </p:spPr>
      </p:pic>
    </p:spTree>
    <p:extLst>
      <p:ext uri="{BB962C8B-B14F-4D97-AF65-F5344CB8AC3E}">
        <p14:creationId xmlns:p14="http://schemas.microsoft.com/office/powerpoint/2010/main" val="422265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7ADE8D7-B495-0272-4F64-8BC951471CAA}"/>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5" name="Zástupný obsah 4">
            <a:extLst>
              <a:ext uri="{FF2B5EF4-FFF2-40B4-BE49-F238E27FC236}">
                <a16:creationId xmlns:a16="http://schemas.microsoft.com/office/drawing/2014/main" id="{0169858B-A4CC-872B-C1E4-A49C3A642F18}"/>
              </a:ext>
            </a:extLst>
          </p:cNvPr>
          <p:cNvSpPr>
            <a:spLocks noGrp="1"/>
          </p:cNvSpPr>
          <p:nvPr>
            <p:ph idx="1"/>
          </p:nvPr>
        </p:nvSpPr>
        <p:spPr>
          <a:xfrm>
            <a:off x="540094" y="590314"/>
            <a:ext cx="8066301" cy="5479979"/>
          </a:xfrm>
        </p:spPr>
        <p:txBody>
          <a:bodyPr/>
          <a:lstStyle/>
          <a:p>
            <a:r>
              <a:rPr lang="en-US" i="1" dirty="0"/>
              <a:t>The Condition of Postmodernity: </a:t>
            </a:r>
            <a:r>
              <a:rPr lang="cs-CZ" i="1" dirty="0"/>
              <a:t>	</a:t>
            </a:r>
            <a:r>
              <a:rPr lang="en-US" i="1" dirty="0"/>
              <a:t>An Enquiry into the Origins of Cultural Change</a:t>
            </a:r>
            <a:r>
              <a:rPr lang="cs-CZ" i="1" dirty="0"/>
              <a:t> </a:t>
            </a:r>
            <a:r>
              <a:rPr lang="cs-CZ" dirty="0"/>
              <a:t>(1989)</a:t>
            </a:r>
          </a:p>
          <a:p>
            <a:pPr lvl="1"/>
            <a:r>
              <a:rPr lang="en-US" dirty="0"/>
              <a:t>postmodernity within the context of late 20th-century global changes</a:t>
            </a:r>
            <a:r>
              <a:rPr lang="cs-CZ" dirty="0"/>
              <a:t>: </a:t>
            </a:r>
            <a:r>
              <a:rPr lang="en-US" dirty="0"/>
              <a:t>the rise of neoliberalism, globalization, and</a:t>
            </a:r>
            <a:r>
              <a:rPr lang="cs-CZ" dirty="0"/>
              <a:t>	</a:t>
            </a:r>
            <a:r>
              <a:rPr lang="en-US" dirty="0"/>
              <a:t> technological advancements</a:t>
            </a:r>
            <a:endParaRPr lang="cs-CZ" dirty="0"/>
          </a:p>
          <a:p>
            <a:pPr lvl="1"/>
            <a:r>
              <a:rPr lang="cs-CZ" dirty="0"/>
              <a:t>t</a:t>
            </a:r>
            <a:r>
              <a:rPr lang="en-US" dirty="0" err="1"/>
              <a:t>ime</a:t>
            </a:r>
            <a:r>
              <a:rPr lang="en-US" dirty="0"/>
              <a:t>-</a:t>
            </a:r>
            <a:r>
              <a:rPr lang="cs-CZ" dirty="0"/>
              <a:t>s</a:t>
            </a:r>
            <a:r>
              <a:rPr lang="en-US" dirty="0"/>
              <a:t>pace </a:t>
            </a:r>
            <a:r>
              <a:rPr lang="cs-CZ" dirty="0"/>
              <a:t>c</a:t>
            </a:r>
            <a:r>
              <a:rPr lang="en-US" dirty="0" err="1"/>
              <a:t>ompression</a:t>
            </a:r>
            <a:r>
              <a:rPr lang="cs-CZ" dirty="0"/>
              <a:t> </a:t>
            </a:r>
            <a:r>
              <a:rPr lang="en-US" dirty="0"/>
              <a:t>phenomenon accelerates the pace of life and reshapes spatial relationships</a:t>
            </a:r>
            <a:endParaRPr lang="cs-CZ" dirty="0"/>
          </a:p>
          <a:p>
            <a:pPr lvl="1"/>
            <a:r>
              <a:rPr lang="en-US" dirty="0"/>
              <a:t>the shift from Fordist-Keynesianism, characterized by mass production and state intervention, to a regime of flexible accumulation, which involves more adaptable production processes, labor practices, and market strategies</a:t>
            </a:r>
            <a:endParaRPr lang="cs-CZ" dirty="0"/>
          </a:p>
          <a:p>
            <a:pPr lvl="1"/>
            <a:r>
              <a:rPr lang="en-US" dirty="0"/>
              <a:t>deregulation, privatization, and market-oriented </a:t>
            </a:r>
            <a:r>
              <a:rPr lang="cs-CZ" dirty="0" err="1"/>
              <a:t>neoliberal</a:t>
            </a:r>
            <a:r>
              <a:rPr lang="cs-CZ" dirty="0"/>
              <a:t> </a:t>
            </a:r>
            <a:r>
              <a:rPr lang="en-US" dirty="0"/>
              <a:t>reforms</a:t>
            </a:r>
            <a:r>
              <a:rPr lang="cs-CZ" dirty="0"/>
              <a:t> </a:t>
            </a:r>
            <a:r>
              <a:rPr lang="en-US" dirty="0"/>
              <a:t>exacerbate social inequalities and reshape urban and regional development</a:t>
            </a:r>
            <a:r>
              <a:rPr lang="cs-CZ" dirty="0"/>
              <a:t> </a:t>
            </a:r>
            <a:r>
              <a:rPr lang="cs-CZ" dirty="0" err="1"/>
              <a:t>into</a:t>
            </a:r>
            <a:r>
              <a:rPr lang="cs-CZ" dirty="0"/>
              <a:t> more </a:t>
            </a:r>
            <a:r>
              <a:rPr lang="cs-CZ" dirty="0" err="1"/>
              <a:t>spatially</a:t>
            </a:r>
            <a:r>
              <a:rPr lang="cs-CZ" dirty="0"/>
              <a:t> </a:t>
            </a:r>
            <a:r>
              <a:rPr lang="cs-CZ" dirty="0" err="1"/>
              <a:t>unjust</a:t>
            </a:r>
            <a:r>
              <a:rPr lang="cs-CZ" dirty="0"/>
              <a:t> </a:t>
            </a:r>
            <a:r>
              <a:rPr lang="cs-CZ" dirty="0" err="1"/>
              <a:t>forms</a:t>
            </a:r>
            <a:endParaRPr lang="cs-CZ" dirty="0"/>
          </a:p>
          <a:p>
            <a:pPr lvl="1"/>
            <a:r>
              <a:rPr lang="cs-CZ" dirty="0" err="1"/>
              <a:t>postmodern</a:t>
            </a:r>
            <a:r>
              <a:rPr lang="en-US" dirty="0"/>
              <a:t> fragmentation of cultural expressions and identities, driven by consumerism and media saturation</a:t>
            </a:r>
            <a:r>
              <a:rPr lang="cs-CZ" dirty="0"/>
              <a:t>, </a:t>
            </a:r>
            <a:r>
              <a:rPr lang="cs-CZ" dirty="0" err="1"/>
              <a:t>is</a:t>
            </a:r>
            <a:r>
              <a:rPr lang="cs-CZ" dirty="0"/>
              <a:t> </a:t>
            </a:r>
            <a:r>
              <a:rPr lang="cs-CZ" dirty="0" err="1"/>
              <a:t>often</a:t>
            </a:r>
            <a:r>
              <a:rPr lang="cs-CZ" dirty="0"/>
              <a:t> </a:t>
            </a:r>
            <a:r>
              <a:rPr lang="cs-CZ" dirty="0" err="1"/>
              <a:t>an</a:t>
            </a:r>
            <a:r>
              <a:rPr lang="cs-CZ" dirty="0"/>
              <a:t> </a:t>
            </a:r>
            <a:r>
              <a:rPr lang="cs-CZ" dirty="0" err="1"/>
              <a:t>obstacle</a:t>
            </a:r>
            <a:r>
              <a:rPr lang="cs-CZ" dirty="0"/>
              <a:t> to a </a:t>
            </a:r>
            <a:r>
              <a:rPr lang="cs-CZ" dirty="0" err="1"/>
              <a:t>radical</a:t>
            </a:r>
            <a:r>
              <a:rPr lang="cs-CZ" dirty="0"/>
              <a:t> </a:t>
            </a:r>
            <a:r>
              <a:rPr lang="cs-CZ" dirty="0" err="1"/>
              <a:t>change</a:t>
            </a:r>
            <a:endParaRPr lang="cs-CZ" dirty="0"/>
          </a:p>
          <a:p>
            <a:pPr lvl="1"/>
            <a:endParaRPr lang="en-GB" dirty="0"/>
          </a:p>
        </p:txBody>
      </p:sp>
      <p:pic>
        <p:nvPicPr>
          <p:cNvPr id="7" name="Obrázek 6" descr="Obsah obrázku text, Obal knihy, kniha, vazba&#10;&#10;Popis byl vytvořen automaticky">
            <a:extLst>
              <a:ext uri="{FF2B5EF4-FFF2-40B4-BE49-F238E27FC236}">
                <a16:creationId xmlns:a16="http://schemas.microsoft.com/office/drawing/2014/main" id="{E8FEA7FC-9AC8-C669-3DA4-89A103A4B0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6491" y="1145756"/>
            <a:ext cx="1125306" cy="1674562"/>
          </a:xfrm>
          <a:prstGeom prst="rect">
            <a:avLst/>
          </a:prstGeom>
        </p:spPr>
      </p:pic>
    </p:spTree>
    <p:extLst>
      <p:ext uri="{BB962C8B-B14F-4D97-AF65-F5344CB8AC3E}">
        <p14:creationId xmlns:p14="http://schemas.microsoft.com/office/powerpoint/2010/main" val="235200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7A828EE-870F-AE1A-3DFE-251BADF731A2}"/>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pic>
        <p:nvPicPr>
          <p:cNvPr id="11" name="Obrázek 10" descr="Obsah obrázku text, snímek obrazovky, mapa&#10;&#10;Popis byl vytvořen automaticky">
            <a:extLst>
              <a:ext uri="{FF2B5EF4-FFF2-40B4-BE49-F238E27FC236}">
                <a16:creationId xmlns:a16="http://schemas.microsoft.com/office/drawing/2014/main" id="{D0A7597D-3CAC-EC3D-9F47-CDCD3A65C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6439" y="365639"/>
            <a:ext cx="3972709" cy="6114361"/>
          </a:xfrm>
          <a:prstGeom prst="rect">
            <a:avLst/>
          </a:prstGeom>
        </p:spPr>
      </p:pic>
    </p:spTree>
    <p:extLst>
      <p:ext uri="{BB962C8B-B14F-4D97-AF65-F5344CB8AC3E}">
        <p14:creationId xmlns:p14="http://schemas.microsoft.com/office/powerpoint/2010/main" val="10725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E5B1205-90FF-4F48-5F69-ABB0EC58B05A}"/>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pic>
        <p:nvPicPr>
          <p:cNvPr id="7" name="Zástupný obsah 6" descr="Obsah obrázku skica, text, kruh, diagram&#10;&#10;Popis byl vytvořen automaticky">
            <a:extLst>
              <a:ext uri="{FF2B5EF4-FFF2-40B4-BE49-F238E27FC236}">
                <a16:creationId xmlns:a16="http://schemas.microsoft.com/office/drawing/2014/main" id="{1C464A27-9BA8-A48A-E37F-0EB77FA5C4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687" y="931403"/>
            <a:ext cx="5956213" cy="4995193"/>
          </a:xfrm>
        </p:spPr>
      </p:pic>
    </p:spTree>
    <p:extLst>
      <p:ext uri="{BB962C8B-B14F-4D97-AF65-F5344CB8AC3E}">
        <p14:creationId xmlns:p14="http://schemas.microsoft.com/office/powerpoint/2010/main" val="238052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5EC1B70-1DD3-599B-4C1B-ED9E7226062E}"/>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5" name="Zástupný obsah 4">
            <a:extLst>
              <a:ext uri="{FF2B5EF4-FFF2-40B4-BE49-F238E27FC236}">
                <a16:creationId xmlns:a16="http://schemas.microsoft.com/office/drawing/2014/main" id="{2FC5F947-F707-5321-75BD-685E8EF4AFD6}"/>
              </a:ext>
            </a:extLst>
          </p:cNvPr>
          <p:cNvSpPr>
            <a:spLocks noGrp="1"/>
          </p:cNvSpPr>
          <p:nvPr>
            <p:ph idx="1"/>
          </p:nvPr>
        </p:nvSpPr>
        <p:spPr>
          <a:xfrm>
            <a:off x="539643" y="612349"/>
            <a:ext cx="8066301" cy="4139998"/>
          </a:xfrm>
        </p:spPr>
        <p:txBody>
          <a:bodyPr/>
          <a:lstStyle/>
          <a:p>
            <a:r>
              <a:rPr lang="cs-CZ" i="1" dirty="0" err="1"/>
              <a:t>The</a:t>
            </a:r>
            <a:r>
              <a:rPr lang="cs-CZ" i="1" dirty="0"/>
              <a:t> New </a:t>
            </a:r>
            <a:r>
              <a:rPr lang="cs-CZ" i="1" dirty="0" err="1"/>
              <a:t>Imperialism</a:t>
            </a:r>
            <a:r>
              <a:rPr lang="cs-CZ" dirty="0"/>
              <a:t> (2003)</a:t>
            </a:r>
          </a:p>
          <a:p>
            <a:pPr lvl="1"/>
            <a:r>
              <a:rPr lang="cs-CZ" dirty="0" err="1"/>
              <a:t>concept</a:t>
            </a:r>
            <a:r>
              <a:rPr lang="cs-CZ" dirty="0"/>
              <a:t> </a:t>
            </a:r>
            <a:r>
              <a:rPr lang="cs-CZ" dirty="0" err="1"/>
              <a:t>of</a:t>
            </a:r>
            <a:r>
              <a:rPr lang="cs-CZ" dirty="0"/>
              <a:t> </a:t>
            </a:r>
            <a:r>
              <a:rPr lang="cs-CZ" dirty="0" err="1"/>
              <a:t>the</a:t>
            </a:r>
            <a:r>
              <a:rPr lang="cs-CZ" dirty="0"/>
              <a:t> „</a:t>
            </a:r>
            <a:r>
              <a:rPr lang="cs-CZ" dirty="0" err="1"/>
              <a:t>accumulation</a:t>
            </a:r>
            <a:r>
              <a:rPr lang="cs-CZ" dirty="0"/>
              <a:t> by </a:t>
            </a:r>
            <a:r>
              <a:rPr lang="cs-CZ" dirty="0" err="1"/>
              <a:t>dispossession</a:t>
            </a:r>
            <a:r>
              <a:rPr lang="cs-CZ" dirty="0"/>
              <a:t>“: </a:t>
            </a:r>
            <a:r>
              <a:rPr lang="en-US" dirty="0"/>
              <a:t>privatization, commodification, financialization, and the management and manipulation of crises</a:t>
            </a:r>
            <a:r>
              <a:rPr lang="cs-CZ" dirty="0"/>
              <a:t> s</a:t>
            </a:r>
            <a:r>
              <a:rPr lang="en-US" dirty="0" err="1"/>
              <a:t>ystematically</a:t>
            </a:r>
            <a:r>
              <a:rPr lang="en-US" dirty="0"/>
              <a:t> transfer assets from the public and vulnerable populations to capitalists</a:t>
            </a:r>
            <a:endParaRPr lang="cs-CZ" dirty="0"/>
          </a:p>
          <a:p>
            <a:pPr lvl="1"/>
            <a:r>
              <a:rPr lang="en-US" dirty="0"/>
              <a:t>contemporary global capitalism exhibits characteristics of a new imperialism</a:t>
            </a:r>
            <a:endParaRPr lang="cs-CZ" dirty="0"/>
          </a:p>
          <a:p>
            <a:pPr lvl="1"/>
            <a:r>
              <a:rPr lang="en-US" dirty="0"/>
              <a:t>globalization under neoliberalism has intensified imperialist practices, as multinational corporations and international institutions like the IMF and World Bank impose policies that benefit the Global North at the expense of the Global South</a:t>
            </a:r>
            <a:endParaRPr lang="cs-CZ" dirty="0"/>
          </a:p>
          <a:p>
            <a:pPr lvl="1"/>
            <a:r>
              <a:rPr lang="cs-CZ" dirty="0" err="1"/>
              <a:t>the</a:t>
            </a:r>
            <a:r>
              <a:rPr lang="cs-CZ" dirty="0"/>
              <a:t> </a:t>
            </a:r>
            <a:r>
              <a:rPr lang="en-US" dirty="0"/>
              <a:t>Iraq War as an example of new imperialism</a:t>
            </a:r>
            <a:r>
              <a:rPr lang="cs-CZ" dirty="0"/>
              <a:t> </a:t>
            </a:r>
            <a:r>
              <a:rPr lang="cs-CZ" dirty="0" err="1"/>
              <a:t>because</a:t>
            </a:r>
            <a:r>
              <a:rPr lang="cs-CZ" dirty="0"/>
              <a:t> </a:t>
            </a:r>
            <a:r>
              <a:rPr lang="en-US" dirty="0"/>
              <a:t>it was driven by the desire to control oil resources and assert geopolitical dominance</a:t>
            </a:r>
            <a:endParaRPr lang="en-GB" dirty="0"/>
          </a:p>
        </p:txBody>
      </p:sp>
      <p:pic>
        <p:nvPicPr>
          <p:cNvPr id="7" name="Obrázek 6" descr="Obsah obrázku zbraň, helma, venku, voják&#10;&#10;Popis byl vytvořen automaticky">
            <a:extLst>
              <a:ext uri="{FF2B5EF4-FFF2-40B4-BE49-F238E27FC236}">
                <a16:creationId xmlns:a16="http://schemas.microsoft.com/office/drawing/2014/main" id="{4D3DB11F-B904-6348-A588-468B2084BA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708" y="5011533"/>
            <a:ext cx="2754216" cy="1720467"/>
          </a:xfrm>
          <a:prstGeom prst="rect">
            <a:avLst/>
          </a:prstGeom>
        </p:spPr>
      </p:pic>
      <p:pic>
        <p:nvPicPr>
          <p:cNvPr id="9" name="Obrázek 8" descr="Obsah obrázku text, nábytek, koberec, Koberec&#10;&#10;Popis byl vytvořen automaticky">
            <a:extLst>
              <a:ext uri="{FF2B5EF4-FFF2-40B4-BE49-F238E27FC236}">
                <a16:creationId xmlns:a16="http://schemas.microsoft.com/office/drawing/2014/main" id="{3AA81794-F9F6-8981-B986-472D80046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053" y="5011533"/>
            <a:ext cx="1720467" cy="1720467"/>
          </a:xfrm>
          <a:prstGeom prst="rect">
            <a:avLst/>
          </a:prstGeom>
        </p:spPr>
      </p:pic>
    </p:spTree>
    <p:extLst>
      <p:ext uri="{BB962C8B-B14F-4D97-AF65-F5344CB8AC3E}">
        <p14:creationId xmlns:p14="http://schemas.microsoft.com/office/powerpoint/2010/main" val="284991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144C49E-BC39-7EDD-669C-9DD18141850F}"/>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22D190B7-E0C5-799B-58E1-C98871532133}"/>
              </a:ext>
            </a:extLst>
          </p:cNvPr>
          <p:cNvSpPr>
            <a:spLocks noGrp="1"/>
          </p:cNvSpPr>
          <p:nvPr>
            <p:ph type="title"/>
          </p:nvPr>
        </p:nvSpPr>
        <p:spPr/>
        <p:txBody>
          <a:bodyPr/>
          <a:lstStyle/>
          <a:p>
            <a:r>
              <a:rPr lang="cs-CZ" dirty="0"/>
              <a:t>Neil Smith (1954 – 2012)</a:t>
            </a:r>
            <a:endParaRPr lang="en-GB" dirty="0"/>
          </a:p>
        </p:txBody>
      </p:sp>
      <p:sp>
        <p:nvSpPr>
          <p:cNvPr id="5" name="Zástupný obsah 4">
            <a:extLst>
              <a:ext uri="{FF2B5EF4-FFF2-40B4-BE49-F238E27FC236}">
                <a16:creationId xmlns:a16="http://schemas.microsoft.com/office/drawing/2014/main" id="{500A717E-762A-0222-4A60-2615783ABCB3}"/>
              </a:ext>
            </a:extLst>
          </p:cNvPr>
          <p:cNvSpPr>
            <a:spLocks noGrp="1"/>
          </p:cNvSpPr>
          <p:nvPr>
            <p:ph idx="1"/>
          </p:nvPr>
        </p:nvSpPr>
        <p:spPr/>
        <p:txBody>
          <a:bodyPr/>
          <a:lstStyle/>
          <a:p>
            <a:r>
              <a:rPr lang="cs-CZ" sz="2600" dirty="0" err="1"/>
              <a:t>Economic</a:t>
            </a:r>
            <a:r>
              <a:rPr lang="cs-CZ" sz="2600" dirty="0"/>
              <a:t> and </a:t>
            </a:r>
            <a:r>
              <a:rPr lang="cs-CZ" sz="2600" dirty="0" err="1"/>
              <a:t>urban</a:t>
            </a:r>
            <a:r>
              <a:rPr lang="cs-CZ" sz="2600" dirty="0"/>
              <a:t> </a:t>
            </a:r>
            <a:r>
              <a:rPr lang="cs-CZ" sz="2600" dirty="0" err="1"/>
              <a:t>geographer</a:t>
            </a:r>
            <a:r>
              <a:rPr lang="cs-CZ" sz="2600" dirty="0"/>
              <a:t>, student </a:t>
            </a:r>
            <a:r>
              <a:rPr lang="cs-CZ" sz="2600" dirty="0" err="1"/>
              <a:t>of</a:t>
            </a:r>
            <a:r>
              <a:rPr lang="cs-CZ" sz="2600" dirty="0"/>
              <a:t> David Harvey</a:t>
            </a:r>
          </a:p>
          <a:p>
            <a:r>
              <a:rPr lang="en-US" sz="2400" dirty="0"/>
              <a:t>nature is socially constructed </a:t>
            </a:r>
            <a:r>
              <a:rPr lang="cs-CZ" sz="2400" dirty="0" err="1"/>
              <a:t>through</a:t>
            </a:r>
            <a:r>
              <a:rPr lang="cs-CZ" sz="2400" dirty="0"/>
              <a:t> </a:t>
            </a:r>
            <a:r>
              <a:rPr lang="en-US" sz="2400" dirty="0"/>
              <a:t>capitalist processes</a:t>
            </a:r>
            <a:endParaRPr lang="cs-CZ" sz="2400" dirty="0"/>
          </a:p>
          <a:p>
            <a:pPr lvl="1"/>
            <a:r>
              <a:rPr lang="cs-CZ" dirty="0" err="1"/>
              <a:t>commodification</a:t>
            </a:r>
            <a:r>
              <a:rPr lang="cs-CZ" dirty="0"/>
              <a:t> </a:t>
            </a:r>
            <a:r>
              <a:rPr lang="cs-CZ" dirty="0" err="1"/>
              <a:t>of</a:t>
            </a:r>
            <a:r>
              <a:rPr lang="cs-CZ" dirty="0"/>
              <a:t> </a:t>
            </a:r>
            <a:r>
              <a:rPr lang="cs-CZ" dirty="0" err="1"/>
              <a:t>nature</a:t>
            </a:r>
            <a:endParaRPr lang="cs-CZ" dirty="0"/>
          </a:p>
          <a:p>
            <a:pPr lvl="1"/>
            <a:r>
              <a:rPr lang="cs-CZ" dirty="0" err="1"/>
              <a:t>differences</a:t>
            </a:r>
            <a:r>
              <a:rPr lang="cs-CZ" dirty="0"/>
              <a:t> </a:t>
            </a:r>
            <a:r>
              <a:rPr lang="cs-CZ" dirty="0" err="1"/>
              <a:t>between</a:t>
            </a:r>
            <a:r>
              <a:rPr lang="cs-CZ" dirty="0"/>
              <a:t> </a:t>
            </a:r>
            <a:r>
              <a:rPr lang="cs-CZ" dirty="0" err="1"/>
              <a:t>first</a:t>
            </a:r>
            <a:r>
              <a:rPr lang="cs-CZ" dirty="0"/>
              <a:t>, second, and </a:t>
            </a:r>
            <a:r>
              <a:rPr lang="cs-CZ" dirty="0" err="1"/>
              <a:t>third</a:t>
            </a:r>
            <a:r>
              <a:rPr lang="cs-CZ" dirty="0"/>
              <a:t> </a:t>
            </a:r>
            <a:r>
              <a:rPr lang="cs-CZ" dirty="0" err="1"/>
              <a:t>nature</a:t>
            </a:r>
            <a:endParaRPr lang="cs-CZ" dirty="0"/>
          </a:p>
          <a:p>
            <a:pPr lvl="1"/>
            <a:r>
              <a:rPr lang="en-US" i="1" dirty="0"/>
              <a:t>Uneven Development: Nature, Capital and the Production of Space</a:t>
            </a:r>
            <a:r>
              <a:rPr lang="en-US" dirty="0"/>
              <a:t> (1984)</a:t>
            </a:r>
            <a:endParaRPr lang="cs-CZ" dirty="0"/>
          </a:p>
          <a:p>
            <a:r>
              <a:rPr lang="cs-CZ" sz="2600" dirty="0"/>
              <a:t>Urban </a:t>
            </a:r>
            <a:r>
              <a:rPr lang="cs-CZ" sz="2600" dirty="0" err="1"/>
              <a:t>gentrification</a:t>
            </a:r>
            <a:r>
              <a:rPr lang="cs-CZ" sz="2600" dirty="0"/>
              <a:t> as „</a:t>
            </a:r>
            <a:r>
              <a:rPr lang="cs-CZ" sz="2600" dirty="0" err="1"/>
              <a:t>creative</a:t>
            </a:r>
            <a:r>
              <a:rPr lang="cs-CZ" sz="2600" dirty="0"/>
              <a:t> </a:t>
            </a:r>
            <a:r>
              <a:rPr lang="cs-CZ" sz="2600" dirty="0" err="1"/>
              <a:t>destruction</a:t>
            </a:r>
            <a:r>
              <a:rPr lang="cs-CZ" sz="2600" dirty="0"/>
              <a:t>“</a:t>
            </a:r>
          </a:p>
          <a:p>
            <a:pPr lvl="1"/>
            <a:r>
              <a:rPr lang="en-US" dirty="0"/>
              <a:t>existing communities are uprooted to make way for new developments that cater to wealthier populations, </a:t>
            </a:r>
            <a:r>
              <a:rPr lang="cs-CZ" dirty="0"/>
              <a:t>		</a:t>
            </a:r>
            <a:r>
              <a:rPr lang="en-US" dirty="0"/>
              <a:t>reinforcing social inequalities</a:t>
            </a:r>
            <a:endParaRPr lang="cs-CZ" dirty="0"/>
          </a:p>
          <a:p>
            <a:endParaRPr lang="cs-CZ" dirty="0"/>
          </a:p>
        </p:txBody>
      </p:sp>
      <p:pic>
        <p:nvPicPr>
          <p:cNvPr id="7" name="Obrázek 6" descr="Obsah obrázku text, kniha, Lidská tvář, osoba&#10;&#10;Popis byl vytvořen automaticky">
            <a:extLst>
              <a:ext uri="{FF2B5EF4-FFF2-40B4-BE49-F238E27FC236}">
                <a16:creationId xmlns:a16="http://schemas.microsoft.com/office/drawing/2014/main" id="{EB765AC8-56DB-094C-3889-4C53098AF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829" y="76672"/>
            <a:ext cx="1816854" cy="1652169"/>
          </a:xfrm>
          <a:prstGeom prst="rect">
            <a:avLst/>
          </a:prstGeom>
        </p:spPr>
      </p:pic>
      <p:pic>
        <p:nvPicPr>
          <p:cNvPr id="9" name="Obrázek 8" descr="Obsah obrázku text, kniha, dopis, Písmo&#10;&#10;Popis byl vytvořen automaticky">
            <a:extLst>
              <a:ext uri="{FF2B5EF4-FFF2-40B4-BE49-F238E27FC236}">
                <a16:creationId xmlns:a16="http://schemas.microsoft.com/office/drawing/2014/main" id="{410003A3-CA7E-E7B0-F97B-61EAA9B94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858" y="4412859"/>
            <a:ext cx="1003181" cy="1506277"/>
          </a:xfrm>
          <a:prstGeom prst="rect">
            <a:avLst/>
          </a:prstGeom>
        </p:spPr>
      </p:pic>
    </p:spTree>
    <p:extLst>
      <p:ext uri="{BB962C8B-B14F-4D97-AF65-F5344CB8AC3E}">
        <p14:creationId xmlns:p14="http://schemas.microsoft.com/office/powerpoint/2010/main" val="190444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1D01A1E-6C0F-F9AF-115F-6159BC3B523C}"/>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D02ADDD4-220F-001B-15D6-6AAE72EC94D2}"/>
              </a:ext>
            </a:extLst>
          </p:cNvPr>
          <p:cNvSpPr>
            <a:spLocks noGrp="1"/>
          </p:cNvSpPr>
          <p:nvPr>
            <p:ph type="title"/>
          </p:nvPr>
        </p:nvSpPr>
        <p:spPr/>
        <p:txBody>
          <a:bodyPr/>
          <a:lstStyle/>
          <a:p>
            <a:r>
              <a:rPr lang="cs-CZ" sz="3600" dirty="0" err="1"/>
              <a:t>Doreen</a:t>
            </a:r>
            <a:r>
              <a:rPr lang="cs-CZ" sz="3600" dirty="0"/>
              <a:t> </a:t>
            </a:r>
            <a:r>
              <a:rPr lang="cs-CZ" sz="3600" dirty="0" err="1"/>
              <a:t>Massey</a:t>
            </a:r>
            <a:r>
              <a:rPr lang="cs-CZ" sz="3600" dirty="0"/>
              <a:t> (1944 – 2016)</a:t>
            </a:r>
            <a:endParaRPr lang="en-GB" sz="3600" dirty="0"/>
          </a:p>
        </p:txBody>
      </p:sp>
      <p:sp>
        <p:nvSpPr>
          <p:cNvPr id="5" name="Zástupný obsah 4">
            <a:extLst>
              <a:ext uri="{FF2B5EF4-FFF2-40B4-BE49-F238E27FC236}">
                <a16:creationId xmlns:a16="http://schemas.microsoft.com/office/drawing/2014/main" id="{0C4C304A-BF97-F35B-61E6-D1E8FB38F5FE}"/>
              </a:ext>
            </a:extLst>
          </p:cNvPr>
          <p:cNvSpPr>
            <a:spLocks noGrp="1"/>
          </p:cNvSpPr>
          <p:nvPr>
            <p:ph idx="1"/>
          </p:nvPr>
        </p:nvSpPr>
        <p:spPr/>
        <p:txBody>
          <a:bodyPr/>
          <a:lstStyle/>
          <a:p>
            <a:r>
              <a:rPr lang="cs-CZ" sz="2400" dirty="0" err="1"/>
              <a:t>Economic</a:t>
            </a:r>
            <a:r>
              <a:rPr lang="cs-CZ" sz="2400" dirty="0"/>
              <a:t> </a:t>
            </a:r>
            <a:r>
              <a:rPr lang="cs-CZ" sz="2400" dirty="0" err="1"/>
              <a:t>geographer</a:t>
            </a:r>
            <a:r>
              <a:rPr lang="cs-CZ" sz="2400" dirty="0"/>
              <a:t>, </a:t>
            </a:r>
            <a:r>
              <a:rPr lang="cs-CZ" sz="2400" dirty="0" err="1"/>
              <a:t>later</a:t>
            </a:r>
            <a:r>
              <a:rPr lang="cs-CZ" sz="2400" dirty="0"/>
              <a:t> </a:t>
            </a:r>
            <a:r>
              <a:rPr lang="cs-CZ" sz="2400" dirty="0" err="1"/>
              <a:t>feminist</a:t>
            </a:r>
            <a:r>
              <a:rPr lang="cs-CZ" sz="2400" dirty="0"/>
              <a:t> and </a:t>
            </a:r>
            <a:r>
              <a:rPr lang="cs-CZ" sz="2400" dirty="0" err="1"/>
              <a:t>poststructuralist</a:t>
            </a:r>
            <a:r>
              <a:rPr lang="cs-CZ" sz="2400" dirty="0"/>
              <a:t> </a:t>
            </a:r>
            <a:r>
              <a:rPr lang="cs-CZ" sz="2400" dirty="0" err="1"/>
              <a:t>geographer</a:t>
            </a:r>
            <a:endParaRPr lang="cs-CZ" sz="2400" dirty="0"/>
          </a:p>
          <a:p>
            <a:r>
              <a:rPr lang="cs-CZ" sz="2400" dirty="0"/>
              <a:t>S</a:t>
            </a:r>
            <a:r>
              <a:rPr lang="en-US" sz="2400" dirty="0" err="1"/>
              <a:t>patial</a:t>
            </a:r>
            <a:r>
              <a:rPr lang="en-US" sz="2400" dirty="0"/>
              <a:t> divisions of labor</a:t>
            </a:r>
            <a:r>
              <a:rPr lang="cs-CZ" sz="2400" dirty="0"/>
              <a:t> </a:t>
            </a:r>
            <a:r>
              <a:rPr lang="cs-CZ" sz="2400" dirty="0" err="1"/>
              <a:t>differentiate</a:t>
            </a:r>
            <a:r>
              <a:rPr lang="cs-CZ" sz="2400" dirty="0"/>
              <a:t> </a:t>
            </a:r>
            <a:r>
              <a:rPr lang="en-US" sz="2400" dirty="0"/>
              <a:t>regions and spaces </a:t>
            </a:r>
            <a:r>
              <a:rPr lang="cs-CZ" sz="2400" dirty="0"/>
              <a:t>and </a:t>
            </a:r>
            <a:r>
              <a:rPr lang="en-US" sz="2400" dirty="0"/>
              <a:t>allocate</a:t>
            </a:r>
            <a:r>
              <a:rPr lang="cs-CZ" sz="2400" dirty="0"/>
              <a:t> </a:t>
            </a:r>
            <a:r>
              <a:rPr lang="cs-CZ" sz="2400" dirty="0" err="1"/>
              <a:t>their</a:t>
            </a:r>
            <a:r>
              <a:rPr lang="en-US" sz="2400" dirty="0"/>
              <a:t> specific roles in the production process</a:t>
            </a:r>
            <a:endParaRPr lang="cs-CZ" sz="2400" dirty="0"/>
          </a:p>
          <a:p>
            <a:pPr lvl="1"/>
            <a:r>
              <a:rPr lang="cs-CZ" sz="1800" dirty="0" err="1"/>
              <a:t>highlighting</a:t>
            </a:r>
            <a:r>
              <a:rPr lang="cs-CZ" sz="1800" dirty="0"/>
              <a:t> </a:t>
            </a:r>
            <a:r>
              <a:rPr lang="cs-CZ" sz="1800" dirty="0" err="1"/>
              <a:t>the</a:t>
            </a:r>
            <a:r>
              <a:rPr lang="cs-CZ" sz="1800" dirty="0"/>
              <a:t> </a:t>
            </a:r>
            <a:r>
              <a:rPr lang="cs-CZ" sz="1800" dirty="0" err="1"/>
              <a:t>interconnection</a:t>
            </a:r>
            <a:r>
              <a:rPr lang="cs-CZ" sz="1800" dirty="0"/>
              <a:t> </a:t>
            </a:r>
            <a:r>
              <a:rPr lang="cs-CZ" sz="1800" dirty="0" err="1"/>
              <a:t>of</a:t>
            </a:r>
            <a:r>
              <a:rPr lang="cs-CZ" sz="1800" dirty="0"/>
              <a:t> </a:t>
            </a:r>
            <a:r>
              <a:rPr lang="cs-CZ" sz="1800" dirty="0" err="1"/>
              <a:t>the</a:t>
            </a:r>
            <a:r>
              <a:rPr lang="cs-CZ" sz="1800" dirty="0"/>
              <a:t> </a:t>
            </a:r>
            <a:r>
              <a:rPr lang="cs-CZ" sz="1800" dirty="0" err="1"/>
              <a:t>global</a:t>
            </a:r>
            <a:r>
              <a:rPr lang="cs-CZ" sz="1800" dirty="0"/>
              <a:t> and </a:t>
            </a:r>
            <a:r>
              <a:rPr lang="cs-CZ" sz="1800" dirty="0" err="1"/>
              <a:t>the</a:t>
            </a:r>
            <a:r>
              <a:rPr lang="cs-CZ" sz="1800" dirty="0"/>
              <a:t> </a:t>
            </a:r>
            <a:r>
              <a:rPr lang="cs-CZ" sz="1800" dirty="0" err="1"/>
              <a:t>local</a:t>
            </a:r>
            <a:endParaRPr lang="cs-CZ" sz="1800" dirty="0"/>
          </a:p>
          <a:p>
            <a:pPr lvl="1"/>
            <a:r>
              <a:rPr lang="en-US" sz="1800" i="1" dirty="0"/>
              <a:t>Spatial </a:t>
            </a:r>
            <a:r>
              <a:rPr lang="cs-CZ" sz="1800" i="1" dirty="0"/>
              <a:t>D</a:t>
            </a:r>
            <a:r>
              <a:rPr lang="en-US" sz="1800" i="1" dirty="0" err="1"/>
              <a:t>ivisions</a:t>
            </a:r>
            <a:r>
              <a:rPr lang="en-US" sz="1800" i="1" dirty="0"/>
              <a:t> of </a:t>
            </a:r>
            <a:r>
              <a:rPr lang="cs-CZ" sz="1800" i="1" dirty="0"/>
              <a:t>L</a:t>
            </a:r>
            <a:r>
              <a:rPr lang="en-US" sz="1800" i="1" dirty="0" err="1"/>
              <a:t>abour</a:t>
            </a:r>
            <a:r>
              <a:rPr lang="en-US" sz="1800" i="1" dirty="0"/>
              <a:t>: Social </a:t>
            </a:r>
            <a:r>
              <a:rPr lang="cs-CZ" sz="1800" i="1" dirty="0"/>
              <a:t>S</a:t>
            </a:r>
            <a:r>
              <a:rPr lang="en-US" sz="1800" i="1" dirty="0" err="1"/>
              <a:t>tructures</a:t>
            </a:r>
            <a:r>
              <a:rPr lang="en-US" sz="1800" i="1" dirty="0"/>
              <a:t> and the </a:t>
            </a:r>
            <a:r>
              <a:rPr lang="cs-CZ" sz="1800" i="1" dirty="0"/>
              <a:t>G</a:t>
            </a:r>
            <a:r>
              <a:rPr lang="en-US" sz="1800" i="1" dirty="0" err="1"/>
              <a:t>eography</a:t>
            </a:r>
            <a:r>
              <a:rPr lang="en-US" sz="1800" i="1" dirty="0"/>
              <a:t> of </a:t>
            </a:r>
            <a:r>
              <a:rPr lang="cs-CZ" sz="1800" i="1" dirty="0"/>
              <a:t>P</a:t>
            </a:r>
            <a:r>
              <a:rPr lang="en-US" sz="1800" i="1" dirty="0" err="1"/>
              <a:t>roduction</a:t>
            </a:r>
            <a:r>
              <a:rPr lang="cs-CZ" sz="1800" i="1" dirty="0"/>
              <a:t> </a:t>
            </a:r>
            <a:r>
              <a:rPr lang="cs-CZ" sz="1800" dirty="0"/>
              <a:t>(1984)</a:t>
            </a:r>
          </a:p>
          <a:p>
            <a:r>
              <a:rPr lang="cs-CZ" sz="2400" dirty="0"/>
              <a:t>T</a:t>
            </a:r>
            <a:r>
              <a:rPr lang="en-US" sz="2400" dirty="0"/>
              <a:t>he rise of transnational production network</a:t>
            </a:r>
            <a:r>
              <a:rPr lang="cs-CZ" sz="2400" dirty="0"/>
              <a:t>s </a:t>
            </a:r>
            <a:r>
              <a:rPr lang="en-US" sz="2400" dirty="0"/>
              <a:t>create</a:t>
            </a:r>
            <a:r>
              <a:rPr lang="cs-CZ" sz="2400" dirty="0"/>
              <a:t>s</a:t>
            </a:r>
            <a:r>
              <a:rPr lang="en-US" sz="2400" dirty="0"/>
              <a:t> new spatial divisions and inequalities, impacting workers in both developed and developing countries</a:t>
            </a:r>
            <a:endParaRPr lang="cs-CZ" sz="2400" dirty="0"/>
          </a:p>
          <a:p>
            <a:pPr lvl="1"/>
            <a:r>
              <a:rPr lang="cs-CZ" sz="1800" dirty="0" err="1"/>
              <a:t>concept</a:t>
            </a:r>
            <a:r>
              <a:rPr lang="cs-CZ" sz="1800" dirty="0"/>
              <a:t> </a:t>
            </a:r>
            <a:r>
              <a:rPr lang="cs-CZ" sz="1800" dirty="0" err="1"/>
              <a:t>of</a:t>
            </a:r>
            <a:r>
              <a:rPr lang="cs-CZ" sz="1800" dirty="0"/>
              <a:t> „</a:t>
            </a:r>
            <a:r>
              <a:rPr lang="cs-CZ" sz="1800" dirty="0" err="1"/>
              <a:t>power</a:t>
            </a:r>
            <a:r>
              <a:rPr lang="cs-CZ" sz="1800" dirty="0"/>
              <a:t> geometry“ </a:t>
            </a:r>
            <a:r>
              <a:rPr lang="cs-CZ" sz="1800" dirty="0" err="1"/>
              <a:t>for</a:t>
            </a:r>
            <a:r>
              <a:rPr lang="cs-CZ" sz="1800" dirty="0"/>
              <a:t> </a:t>
            </a:r>
            <a:r>
              <a:rPr lang="cs-CZ" sz="1800" dirty="0" err="1"/>
              <a:t>contemporary</a:t>
            </a:r>
            <a:r>
              <a:rPr lang="cs-CZ" sz="1800" dirty="0"/>
              <a:t> </a:t>
            </a:r>
            <a:r>
              <a:rPr lang="cs-CZ" sz="1800" dirty="0" err="1"/>
              <a:t>globalization</a:t>
            </a:r>
            <a:endParaRPr lang="en-GB" sz="1800" dirty="0"/>
          </a:p>
        </p:txBody>
      </p:sp>
      <p:pic>
        <p:nvPicPr>
          <p:cNvPr id="7" name="Obrázek 6" descr="Obsah obrázku Lidská tvář, portrét, osoba, úsměv&#10;&#10;Popis byl vytvořen automaticky">
            <a:extLst>
              <a:ext uri="{FF2B5EF4-FFF2-40B4-BE49-F238E27FC236}">
                <a16:creationId xmlns:a16="http://schemas.microsoft.com/office/drawing/2014/main" id="{13204DC0-AD13-39E3-91C3-701ADF1E13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723" y="0"/>
            <a:ext cx="1288973" cy="1793592"/>
          </a:xfrm>
          <a:prstGeom prst="rect">
            <a:avLst/>
          </a:prstGeom>
        </p:spPr>
      </p:pic>
      <p:pic>
        <p:nvPicPr>
          <p:cNvPr id="9" name="Obrázek 8" descr="Obsah obrázku text, kniha, plakát, grafický design&#10;&#10;Popis byl vytvořen automaticky">
            <a:extLst>
              <a:ext uri="{FF2B5EF4-FFF2-40B4-BE49-F238E27FC236}">
                <a16:creationId xmlns:a16="http://schemas.microsoft.com/office/drawing/2014/main" id="{23851F43-D5CD-5FFD-01A3-D94686CD7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854" y="3872170"/>
            <a:ext cx="909277" cy="1403997"/>
          </a:xfrm>
          <a:prstGeom prst="rect">
            <a:avLst/>
          </a:prstGeom>
        </p:spPr>
      </p:pic>
    </p:spTree>
    <p:extLst>
      <p:ext uri="{BB962C8B-B14F-4D97-AF65-F5344CB8AC3E}">
        <p14:creationId xmlns:p14="http://schemas.microsoft.com/office/powerpoint/2010/main" val="301352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C116610-B96B-664F-61B2-E60251B6CCE4}"/>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AAF378F2-8033-66C1-07B4-33622581B166}"/>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radical</a:t>
            </a:r>
            <a:r>
              <a:rPr lang="cs-CZ" dirty="0"/>
              <a:t> </a:t>
            </a:r>
            <a:r>
              <a:rPr lang="cs-CZ" dirty="0" err="1"/>
              <a:t>geography</a:t>
            </a:r>
            <a:r>
              <a:rPr lang="cs-CZ" dirty="0"/>
              <a:t>?</a:t>
            </a:r>
            <a:endParaRPr lang="en-GB" dirty="0"/>
          </a:p>
        </p:txBody>
      </p:sp>
      <p:sp>
        <p:nvSpPr>
          <p:cNvPr id="5" name="Zástupný obsah 4">
            <a:extLst>
              <a:ext uri="{FF2B5EF4-FFF2-40B4-BE49-F238E27FC236}">
                <a16:creationId xmlns:a16="http://schemas.microsoft.com/office/drawing/2014/main" id="{1FA3976D-4CCF-8B01-4C68-7251EC56D337}"/>
              </a:ext>
            </a:extLst>
          </p:cNvPr>
          <p:cNvSpPr>
            <a:spLocks noGrp="1"/>
          </p:cNvSpPr>
          <p:nvPr>
            <p:ph idx="1"/>
          </p:nvPr>
        </p:nvSpPr>
        <p:spPr/>
        <p:txBody>
          <a:bodyPr/>
          <a:lstStyle/>
          <a:p>
            <a:r>
              <a:rPr lang="cs-CZ" dirty="0"/>
              <a:t>It </a:t>
            </a:r>
            <a:r>
              <a:rPr lang="en-US" dirty="0"/>
              <a:t>challenges </a:t>
            </a:r>
            <a:r>
              <a:rPr lang="cs-CZ" dirty="0"/>
              <a:t>non-</a:t>
            </a:r>
            <a:r>
              <a:rPr lang="cs-CZ" dirty="0" err="1"/>
              <a:t>critical</a:t>
            </a:r>
            <a:r>
              <a:rPr lang="en-US" dirty="0"/>
              <a:t> geographic</a:t>
            </a:r>
            <a:r>
              <a:rPr lang="cs-CZ" dirty="0"/>
              <a:t>al</a:t>
            </a:r>
            <a:r>
              <a:rPr lang="en-US" dirty="0"/>
              <a:t> approaches</a:t>
            </a:r>
            <a:r>
              <a:rPr lang="cs-CZ" dirty="0"/>
              <a:t>, </a:t>
            </a:r>
            <a:r>
              <a:rPr lang="cs-CZ" dirty="0" err="1"/>
              <a:t>mainly</a:t>
            </a:r>
            <a:r>
              <a:rPr lang="cs-CZ" dirty="0"/>
              <a:t> </a:t>
            </a:r>
            <a:r>
              <a:rPr lang="en-US" dirty="0"/>
              <a:t>spatial</a:t>
            </a:r>
            <a:r>
              <a:rPr lang="cs-CZ" dirty="0"/>
              <a:t>-</a:t>
            </a:r>
            <a:r>
              <a:rPr lang="en-US" dirty="0" err="1"/>
              <a:t>analy</a:t>
            </a:r>
            <a:r>
              <a:rPr lang="cs-CZ" dirty="0" err="1"/>
              <a:t>tical</a:t>
            </a:r>
            <a:r>
              <a:rPr lang="cs-CZ" dirty="0"/>
              <a:t> science</a:t>
            </a:r>
          </a:p>
          <a:p>
            <a:pPr lvl="1"/>
            <a:r>
              <a:rPr lang="en-US" dirty="0"/>
              <a:t>underlying social and economic inequalities</a:t>
            </a:r>
            <a:r>
              <a:rPr lang="cs-CZ" dirty="0"/>
              <a:t> </a:t>
            </a:r>
            <a:r>
              <a:rPr lang="cs-CZ" dirty="0" err="1"/>
              <a:t>must</a:t>
            </a:r>
            <a:r>
              <a:rPr lang="cs-CZ" dirty="0"/>
              <a:t> </a:t>
            </a:r>
            <a:r>
              <a:rPr lang="cs-CZ" dirty="0" err="1"/>
              <a:t>be</a:t>
            </a:r>
            <a:r>
              <a:rPr lang="cs-CZ" dirty="0"/>
              <a:t> </a:t>
            </a:r>
            <a:r>
              <a:rPr lang="cs-CZ" dirty="0" err="1"/>
              <a:t>addressed</a:t>
            </a:r>
            <a:endParaRPr lang="cs-CZ" dirty="0"/>
          </a:p>
          <a:p>
            <a:pPr lvl="1"/>
            <a:r>
              <a:rPr lang="en-US" dirty="0"/>
              <a:t>power dynamics and socioeconomic structures shape spatial arrangements</a:t>
            </a:r>
            <a:endParaRPr lang="cs-CZ" dirty="0"/>
          </a:p>
          <a:p>
            <a:pPr lvl="1"/>
            <a:r>
              <a:rPr lang="en-US" dirty="0"/>
              <a:t>inherently political and aligns itself with social justice movements</a:t>
            </a:r>
            <a:endParaRPr lang="cs-CZ" dirty="0"/>
          </a:p>
          <a:p>
            <a:r>
              <a:rPr lang="en-US" dirty="0"/>
              <a:t>The ultimate goal is not just to </a:t>
            </a:r>
            <a:r>
              <a:rPr lang="cs-CZ" dirty="0" err="1"/>
              <a:t>explain</a:t>
            </a:r>
            <a:r>
              <a:rPr lang="cs-CZ" dirty="0"/>
              <a:t> </a:t>
            </a:r>
            <a:r>
              <a:rPr lang="cs-CZ" dirty="0" err="1"/>
              <a:t>or</a:t>
            </a:r>
            <a:r>
              <a:rPr lang="cs-CZ" dirty="0"/>
              <a:t> </a:t>
            </a:r>
            <a:r>
              <a:rPr lang="en-US" dirty="0"/>
              <a:t>understand the world but to change it</a:t>
            </a:r>
            <a:endParaRPr lang="cs-CZ" dirty="0"/>
          </a:p>
          <a:p>
            <a:pPr lvl="1"/>
            <a:r>
              <a:rPr lang="en-US" dirty="0"/>
              <a:t>transformative </a:t>
            </a:r>
            <a:r>
              <a:rPr lang="cs-CZ" dirty="0" err="1"/>
              <a:t>spatial</a:t>
            </a:r>
            <a:r>
              <a:rPr lang="cs-CZ" dirty="0"/>
              <a:t> </a:t>
            </a:r>
            <a:r>
              <a:rPr lang="en-US" dirty="0"/>
              <a:t>practices can lead to more equitable and sustainable spatial arrangements</a:t>
            </a:r>
            <a:endParaRPr lang="en-GB" dirty="0"/>
          </a:p>
        </p:txBody>
      </p:sp>
    </p:spTree>
    <p:extLst>
      <p:ext uri="{BB962C8B-B14F-4D97-AF65-F5344CB8AC3E}">
        <p14:creationId xmlns:p14="http://schemas.microsoft.com/office/powerpoint/2010/main" val="4028369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B6CBC8D-39D6-7752-48CF-86B4F94D1BD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D3CAA486-66A2-2900-50C6-9F2D5731BC61}"/>
              </a:ext>
            </a:extLst>
          </p:cNvPr>
          <p:cNvSpPr>
            <a:spLocks noGrp="1"/>
          </p:cNvSpPr>
          <p:nvPr>
            <p:ph type="title"/>
          </p:nvPr>
        </p:nvSpPr>
        <p:spPr/>
        <p:txBody>
          <a:bodyPr/>
          <a:lstStyle/>
          <a:p>
            <a:r>
              <a:rPr lang="cs-CZ" sz="3400" dirty="0" err="1"/>
              <a:t>Feminist</a:t>
            </a:r>
            <a:r>
              <a:rPr lang="cs-CZ" sz="3400" dirty="0"/>
              <a:t> </a:t>
            </a:r>
            <a:r>
              <a:rPr lang="cs-CZ" sz="3400" dirty="0" err="1"/>
              <a:t>interventions</a:t>
            </a:r>
            <a:r>
              <a:rPr lang="cs-CZ" sz="3400" dirty="0"/>
              <a:t> </a:t>
            </a:r>
            <a:r>
              <a:rPr lang="cs-CZ" sz="3400" dirty="0" err="1"/>
              <a:t>into</a:t>
            </a:r>
            <a:r>
              <a:rPr lang="cs-CZ" sz="3400" dirty="0"/>
              <a:t> </a:t>
            </a:r>
            <a:r>
              <a:rPr lang="cs-CZ" sz="3400" dirty="0" err="1"/>
              <a:t>Marxist</a:t>
            </a:r>
            <a:r>
              <a:rPr lang="cs-CZ" sz="3400" dirty="0"/>
              <a:t> </a:t>
            </a:r>
            <a:r>
              <a:rPr lang="cs-CZ" sz="3400" dirty="0" err="1"/>
              <a:t>geography</a:t>
            </a:r>
            <a:endParaRPr lang="en-GB" sz="3400" dirty="0"/>
          </a:p>
        </p:txBody>
      </p:sp>
      <p:sp>
        <p:nvSpPr>
          <p:cNvPr id="5" name="Zástupný obsah 4">
            <a:extLst>
              <a:ext uri="{FF2B5EF4-FFF2-40B4-BE49-F238E27FC236}">
                <a16:creationId xmlns:a16="http://schemas.microsoft.com/office/drawing/2014/main" id="{458E1E5B-8E34-E794-A60B-AAE6C9A7DA84}"/>
              </a:ext>
            </a:extLst>
          </p:cNvPr>
          <p:cNvSpPr>
            <a:spLocks noGrp="1"/>
          </p:cNvSpPr>
          <p:nvPr>
            <p:ph idx="1"/>
          </p:nvPr>
        </p:nvSpPr>
        <p:spPr/>
        <p:txBody>
          <a:bodyPr/>
          <a:lstStyle/>
          <a:p>
            <a:r>
              <a:rPr lang="cs-CZ" sz="2400" dirty="0"/>
              <a:t>T</a:t>
            </a:r>
            <a:r>
              <a:rPr lang="en-US" sz="2400" dirty="0" err="1"/>
              <a:t>raditional</a:t>
            </a:r>
            <a:r>
              <a:rPr lang="en-US" sz="2400" dirty="0"/>
              <a:t> Marxist models often focus</a:t>
            </a:r>
            <a:r>
              <a:rPr lang="cs-CZ" sz="2400" dirty="0"/>
              <a:t> </a:t>
            </a:r>
            <a:r>
              <a:rPr lang="en-US" sz="2400" dirty="0"/>
              <a:t>predominantly on class struggle while neglecting the role of gender in shaping social relations and economic dynamics</a:t>
            </a:r>
            <a:endParaRPr lang="cs-CZ" sz="2400" dirty="0"/>
          </a:p>
          <a:p>
            <a:pPr lvl="1"/>
            <a:r>
              <a:rPr lang="cs-CZ" sz="1800" dirty="0"/>
              <a:t>b</a:t>
            </a:r>
            <a:r>
              <a:rPr lang="en-US" sz="1800" dirty="0"/>
              <a:t>y considering multiple axes of identity</a:t>
            </a:r>
            <a:r>
              <a:rPr lang="cs-CZ" sz="1800" dirty="0"/>
              <a:t> (</a:t>
            </a:r>
            <a:r>
              <a:rPr lang="en-US" sz="1800" dirty="0"/>
              <a:t>gender, race, class, and sexuality</a:t>
            </a:r>
            <a:r>
              <a:rPr lang="cs-CZ" sz="1800" dirty="0"/>
              <a:t>, …)</a:t>
            </a:r>
            <a:r>
              <a:rPr lang="en-US" sz="1800" dirty="0"/>
              <a:t>, feminist perspectives deepen the understanding of how economic systems and spatial structures contribute to social inequalities</a:t>
            </a:r>
            <a:endParaRPr lang="cs-CZ" sz="1800" dirty="0"/>
          </a:p>
          <a:p>
            <a:pPr lvl="1"/>
            <a:r>
              <a:rPr lang="en-US" sz="1800" dirty="0"/>
              <a:t>the importance of recognizing unpaid labor, such as domestic work and caregiving</a:t>
            </a:r>
            <a:endParaRPr lang="cs-CZ" sz="1800" dirty="0"/>
          </a:p>
          <a:p>
            <a:pPr lvl="1"/>
            <a:r>
              <a:rPr lang="cs-CZ" sz="1800" dirty="0" err="1"/>
              <a:t>reproductive</a:t>
            </a:r>
            <a:r>
              <a:rPr lang="cs-CZ" sz="1800" dirty="0"/>
              <a:t> </a:t>
            </a:r>
            <a:r>
              <a:rPr lang="cs-CZ" sz="1800" dirty="0" err="1"/>
              <a:t>labor</a:t>
            </a:r>
            <a:r>
              <a:rPr lang="cs-CZ" sz="1800" dirty="0"/>
              <a:t> </a:t>
            </a:r>
            <a:r>
              <a:rPr lang="en-US" sz="1800" dirty="0"/>
              <a:t>is essential for capitalism to function</a:t>
            </a:r>
            <a:endParaRPr lang="cs-CZ" sz="1800" dirty="0"/>
          </a:p>
          <a:p>
            <a:r>
              <a:rPr lang="en-US" sz="2400" dirty="0"/>
              <a:t>Critique of the </a:t>
            </a:r>
            <a:r>
              <a:rPr lang="cs-CZ" sz="2400" dirty="0"/>
              <a:t>p</a:t>
            </a:r>
            <a:r>
              <a:rPr lang="en-US" sz="2400" dirty="0" err="1"/>
              <a:t>ublic</a:t>
            </a:r>
            <a:r>
              <a:rPr lang="en-US" sz="2400" dirty="0"/>
              <a:t>/</a:t>
            </a:r>
            <a:r>
              <a:rPr lang="cs-CZ" sz="2400" dirty="0"/>
              <a:t>p</a:t>
            </a:r>
            <a:r>
              <a:rPr lang="en-US" sz="2400" dirty="0" err="1"/>
              <a:t>rivate</a:t>
            </a:r>
            <a:r>
              <a:rPr lang="en-US" sz="2400" dirty="0"/>
              <a:t> </a:t>
            </a:r>
            <a:r>
              <a:rPr lang="cs-CZ" sz="2400" dirty="0"/>
              <a:t>d</a:t>
            </a:r>
            <a:r>
              <a:rPr lang="en-US" sz="2400" dirty="0" err="1"/>
              <a:t>ivide</a:t>
            </a:r>
            <a:endParaRPr lang="cs-CZ" sz="2400" dirty="0"/>
          </a:p>
          <a:p>
            <a:r>
              <a:rPr lang="cs-CZ" sz="2400" dirty="0"/>
              <a:t>N</a:t>
            </a:r>
            <a:r>
              <a:rPr lang="en-US" sz="2400" dirty="0" err="1"/>
              <a:t>eoliberal</a:t>
            </a:r>
            <a:r>
              <a:rPr lang="en-US" sz="2400" dirty="0"/>
              <a:t> economic policies </a:t>
            </a:r>
            <a:r>
              <a:rPr lang="cs-CZ" sz="2400" dirty="0"/>
              <a:t>e</a:t>
            </a:r>
            <a:r>
              <a:rPr lang="en-US" sz="2400" dirty="0" err="1"/>
              <a:t>xacerbat</a:t>
            </a:r>
            <a:r>
              <a:rPr lang="cs-CZ" sz="2400" dirty="0"/>
              <a:t>e</a:t>
            </a:r>
            <a:r>
              <a:rPr lang="en-US" sz="2400" dirty="0"/>
              <a:t> gender </a:t>
            </a:r>
            <a:r>
              <a:rPr lang="en-US" sz="2400" dirty="0" err="1"/>
              <a:t>inequalitie</a:t>
            </a:r>
            <a:r>
              <a:rPr lang="cs-CZ" sz="2400" dirty="0"/>
              <a:t>s</a:t>
            </a:r>
            <a:endParaRPr lang="en-GB" sz="2400" dirty="0"/>
          </a:p>
        </p:txBody>
      </p:sp>
    </p:spTree>
    <p:extLst>
      <p:ext uri="{BB962C8B-B14F-4D97-AF65-F5344CB8AC3E}">
        <p14:creationId xmlns:p14="http://schemas.microsoft.com/office/powerpoint/2010/main" val="771729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408C0A2-C3D5-CB18-7DB0-CB2D83D4C3E4}"/>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0020DA5D-D296-E223-EFBF-675DC89592B0}"/>
              </a:ext>
            </a:extLst>
          </p:cNvPr>
          <p:cNvSpPr>
            <a:spLocks noGrp="1"/>
          </p:cNvSpPr>
          <p:nvPr>
            <p:ph type="title"/>
          </p:nvPr>
        </p:nvSpPr>
        <p:spPr/>
        <p:txBody>
          <a:bodyPr/>
          <a:lstStyle/>
          <a:p>
            <a:r>
              <a:rPr lang="cs-CZ" dirty="0" err="1"/>
              <a:t>Anarchist</a:t>
            </a:r>
            <a:r>
              <a:rPr lang="cs-CZ" dirty="0"/>
              <a:t> </a:t>
            </a:r>
            <a:r>
              <a:rPr lang="cs-CZ" dirty="0" err="1"/>
              <a:t>geography</a:t>
            </a:r>
            <a:r>
              <a:rPr lang="cs-CZ" dirty="0"/>
              <a:t> </a:t>
            </a:r>
            <a:r>
              <a:rPr lang="cs-CZ" dirty="0" err="1"/>
              <a:t>returns</a:t>
            </a:r>
            <a:endParaRPr lang="en-GB" dirty="0"/>
          </a:p>
        </p:txBody>
      </p:sp>
      <p:sp>
        <p:nvSpPr>
          <p:cNvPr id="5" name="Zástupný obsah 4">
            <a:extLst>
              <a:ext uri="{FF2B5EF4-FFF2-40B4-BE49-F238E27FC236}">
                <a16:creationId xmlns:a16="http://schemas.microsoft.com/office/drawing/2014/main" id="{860C2372-1A9F-1578-CB12-A40F200D0B3B}"/>
              </a:ext>
            </a:extLst>
          </p:cNvPr>
          <p:cNvSpPr>
            <a:spLocks noGrp="1"/>
          </p:cNvSpPr>
          <p:nvPr>
            <p:ph idx="1"/>
          </p:nvPr>
        </p:nvSpPr>
        <p:spPr/>
        <p:txBody>
          <a:bodyPr/>
          <a:lstStyle/>
          <a:p>
            <a:r>
              <a:rPr lang="cs-CZ" sz="2400" dirty="0"/>
              <a:t>In </a:t>
            </a:r>
            <a:r>
              <a:rPr lang="cs-CZ" sz="2400" dirty="0" err="1"/>
              <a:t>the</a:t>
            </a:r>
            <a:r>
              <a:rPr lang="cs-CZ" sz="2400" dirty="0"/>
              <a:t> 21st </a:t>
            </a:r>
            <a:r>
              <a:rPr lang="cs-CZ" sz="2400" dirty="0" err="1"/>
              <a:t>century</a:t>
            </a:r>
            <a:r>
              <a:rPr lang="cs-CZ" sz="2400" dirty="0"/>
              <a:t> </a:t>
            </a:r>
            <a:r>
              <a:rPr lang="cs-CZ" sz="2400" dirty="0" err="1"/>
              <a:t>radical</a:t>
            </a:r>
            <a:r>
              <a:rPr lang="cs-CZ" sz="2400" dirty="0"/>
              <a:t> </a:t>
            </a:r>
            <a:r>
              <a:rPr lang="cs-CZ" sz="2400" dirty="0" err="1"/>
              <a:t>geography</a:t>
            </a:r>
            <a:r>
              <a:rPr lang="cs-CZ" sz="2400" dirty="0"/>
              <a:t> re-</a:t>
            </a:r>
            <a:r>
              <a:rPr lang="cs-CZ" sz="2400" dirty="0" err="1"/>
              <a:t>discovers</a:t>
            </a:r>
            <a:r>
              <a:rPr lang="cs-CZ" sz="2400" dirty="0"/>
              <a:t> </a:t>
            </a:r>
            <a:r>
              <a:rPr lang="cs-CZ" sz="2400" dirty="0" err="1"/>
              <a:t>anarchist</a:t>
            </a:r>
            <a:r>
              <a:rPr lang="cs-CZ" sz="2400" dirty="0"/>
              <a:t> </a:t>
            </a:r>
            <a:r>
              <a:rPr lang="cs-CZ" sz="2400" dirty="0" err="1"/>
              <a:t>tradition</a:t>
            </a:r>
            <a:r>
              <a:rPr lang="cs-CZ" sz="2400" dirty="0"/>
              <a:t> </a:t>
            </a:r>
            <a:r>
              <a:rPr lang="cs-CZ" sz="2400" dirty="0" err="1"/>
              <a:t>again</a:t>
            </a:r>
            <a:endParaRPr lang="cs-CZ" sz="2400" dirty="0"/>
          </a:p>
          <a:p>
            <a:r>
              <a:rPr lang="cs-CZ" sz="2400" dirty="0"/>
              <a:t>Anti-</a:t>
            </a:r>
            <a:r>
              <a:rPr lang="cs-CZ" sz="2400" dirty="0" err="1"/>
              <a:t>capitalist</a:t>
            </a:r>
            <a:r>
              <a:rPr lang="cs-CZ" sz="2400" dirty="0"/>
              <a:t> and anti-</a:t>
            </a:r>
            <a:r>
              <a:rPr lang="cs-CZ" sz="2400" dirty="0" err="1"/>
              <a:t>authoritarian</a:t>
            </a:r>
            <a:endParaRPr lang="cs-CZ" sz="2400" dirty="0"/>
          </a:p>
          <a:p>
            <a:pPr lvl="1"/>
            <a:r>
              <a:rPr lang="cs-CZ" sz="1800" dirty="0"/>
              <a:t>Not </a:t>
            </a:r>
            <a:r>
              <a:rPr lang="cs-CZ" sz="1800" dirty="0" err="1"/>
              <a:t>only</a:t>
            </a:r>
            <a:r>
              <a:rPr lang="cs-CZ" sz="1800" dirty="0"/>
              <a:t> </a:t>
            </a:r>
            <a:r>
              <a:rPr lang="cs-CZ" sz="1800" dirty="0" err="1"/>
              <a:t>critiques</a:t>
            </a:r>
            <a:r>
              <a:rPr lang="cs-CZ" sz="1800" dirty="0"/>
              <a:t> </a:t>
            </a:r>
            <a:r>
              <a:rPr lang="cs-CZ" sz="1800" dirty="0" err="1"/>
              <a:t>of</a:t>
            </a:r>
            <a:r>
              <a:rPr lang="cs-CZ" sz="1800" dirty="0"/>
              <a:t> </a:t>
            </a:r>
            <a:r>
              <a:rPr lang="cs-CZ" sz="1800" dirty="0" err="1"/>
              <a:t>neoliberal</a:t>
            </a:r>
            <a:r>
              <a:rPr lang="cs-CZ" sz="1800" dirty="0"/>
              <a:t> </a:t>
            </a:r>
            <a:r>
              <a:rPr lang="cs-CZ" sz="1800" dirty="0" err="1"/>
              <a:t>capitalism</a:t>
            </a:r>
            <a:r>
              <a:rPr lang="cs-CZ" sz="1800" dirty="0"/>
              <a:t> but </a:t>
            </a:r>
            <a:r>
              <a:rPr lang="cs-CZ" sz="1800" dirty="0" err="1"/>
              <a:t>also</a:t>
            </a:r>
            <a:r>
              <a:rPr lang="cs-CZ" sz="1800" dirty="0"/>
              <a:t> </a:t>
            </a:r>
            <a:r>
              <a:rPr lang="cs-CZ" sz="1800" dirty="0" err="1"/>
              <a:t>of</a:t>
            </a:r>
            <a:r>
              <a:rPr lang="cs-CZ" sz="1800" dirty="0"/>
              <a:t> </a:t>
            </a:r>
            <a:r>
              <a:rPr lang="cs-CZ" sz="1800" dirty="0" err="1"/>
              <a:t>the</a:t>
            </a:r>
            <a:r>
              <a:rPr lang="cs-CZ" sz="1800" dirty="0"/>
              <a:t> </a:t>
            </a:r>
            <a:r>
              <a:rPr lang="cs-CZ" sz="1800" dirty="0" err="1"/>
              <a:t>inherently</a:t>
            </a:r>
            <a:r>
              <a:rPr lang="cs-CZ" sz="1800" dirty="0"/>
              <a:t> </a:t>
            </a:r>
            <a:r>
              <a:rPr lang="cs-CZ" sz="1800" dirty="0" err="1"/>
              <a:t>coercive</a:t>
            </a:r>
            <a:r>
              <a:rPr lang="cs-CZ" sz="1800" dirty="0"/>
              <a:t> </a:t>
            </a:r>
            <a:r>
              <a:rPr lang="cs-CZ" sz="1800" dirty="0" err="1"/>
              <a:t>nature</a:t>
            </a:r>
            <a:r>
              <a:rPr lang="cs-CZ" sz="1800" dirty="0"/>
              <a:t> </a:t>
            </a:r>
            <a:r>
              <a:rPr lang="cs-CZ" sz="1800" dirty="0" err="1"/>
              <a:t>of</a:t>
            </a:r>
            <a:r>
              <a:rPr lang="cs-CZ" sz="1800" dirty="0"/>
              <a:t> </a:t>
            </a:r>
            <a:r>
              <a:rPr lang="cs-CZ" sz="1800" dirty="0" err="1"/>
              <a:t>state</a:t>
            </a:r>
            <a:r>
              <a:rPr lang="cs-CZ" sz="1800" dirty="0"/>
              <a:t> and </a:t>
            </a:r>
            <a:r>
              <a:rPr lang="cs-CZ" sz="1800" dirty="0" err="1"/>
              <a:t>corporate</a:t>
            </a:r>
            <a:r>
              <a:rPr lang="cs-CZ" sz="1800" dirty="0"/>
              <a:t> </a:t>
            </a:r>
            <a:r>
              <a:rPr lang="cs-CZ" sz="1800" dirty="0" err="1"/>
              <a:t>authority</a:t>
            </a:r>
            <a:endParaRPr lang="cs-CZ" sz="1800" dirty="0"/>
          </a:p>
          <a:p>
            <a:r>
              <a:rPr lang="cs-CZ" sz="2400" dirty="0" err="1"/>
              <a:t>Promotion</a:t>
            </a:r>
            <a:r>
              <a:rPr lang="cs-CZ" sz="2400" dirty="0"/>
              <a:t> </a:t>
            </a:r>
            <a:r>
              <a:rPr lang="cs-CZ" sz="2400" dirty="0" err="1"/>
              <a:t>of</a:t>
            </a:r>
            <a:r>
              <a:rPr lang="cs-CZ" sz="2400" dirty="0"/>
              <a:t> anti-</a:t>
            </a:r>
            <a:r>
              <a:rPr lang="cs-CZ" sz="2400" dirty="0" err="1"/>
              <a:t>hierarchical</a:t>
            </a:r>
            <a:r>
              <a:rPr lang="cs-CZ" sz="2400" dirty="0"/>
              <a:t> </a:t>
            </a:r>
            <a:r>
              <a:rPr lang="cs-CZ" sz="2400" dirty="0" err="1"/>
              <a:t>perspectives</a:t>
            </a:r>
            <a:endParaRPr lang="cs-CZ" sz="2400" dirty="0"/>
          </a:p>
          <a:p>
            <a:pPr lvl="1"/>
            <a:r>
              <a:rPr lang="cs-CZ" sz="1800" dirty="0" err="1"/>
              <a:t>Participatory</a:t>
            </a:r>
            <a:r>
              <a:rPr lang="cs-CZ" sz="1800" dirty="0"/>
              <a:t> </a:t>
            </a:r>
            <a:r>
              <a:rPr lang="cs-CZ" sz="1800" dirty="0" err="1"/>
              <a:t>knowledge</a:t>
            </a:r>
            <a:r>
              <a:rPr lang="cs-CZ" sz="1800" dirty="0"/>
              <a:t> </a:t>
            </a:r>
            <a:r>
              <a:rPr lang="cs-CZ" sz="1800" dirty="0" err="1"/>
              <a:t>creation</a:t>
            </a:r>
            <a:endParaRPr lang="cs-CZ" sz="1800" dirty="0"/>
          </a:p>
          <a:p>
            <a:pPr lvl="1"/>
            <a:r>
              <a:rPr lang="cs-CZ" sz="1800" dirty="0" err="1"/>
              <a:t>Intersectionality</a:t>
            </a:r>
            <a:r>
              <a:rPr lang="cs-CZ" sz="1800" dirty="0"/>
              <a:t> and					 </a:t>
            </a:r>
            <a:r>
              <a:rPr lang="cs-CZ" sz="1800" dirty="0" err="1"/>
              <a:t>interconnectedness</a:t>
            </a:r>
            <a:r>
              <a:rPr lang="cs-CZ" sz="1800" dirty="0"/>
              <a:t> </a:t>
            </a:r>
            <a:r>
              <a:rPr lang="cs-CZ" sz="1800" dirty="0" err="1"/>
              <a:t>of</a:t>
            </a:r>
            <a:r>
              <a:rPr lang="cs-CZ" sz="1800" dirty="0"/>
              <a:t> </a:t>
            </a:r>
            <a:r>
              <a:rPr lang="cs-CZ" sz="1800" dirty="0" err="1"/>
              <a:t>struggles</a:t>
            </a:r>
            <a:endParaRPr lang="cs-CZ" sz="1800" dirty="0"/>
          </a:p>
        </p:txBody>
      </p:sp>
      <p:pic>
        <p:nvPicPr>
          <p:cNvPr id="7" name="Obrázek 6" descr="Obsah obrázku text, Kola jízdních kol, kolo, jízdní kolo&#10;&#10;Popis byl vytvořen automaticky">
            <a:extLst>
              <a:ext uri="{FF2B5EF4-FFF2-40B4-BE49-F238E27FC236}">
                <a16:creationId xmlns:a16="http://schemas.microsoft.com/office/drawing/2014/main" id="{2C66F995-EAC1-9413-5DC5-A10F2FA1C8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794" y="4528586"/>
            <a:ext cx="2940710" cy="2087044"/>
          </a:xfrm>
          <a:prstGeom prst="rect">
            <a:avLst/>
          </a:prstGeom>
        </p:spPr>
      </p:pic>
    </p:spTree>
    <p:extLst>
      <p:ext uri="{BB962C8B-B14F-4D97-AF65-F5344CB8AC3E}">
        <p14:creationId xmlns:p14="http://schemas.microsoft.com/office/powerpoint/2010/main" val="369201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5745900-5B77-845C-17EB-78C8BDCB4195}"/>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94C6CAA3-7AF0-3934-C452-E14DAE217E5A}"/>
              </a:ext>
            </a:extLst>
          </p:cNvPr>
          <p:cNvSpPr>
            <a:spLocks noGrp="1"/>
          </p:cNvSpPr>
          <p:nvPr>
            <p:ph type="title"/>
          </p:nvPr>
        </p:nvSpPr>
        <p:spPr/>
        <p:txBody>
          <a:bodyPr/>
          <a:lstStyle/>
          <a:p>
            <a:r>
              <a:rPr lang="cs-CZ" dirty="0" err="1"/>
              <a:t>Anarchist</a:t>
            </a:r>
            <a:r>
              <a:rPr lang="cs-CZ" dirty="0"/>
              <a:t> </a:t>
            </a:r>
            <a:r>
              <a:rPr lang="cs-CZ" dirty="0" err="1"/>
              <a:t>geographical</a:t>
            </a:r>
            <a:r>
              <a:rPr lang="cs-CZ" dirty="0"/>
              <a:t> horizon</a:t>
            </a:r>
            <a:endParaRPr lang="en-GB" dirty="0"/>
          </a:p>
        </p:txBody>
      </p:sp>
      <p:sp>
        <p:nvSpPr>
          <p:cNvPr id="5" name="Zástupný obsah 4">
            <a:extLst>
              <a:ext uri="{FF2B5EF4-FFF2-40B4-BE49-F238E27FC236}">
                <a16:creationId xmlns:a16="http://schemas.microsoft.com/office/drawing/2014/main" id="{6B4E7B19-4FD1-2CC8-BE8D-665DC8AD4D98}"/>
              </a:ext>
            </a:extLst>
          </p:cNvPr>
          <p:cNvSpPr>
            <a:spLocks noGrp="1"/>
          </p:cNvSpPr>
          <p:nvPr>
            <p:ph idx="1"/>
          </p:nvPr>
        </p:nvSpPr>
        <p:spPr/>
        <p:txBody>
          <a:bodyPr/>
          <a:lstStyle/>
          <a:p>
            <a:r>
              <a:rPr lang="cs-CZ" sz="2400" dirty="0"/>
              <a:t>T</a:t>
            </a:r>
            <a:r>
              <a:rPr lang="en-US" sz="2400" dirty="0"/>
              <a:t>he significance of everyday practices and grassroots movements in shaping spaces of resistance</a:t>
            </a:r>
            <a:endParaRPr lang="cs-CZ" sz="2400" dirty="0"/>
          </a:p>
          <a:p>
            <a:pPr lvl="1"/>
            <a:r>
              <a:rPr lang="en-US" dirty="0"/>
              <a:t>encouraging the reappropriation of space for community building and self-organization</a:t>
            </a:r>
            <a:endParaRPr lang="cs-CZ" dirty="0"/>
          </a:p>
          <a:p>
            <a:r>
              <a:rPr lang="cs-CZ" sz="2400" dirty="0" err="1"/>
              <a:t>Prefigurative</a:t>
            </a:r>
            <a:r>
              <a:rPr lang="cs-CZ" sz="2400" dirty="0"/>
              <a:t> </a:t>
            </a:r>
            <a:r>
              <a:rPr lang="cs-CZ" sz="2400" dirty="0" err="1"/>
              <a:t>politics</a:t>
            </a:r>
            <a:endParaRPr lang="cs-CZ" sz="2400" dirty="0"/>
          </a:p>
          <a:p>
            <a:pPr lvl="1"/>
            <a:r>
              <a:rPr lang="cs-CZ" dirty="0" err="1"/>
              <a:t>the</a:t>
            </a:r>
            <a:r>
              <a:rPr lang="cs-CZ" dirty="0"/>
              <a:t> </a:t>
            </a:r>
            <a:r>
              <a:rPr lang="cs-CZ" dirty="0" err="1"/>
              <a:t>change</a:t>
            </a:r>
            <a:r>
              <a:rPr lang="cs-CZ" dirty="0"/>
              <a:t> </a:t>
            </a:r>
            <a:r>
              <a:rPr lang="cs-CZ" dirty="0" err="1"/>
              <a:t>must</a:t>
            </a:r>
            <a:r>
              <a:rPr lang="cs-CZ" dirty="0"/>
              <a:t> </a:t>
            </a:r>
            <a:r>
              <a:rPr lang="cs-CZ" dirty="0" err="1"/>
              <a:t>be</a:t>
            </a:r>
            <a:r>
              <a:rPr lang="cs-CZ" dirty="0"/>
              <a:t> happening </a:t>
            </a:r>
            <a:r>
              <a:rPr lang="cs-CZ" b="1" i="1" dirty="0" err="1"/>
              <a:t>now</a:t>
            </a:r>
            <a:r>
              <a:rPr lang="cs-CZ" dirty="0"/>
              <a:t>, </a:t>
            </a:r>
            <a:r>
              <a:rPr lang="cs-CZ" dirty="0" err="1"/>
              <a:t>even</a:t>
            </a:r>
            <a:r>
              <a:rPr lang="cs-CZ" dirty="0"/>
              <a:t> </a:t>
            </a:r>
            <a:r>
              <a:rPr lang="cs-CZ" dirty="0" err="1"/>
              <a:t>if</a:t>
            </a:r>
            <a:r>
              <a:rPr lang="cs-CZ" dirty="0"/>
              <a:t> </a:t>
            </a:r>
            <a:r>
              <a:rPr lang="cs-CZ" dirty="0" err="1"/>
              <a:t>it</a:t>
            </a:r>
            <a:r>
              <a:rPr lang="cs-CZ" dirty="0"/>
              <a:t> </a:t>
            </a:r>
            <a:r>
              <a:rPr lang="cs-CZ" dirty="0" err="1"/>
              <a:t>is</a:t>
            </a:r>
            <a:r>
              <a:rPr lang="cs-CZ" dirty="0"/>
              <a:t> just </a:t>
            </a:r>
            <a:r>
              <a:rPr lang="cs-CZ" dirty="0" err="1"/>
              <a:t>small</a:t>
            </a:r>
            <a:r>
              <a:rPr lang="cs-CZ" dirty="0"/>
              <a:t> </a:t>
            </a:r>
            <a:r>
              <a:rPr lang="cs-CZ" dirty="0" err="1"/>
              <a:t>steps</a:t>
            </a:r>
            <a:endParaRPr lang="cs-CZ" b="1" i="1" dirty="0"/>
          </a:p>
          <a:p>
            <a:pPr lvl="1"/>
            <a:r>
              <a:rPr lang="cs-CZ" dirty="0" err="1"/>
              <a:t>insurrection</a:t>
            </a:r>
            <a:r>
              <a:rPr lang="cs-CZ" dirty="0"/>
              <a:t> more </a:t>
            </a:r>
            <a:r>
              <a:rPr lang="cs-CZ" dirty="0" err="1"/>
              <a:t>useful</a:t>
            </a:r>
            <a:r>
              <a:rPr lang="cs-CZ" dirty="0"/>
              <a:t> </a:t>
            </a:r>
            <a:r>
              <a:rPr lang="cs-CZ" dirty="0" err="1"/>
              <a:t>than</a:t>
            </a:r>
            <a:r>
              <a:rPr lang="cs-CZ" dirty="0"/>
              <a:t> (</a:t>
            </a:r>
            <a:r>
              <a:rPr lang="cs-CZ" dirty="0" err="1"/>
              <a:t>Marxist</a:t>
            </a:r>
            <a:r>
              <a:rPr lang="cs-CZ" dirty="0"/>
              <a:t> idea </a:t>
            </a:r>
            <a:r>
              <a:rPr lang="cs-CZ" dirty="0" err="1"/>
              <a:t>of</a:t>
            </a:r>
            <a:r>
              <a:rPr lang="cs-CZ" dirty="0"/>
              <a:t>) </a:t>
            </a:r>
            <a:r>
              <a:rPr lang="cs-CZ" dirty="0" err="1"/>
              <a:t>revolution</a:t>
            </a:r>
            <a:endParaRPr lang="cs-CZ" dirty="0"/>
          </a:p>
          <a:p>
            <a:endParaRPr lang="en-GB" dirty="0"/>
          </a:p>
        </p:txBody>
      </p:sp>
      <p:pic>
        <p:nvPicPr>
          <p:cNvPr id="7" name="Obrázek 6" descr="Obsah obrázku oblečení, vlajka, osoba, transparent&#10;&#10;Popis byl vytvořen automaticky">
            <a:extLst>
              <a:ext uri="{FF2B5EF4-FFF2-40B4-BE49-F238E27FC236}">
                <a16:creationId xmlns:a16="http://schemas.microsoft.com/office/drawing/2014/main" id="{76C7EAF1-7BF1-2313-6C1E-0D70C54FC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1930" y="4726236"/>
            <a:ext cx="3441728" cy="1935972"/>
          </a:xfrm>
          <a:prstGeom prst="rect">
            <a:avLst/>
          </a:prstGeom>
        </p:spPr>
      </p:pic>
    </p:spTree>
    <p:extLst>
      <p:ext uri="{BB962C8B-B14F-4D97-AF65-F5344CB8AC3E}">
        <p14:creationId xmlns:p14="http://schemas.microsoft.com/office/powerpoint/2010/main" val="337930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70384BD-7E3D-289C-ACB1-5E2957E2D959}"/>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pic>
        <p:nvPicPr>
          <p:cNvPr id="7" name="Obrázek 6" descr="Obsah obrázku text, Písmo, plakát, typografie&#10;&#10;Popis byl vytvořen automaticky">
            <a:extLst>
              <a:ext uri="{FF2B5EF4-FFF2-40B4-BE49-F238E27FC236}">
                <a16:creationId xmlns:a16="http://schemas.microsoft.com/office/drawing/2014/main" id="{7846FB48-7EFC-9260-5A45-DC375E3590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588" y="378000"/>
            <a:ext cx="2218765" cy="3429000"/>
          </a:xfrm>
          <a:prstGeom prst="rect">
            <a:avLst/>
          </a:prstGeom>
        </p:spPr>
      </p:pic>
      <p:pic>
        <p:nvPicPr>
          <p:cNvPr id="9" name="Obrázek 8" descr="Obsah obrázku text, plakát, grafický design, Obal knihy&#10;&#10;Popis byl vytvořen automaticky">
            <a:extLst>
              <a:ext uri="{FF2B5EF4-FFF2-40B4-BE49-F238E27FC236}">
                <a16:creationId xmlns:a16="http://schemas.microsoft.com/office/drawing/2014/main" id="{D707A02D-C90C-D5D2-6A96-903E08B147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2821" y="198305"/>
            <a:ext cx="2599246" cy="3896921"/>
          </a:xfrm>
          <a:prstGeom prst="rect">
            <a:avLst/>
          </a:prstGeom>
        </p:spPr>
      </p:pic>
      <p:pic>
        <p:nvPicPr>
          <p:cNvPr id="11" name="Obrázek 10" descr="Obsah obrázku text, plakát, kniha, grafický design&#10;&#10;Popis byl vytvořen automaticky">
            <a:extLst>
              <a:ext uri="{FF2B5EF4-FFF2-40B4-BE49-F238E27FC236}">
                <a16:creationId xmlns:a16="http://schemas.microsoft.com/office/drawing/2014/main" id="{5DC13F5D-6672-3AFA-7CAD-ECB7FFFE2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4488" y="110169"/>
            <a:ext cx="2023184" cy="2879147"/>
          </a:xfrm>
          <a:prstGeom prst="rect">
            <a:avLst/>
          </a:prstGeom>
        </p:spPr>
      </p:pic>
      <p:pic>
        <p:nvPicPr>
          <p:cNvPr id="13" name="Obrázek 12" descr="Obsah obrázku text, snímek obrazovky, voda, útes&#10;&#10;Popis byl vytvořen automaticky">
            <a:extLst>
              <a:ext uri="{FF2B5EF4-FFF2-40B4-BE49-F238E27FC236}">
                <a16:creationId xmlns:a16="http://schemas.microsoft.com/office/drawing/2014/main" id="{3DEBCF27-C676-2C44-C6F0-E4754395A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185" y="4011903"/>
            <a:ext cx="1700604" cy="2549631"/>
          </a:xfrm>
          <a:prstGeom prst="rect">
            <a:avLst/>
          </a:prstGeom>
        </p:spPr>
      </p:pic>
      <p:pic>
        <p:nvPicPr>
          <p:cNvPr id="17" name="Obrázek 16" descr="Obsah obrázku text, snímek obrazovky, grafický design, design&#10;&#10;Popis byl vytvořen automaticky">
            <a:extLst>
              <a:ext uri="{FF2B5EF4-FFF2-40B4-BE49-F238E27FC236}">
                <a16:creationId xmlns:a16="http://schemas.microsoft.com/office/drawing/2014/main" id="{831B7215-EBB3-C175-08FD-72BB803955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6142" y="4254511"/>
            <a:ext cx="1700604" cy="2549631"/>
          </a:xfrm>
          <a:prstGeom prst="rect">
            <a:avLst/>
          </a:prstGeom>
        </p:spPr>
      </p:pic>
      <p:pic>
        <p:nvPicPr>
          <p:cNvPr id="19" name="Obrázek 18" descr="Obsah obrázku text, kniha, plakát&#10;&#10;Popis byl vytvořen automaticky">
            <a:extLst>
              <a:ext uri="{FF2B5EF4-FFF2-40B4-BE49-F238E27FC236}">
                <a16:creationId xmlns:a16="http://schemas.microsoft.com/office/drawing/2014/main" id="{4E8247A4-01A3-F6B3-76B0-42DC358D47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2578" y="3191817"/>
            <a:ext cx="1477015" cy="2215522"/>
          </a:xfrm>
          <a:prstGeom prst="rect">
            <a:avLst/>
          </a:prstGeom>
        </p:spPr>
      </p:pic>
      <p:pic>
        <p:nvPicPr>
          <p:cNvPr id="15" name="Obrázek 14" descr="Obsah obrázku text, kniha, Obal knihy, plakát&#10;&#10;Popis byl vytvořen automaticky">
            <a:extLst>
              <a:ext uri="{FF2B5EF4-FFF2-40B4-BE49-F238E27FC236}">
                <a16:creationId xmlns:a16="http://schemas.microsoft.com/office/drawing/2014/main" id="{03B84573-53CA-4253-07D9-B1F7C65B8A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0497" y="4299578"/>
            <a:ext cx="1632985" cy="2448253"/>
          </a:xfrm>
          <a:prstGeom prst="rect">
            <a:avLst/>
          </a:prstGeom>
        </p:spPr>
      </p:pic>
    </p:spTree>
    <p:extLst>
      <p:ext uri="{BB962C8B-B14F-4D97-AF65-F5344CB8AC3E}">
        <p14:creationId xmlns:p14="http://schemas.microsoft.com/office/powerpoint/2010/main" val="207707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C62DB2A-AD61-C5E2-6B51-DA8BC00F6522}"/>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E99A2FE5-A677-33A0-95C6-3367A74858A2}"/>
              </a:ext>
            </a:extLst>
          </p:cNvPr>
          <p:cNvSpPr>
            <a:spLocks noGrp="1"/>
          </p:cNvSpPr>
          <p:nvPr>
            <p:ph type="title"/>
          </p:nvPr>
        </p:nvSpPr>
        <p:spPr/>
        <p:txBody>
          <a:bodyPr/>
          <a:lstStyle/>
          <a:p>
            <a:r>
              <a:rPr lang="cs-CZ" dirty="0"/>
              <a:t>Focus </a:t>
            </a:r>
            <a:r>
              <a:rPr lang="cs-CZ" dirty="0" err="1"/>
              <a:t>of</a:t>
            </a:r>
            <a:r>
              <a:rPr lang="cs-CZ" dirty="0"/>
              <a:t> </a:t>
            </a:r>
            <a:r>
              <a:rPr lang="cs-CZ" dirty="0" err="1"/>
              <a:t>radical</a:t>
            </a:r>
            <a:r>
              <a:rPr lang="cs-CZ" dirty="0"/>
              <a:t> </a:t>
            </a:r>
            <a:r>
              <a:rPr lang="cs-CZ" dirty="0" err="1"/>
              <a:t>geographers</a:t>
            </a:r>
            <a:endParaRPr lang="en-GB" dirty="0"/>
          </a:p>
        </p:txBody>
      </p:sp>
      <p:sp>
        <p:nvSpPr>
          <p:cNvPr id="5" name="Zástupný obsah 4">
            <a:extLst>
              <a:ext uri="{FF2B5EF4-FFF2-40B4-BE49-F238E27FC236}">
                <a16:creationId xmlns:a16="http://schemas.microsoft.com/office/drawing/2014/main" id="{E536342F-6732-66A8-A4D4-96A4BF07C52E}"/>
              </a:ext>
            </a:extLst>
          </p:cNvPr>
          <p:cNvSpPr>
            <a:spLocks noGrp="1"/>
          </p:cNvSpPr>
          <p:nvPr>
            <p:ph idx="1"/>
          </p:nvPr>
        </p:nvSpPr>
        <p:spPr/>
        <p:txBody>
          <a:bodyPr/>
          <a:lstStyle/>
          <a:p>
            <a:r>
              <a:rPr lang="cs-CZ" sz="2400" dirty="0"/>
              <a:t>I</a:t>
            </a:r>
            <a:r>
              <a:rPr lang="en-US" sz="2400" dirty="0" err="1"/>
              <a:t>ssues</a:t>
            </a:r>
            <a:r>
              <a:rPr lang="en-US" sz="2400" dirty="0"/>
              <a:t> such as inequality, oppression, and environmental degradation through a geographical lens</a:t>
            </a:r>
            <a:endParaRPr lang="cs-CZ" sz="2400" dirty="0"/>
          </a:p>
          <a:p>
            <a:pPr lvl="1"/>
            <a:r>
              <a:rPr lang="cs-CZ" dirty="0" err="1"/>
              <a:t>research</a:t>
            </a:r>
            <a:r>
              <a:rPr lang="cs-CZ" dirty="0"/>
              <a:t> on </a:t>
            </a:r>
            <a:r>
              <a:rPr lang="en-US" dirty="0"/>
              <a:t>housing inequality, gentrification, environmental racism, access to resources</a:t>
            </a:r>
            <a:r>
              <a:rPr lang="cs-CZ" dirty="0"/>
              <a:t>, </a:t>
            </a:r>
            <a:r>
              <a:rPr lang="cs-CZ" dirty="0" err="1"/>
              <a:t>access</a:t>
            </a:r>
            <a:r>
              <a:rPr lang="cs-CZ" dirty="0"/>
              <a:t> to </a:t>
            </a:r>
            <a:r>
              <a:rPr lang="cs-CZ" dirty="0" err="1"/>
              <a:t>services</a:t>
            </a:r>
            <a:r>
              <a:rPr lang="cs-CZ" dirty="0"/>
              <a:t>, …</a:t>
            </a:r>
          </a:p>
          <a:p>
            <a:r>
              <a:rPr lang="cs-CZ" sz="2400" dirty="0"/>
              <a:t>C</a:t>
            </a:r>
            <a:r>
              <a:rPr lang="en-US" sz="2400" dirty="0" err="1"/>
              <a:t>oncepts</a:t>
            </a:r>
            <a:r>
              <a:rPr lang="en-US" sz="2400" dirty="0"/>
              <a:t> </a:t>
            </a:r>
            <a:r>
              <a:rPr lang="cs-CZ" sz="2400" dirty="0"/>
              <a:t>such as </a:t>
            </a:r>
            <a:r>
              <a:rPr lang="en-US" sz="2400" dirty="0"/>
              <a:t>class struggle, exploitation, and the uneven development of different regions</a:t>
            </a:r>
            <a:endParaRPr lang="cs-CZ" sz="2400" dirty="0"/>
          </a:p>
          <a:p>
            <a:r>
              <a:rPr lang="cs-CZ" sz="2400" dirty="0"/>
              <a:t>T</a:t>
            </a:r>
            <a:r>
              <a:rPr lang="en-US" sz="2400" dirty="0"/>
              <a:t>he pursuit of social justice, seeking to understand and mitigate the spatial manifestations of injustice</a:t>
            </a:r>
            <a:endParaRPr lang="en-GB" sz="2400" dirty="0"/>
          </a:p>
        </p:txBody>
      </p:sp>
    </p:spTree>
    <p:extLst>
      <p:ext uri="{BB962C8B-B14F-4D97-AF65-F5344CB8AC3E}">
        <p14:creationId xmlns:p14="http://schemas.microsoft.com/office/powerpoint/2010/main" val="283035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553D3C0-DB63-2272-D810-2295C908E3C4}"/>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718D43AF-79D6-616F-DBF3-AFDEE7E76AD3}"/>
              </a:ext>
            </a:extLst>
          </p:cNvPr>
          <p:cNvSpPr>
            <a:spLocks noGrp="1"/>
          </p:cNvSpPr>
          <p:nvPr>
            <p:ph type="title"/>
          </p:nvPr>
        </p:nvSpPr>
        <p:spPr/>
        <p:txBody>
          <a:bodyPr/>
          <a:lstStyle/>
          <a:p>
            <a:r>
              <a:rPr lang="cs-CZ" dirty="0" err="1"/>
              <a:t>Beginnigs</a:t>
            </a:r>
            <a:r>
              <a:rPr lang="cs-CZ" dirty="0"/>
              <a:t>: </a:t>
            </a:r>
            <a:r>
              <a:rPr lang="cs-CZ" dirty="0" err="1"/>
              <a:t>the</a:t>
            </a:r>
            <a:r>
              <a:rPr lang="cs-CZ" dirty="0"/>
              <a:t> </a:t>
            </a:r>
            <a:r>
              <a:rPr lang="cs-CZ" dirty="0" err="1"/>
              <a:t>context</a:t>
            </a:r>
            <a:r>
              <a:rPr lang="cs-CZ" dirty="0"/>
              <a:t> </a:t>
            </a:r>
            <a:r>
              <a:rPr lang="cs-CZ" dirty="0" err="1"/>
              <a:t>of</a:t>
            </a:r>
            <a:r>
              <a:rPr lang="cs-CZ" dirty="0"/>
              <a:t> 1970s</a:t>
            </a:r>
            <a:endParaRPr lang="en-GB" dirty="0"/>
          </a:p>
        </p:txBody>
      </p:sp>
      <p:sp>
        <p:nvSpPr>
          <p:cNvPr id="5" name="Zástupný obsah 4">
            <a:extLst>
              <a:ext uri="{FF2B5EF4-FFF2-40B4-BE49-F238E27FC236}">
                <a16:creationId xmlns:a16="http://schemas.microsoft.com/office/drawing/2014/main" id="{E5692B25-678D-30AD-A308-B2D0E76A37CF}"/>
              </a:ext>
            </a:extLst>
          </p:cNvPr>
          <p:cNvSpPr>
            <a:spLocks noGrp="1"/>
          </p:cNvSpPr>
          <p:nvPr>
            <p:ph idx="1"/>
          </p:nvPr>
        </p:nvSpPr>
        <p:spPr/>
        <p:txBody>
          <a:bodyPr/>
          <a:lstStyle/>
          <a:p>
            <a:r>
              <a:rPr lang="en-GB" sz="2400" dirty="0"/>
              <a:t>Civil </a:t>
            </a:r>
            <a:r>
              <a:rPr lang="cs-CZ" sz="2400" dirty="0"/>
              <a:t>r</a:t>
            </a:r>
            <a:r>
              <a:rPr lang="en-GB" sz="2400" dirty="0" err="1"/>
              <a:t>ights</a:t>
            </a:r>
            <a:r>
              <a:rPr lang="en-GB" sz="2400" dirty="0"/>
              <a:t> </a:t>
            </a:r>
            <a:r>
              <a:rPr lang="cs-CZ" sz="2400" dirty="0"/>
              <a:t>m</a:t>
            </a:r>
            <a:r>
              <a:rPr lang="en-GB" sz="2400" dirty="0" err="1"/>
              <a:t>ovement</a:t>
            </a:r>
            <a:r>
              <a:rPr lang="cs-CZ" sz="2400" dirty="0"/>
              <a:t>s and anti-</a:t>
            </a:r>
            <a:r>
              <a:rPr lang="cs-CZ" sz="2400" dirty="0" err="1"/>
              <a:t>war</a:t>
            </a:r>
            <a:r>
              <a:rPr lang="cs-CZ" sz="2400" dirty="0"/>
              <a:t> </a:t>
            </a:r>
            <a:r>
              <a:rPr lang="cs-CZ" sz="2400" dirty="0" err="1"/>
              <a:t>protests</a:t>
            </a:r>
            <a:endParaRPr lang="cs-CZ" sz="2400" dirty="0"/>
          </a:p>
          <a:p>
            <a:r>
              <a:rPr lang="cs-CZ" sz="2400" dirty="0"/>
              <a:t>U</a:t>
            </a:r>
            <a:r>
              <a:rPr lang="en-US" sz="2400" dirty="0" err="1"/>
              <a:t>rban</a:t>
            </a:r>
            <a:r>
              <a:rPr lang="en-US" sz="2400" dirty="0"/>
              <a:t> unrest</a:t>
            </a:r>
            <a:endParaRPr lang="cs-CZ" sz="2400" dirty="0"/>
          </a:p>
          <a:p>
            <a:pPr lvl="1"/>
            <a:r>
              <a:rPr lang="en-US" dirty="0"/>
              <a:t>often linked to racial and economic injustices</a:t>
            </a:r>
            <a:endParaRPr lang="cs-CZ" dirty="0"/>
          </a:p>
          <a:p>
            <a:r>
              <a:rPr lang="cs-CZ" sz="2400" dirty="0" err="1"/>
              <a:t>Crisis</a:t>
            </a:r>
            <a:r>
              <a:rPr lang="cs-CZ" sz="2400" dirty="0"/>
              <a:t> </a:t>
            </a:r>
            <a:r>
              <a:rPr lang="cs-CZ" sz="2400" dirty="0" err="1"/>
              <a:t>of</a:t>
            </a:r>
            <a:r>
              <a:rPr lang="cs-CZ" sz="2400" dirty="0"/>
              <a:t> </a:t>
            </a:r>
            <a:r>
              <a:rPr lang="cs-CZ" sz="2400" dirty="0" err="1"/>
              <a:t>Fordism</a:t>
            </a:r>
            <a:endParaRPr lang="cs-CZ" sz="2400" dirty="0"/>
          </a:p>
          <a:p>
            <a:pPr lvl="1"/>
            <a:r>
              <a:rPr lang="cs-CZ" dirty="0" err="1"/>
              <a:t>mass</a:t>
            </a:r>
            <a:r>
              <a:rPr lang="cs-CZ" dirty="0"/>
              <a:t> </a:t>
            </a:r>
            <a:r>
              <a:rPr lang="cs-CZ" dirty="0" err="1"/>
              <a:t>industrial</a:t>
            </a:r>
            <a:r>
              <a:rPr lang="cs-CZ" dirty="0"/>
              <a:t> </a:t>
            </a:r>
            <a:r>
              <a:rPr lang="cs-CZ" dirty="0" err="1"/>
              <a:t>production</a:t>
            </a:r>
            <a:r>
              <a:rPr lang="cs-CZ" dirty="0"/>
              <a:t> and </a:t>
            </a:r>
            <a:r>
              <a:rPr lang="cs-CZ" dirty="0" err="1"/>
              <a:t>consumption</a:t>
            </a:r>
            <a:r>
              <a:rPr lang="cs-CZ" dirty="0"/>
              <a:t> model </a:t>
            </a:r>
            <a:r>
              <a:rPr lang="cs-CZ" dirty="0" err="1"/>
              <a:t>falters</a:t>
            </a:r>
            <a:r>
              <a:rPr lang="cs-CZ" dirty="0"/>
              <a:t> and </a:t>
            </a:r>
            <a:r>
              <a:rPr lang="cs-CZ" dirty="0" err="1"/>
              <a:t>gives</a:t>
            </a:r>
            <a:r>
              <a:rPr lang="cs-CZ" dirty="0"/>
              <a:t> </a:t>
            </a:r>
            <a:r>
              <a:rPr lang="cs-CZ" dirty="0" err="1"/>
              <a:t>rise</a:t>
            </a:r>
            <a:r>
              <a:rPr lang="cs-CZ" dirty="0"/>
              <a:t> to </a:t>
            </a:r>
            <a:r>
              <a:rPr lang="cs-CZ" dirty="0" err="1"/>
              <a:t>mass</a:t>
            </a:r>
            <a:r>
              <a:rPr lang="cs-CZ" dirty="0"/>
              <a:t> </a:t>
            </a:r>
            <a:r>
              <a:rPr lang="cs-CZ" dirty="0" err="1"/>
              <a:t>unemployment</a:t>
            </a:r>
            <a:endParaRPr lang="cs-CZ" dirty="0"/>
          </a:p>
          <a:p>
            <a:r>
              <a:rPr lang="cs-CZ" sz="2400" dirty="0" err="1"/>
              <a:t>Neoliberal</a:t>
            </a:r>
            <a:r>
              <a:rPr lang="cs-CZ" sz="2400" dirty="0"/>
              <a:t> </a:t>
            </a:r>
            <a:r>
              <a:rPr lang="cs-CZ" sz="2400" dirty="0" err="1"/>
              <a:t>policies</a:t>
            </a:r>
            <a:r>
              <a:rPr lang="cs-CZ" sz="2400" dirty="0"/>
              <a:t> start to </a:t>
            </a:r>
            <a:r>
              <a:rPr lang="cs-CZ" sz="2400" dirty="0" err="1"/>
              <a:t>expand</a:t>
            </a:r>
            <a:endParaRPr lang="cs-CZ" sz="2400" dirty="0"/>
          </a:p>
          <a:p>
            <a:pPr lvl="1"/>
            <a:r>
              <a:rPr lang="en-US" dirty="0"/>
              <a:t>deregulation, privatization, and austerity</a:t>
            </a:r>
            <a:endParaRPr lang="cs-CZ" dirty="0"/>
          </a:p>
          <a:p>
            <a:pPr lvl="1"/>
            <a:r>
              <a:rPr lang="cs-CZ" dirty="0" err="1"/>
              <a:t>huge</a:t>
            </a:r>
            <a:r>
              <a:rPr lang="cs-CZ" dirty="0"/>
              <a:t> </a:t>
            </a:r>
            <a:r>
              <a:rPr lang="cs-CZ" dirty="0" err="1"/>
              <a:t>impact</a:t>
            </a:r>
            <a:r>
              <a:rPr lang="cs-CZ" dirty="0"/>
              <a:t> on </a:t>
            </a:r>
            <a:r>
              <a:rPr lang="cs-CZ" dirty="0" err="1"/>
              <a:t>lower</a:t>
            </a:r>
            <a:r>
              <a:rPr lang="cs-CZ" dirty="0"/>
              <a:t> </a:t>
            </a:r>
            <a:r>
              <a:rPr lang="cs-CZ" dirty="0" err="1"/>
              <a:t>classes</a:t>
            </a:r>
            <a:r>
              <a:rPr lang="cs-CZ" dirty="0"/>
              <a:t> and </a:t>
            </a:r>
            <a:r>
              <a:rPr lang="cs-CZ" dirty="0" err="1"/>
              <a:t>poor</a:t>
            </a:r>
            <a:r>
              <a:rPr lang="cs-CZ" dirty="0"/>
              <a:t> </a:t>
            </a:r>
            <a:r>
              <a:rPr lang="cs-CZ" dirty="0" err="1"/>
              <a:t>people</a:t>
            </a:r>
            <a:endParaRPr lang="cs-CZ" dirty="0"/>
          </a:p>
          <a:p>
            <a:r>
              <a:rPr lang="cs-CZ" sz="2400" dirty="0" err="1"/>
              <a:t>Environmental</a:t>
            </a:r>
            <a:r>
              <a:rPr lang="cs-CZ" sz="2400" dirty="0"/>
              <a:t> </a:t>
            </a:r>
            <a:r>
              <a:rPr lang="cs-CZ" sz="2400" dirty="0" err="1"/>
              <a:t>concerns</a:t>
            </a:r>
            <a:endParaRPr lang="cs-CZ" sz="2400" dirty="0"/>
          </a:p>
          <a:p>
            <a:pPr lvl="1"/>
            <a:r>
              <a:rPr lang="cs-CZ" dirty="0" err="1"/>
              <a:t>pollution</a:t>
            </a:r>
            <a:r>
              <a:rPr lang="cs-CZ" dirty="0"/>
              <a:t>, </a:t>
            </a:r>
            <a:r>
              <a:rPr lang="cs-CZ" dirty="0" err="1"/>
              <a:t>resource</a:t>
            </a:r>
            <a:r>
              <a:rPr lang="cs-CZ" dirty="0"/>
              <a:t> </a:t>
            </a:r>
            <a:r>
              <a:rPr lang="cs-CZ" dirty="0" err="1"/>
              <a:t>depletion</a:t>
            </a:r>
            <a:r>
              <a:rPr lang="cs-CZ" dirty="0"/>
              <a:t>, and </a:t>
            </a:r>
            <a:r>
              <a:rPr lang="cs-CZ" dirty="0" err="1"/>
              <a:t>ecological</a:t>
            </a:r>
            <a:r>
              <a:rPr lang="cs-CZ" dirty="0"/>
              <a:t> </a:t>
            </a:r>
            <a:r>
              <a:rPr lang="cs-CZ" dirty="0" err="1"/>
              <a:t>degradation</a:t>
            </a:r>
            <a:endParaRPr lang="cs-CZ" dirty="0"/>
          </a:p>
          <a:p>
            <a:pPr lvl="1"/>
            <a:endParaRPr lang="en-GB" dirty="0"/>
          </a:p>
        </p:txBody>
      </p:sp>
    </p:spTree>
    <p:extLst>
      <p:ext uri="{BB962C8B-B14F-4D97-AF65-F5344CB8AC3E}">
        <p14:creationId xmlns:p14="http://schemas.microsoft.com/office/powerpoint/2010/main" val="14802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632142E-1CF8-7A06-5D48-6A77170675D9}"/>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56396077-1E92-D433-794E-964E1769289E}"/>
              </a:ext>
            </a:extLst>
          </p:cNvPr>
          <p:cNvSpPr>
            <a:spLocks noGrp="1"/>
          </p:cNvSpPr>
          <p:nvPr>
            <p:ph type="title"/>
          </p:nvPr>
        </p:nvSpPr>
        <p:spPr/>
        <p:txBody>
          <a:bodyPr/>
          <a:lstStyle/>
          <a:p>
            <a:r>
              <a:rPr lang="cs-CZ" dirty="0" err="1"/>
              <a:t>First</a:t>
            </a:r>
            <a:r>
              <a:rPr lang="cs-CZ" dirty="0"/>
              <a:t> </a:t>
            </a:r>
            <a:r>
              <a:rPr lang="cs-CZ" dirty="0" err="1"/>
              <a:t>radical</a:t>
            </a:r>
            <a:r>
              <a:rPr lang="cs-CZ" dirty="0"/>
              <a:t> </a:t>
            </a:r>
            <a:r>
              <a:rPr lang="cs-CZ" dirty="0" err="1"/>
              <a:t>attempt</a:t>
            </a:r>
            <a:endParaRPr lang="en-GB" dirty="0"/>
          </a:p>
        </p:txBody>
      </p:sp>
      <p:sp>
        <p:nvSpPr>
          <p:cNvPr id="5" name="Zástupný obsah 4">
            <a:extLst>
              <a:ext uri="{FF2B5EF4-FFF2-40B4-BE49-F238E27FC236}">
                <a16:creationId xmlns:a16="http://schemas.microsoft.com/office/drawing/2014/main" id="{03D249A5-C7DB-6219-6A64-49437500BB95}"/>
              </a:ext>
            </a:extLst>
          </p:cNvPr>
          <p:cNvSpPr>
            <a:spLocks noGrp="1"/>
          </p:cNvSpPr>
          <p:nvPr>
            <p:ph idx="1"/>
          </p:nvPr>
        </p:nvSpPr>
        <p:spPr/>
        <p:txBody>
          <a:bodyPr/>
          <a:lstStyle/>
          <a:p>
            <a:r>
              <a:rPr lang="en-GB" sz="2600" dirty="0"/>
              <a:t>Detroit Geographical </a:t>
            </a:r>
            <a:r>
              <a:rPr lang="en-GB" sz="2600" dirty="0" err="1"/>
              <a:t>Expeditio</a:t>
            </a:r>
            <a:r>
              <a:rPr lang="cs-CZ" sz="2600" dirty="0"/>
              <a:t>n by 	William </a:t>
            </a:r>
            <a:r>
              <a:rPr lang="cs-CZ" sz="2600" dirty="0" err="1"/>
              <a:t>Bunge</a:t>
            </a:r>
            <a:r>
              <a:rPr lang="cs-CZ" sz="2600" dirty="0"/>
              <a:t> in 1968</a:t>
            </a:r>
          </a:p>
          <a:p>
            <a:pPr lvl="1"/>
            <a:r>
              <a:rPr lang="cs-CZ" dirty="0" err="1"/>
              <a:t>rooted</a:t>
            </a:r>
            <a:r>
              <a:rPr lang="cs-CZ" dirty="0"/>
              <a:t> in </a:t>
            </a:r>
            <a:r>
              <a:rPr lang="cs-CZ" dirty="0" err="1"/>
              <a:t>the</a:t>
            </a:r>
            <a:r>
              <a:rPr lang="cs-CZ" dirty="0"/>
              <a:t> </a:t>
            </a:r>
            <a:r>
              <a:rPr lang="cs-CZ" dirty="0" err="1"/>
              <a:t>analysis</a:t>
            </a:r>
            <a:r>
              <a:rPr lang="cs-CZ" dirty="0"/>
              <a:t> </a:t>
            </a:r>
            <a:r>
              <a:rPr lang="cs-CZ" dirty="0" err="1"/>
              <a:t>of</a:t>
            </a:r>
            <a:r>
              <a:rPr lang="cs-CZ" dirty="0"/>
              <a:t> </a:t>
            </a:r>
            <a:r>
              <a:rPr lang="cs-CZ" dirty="0" err="1"/>
              <a:t>spatial</a:t>
            </a:r>
            <a:r>
              <a:rPr lang="cs-CZ" dirty="0"/>
              <a:t> </a:t>
            </a:r>
            <a:r>
              <a:rPr lang="cs-CZ" dirty="0" err="1"/>
              <a:t>patterns</a:t>
            </a:r>
            <a:r>
              <a:rPr lang="cs-CZ" dirty="0"/>
              <a:t> and			 participant </a:t>
            </a:r>
            <a:r>
              <a:rPr lang="cs-CZ" dirty="0" err="1"/>
              <a:t>observation</a:t>
            </a:r>
            <a:endParaRPr lang="cs-CZ" dirty="0"/>
          </a:p>
          <a:p>
            <a:pPr lvl="1"/>
            <a:endParaRPr lang="cs-CZ" dirty="0"/>
          </a:p>
          <a:p>
            <a:pPr lvl="1"/>
            <a:endParaRPr lang="cs-CZ" dirty="0"/>
          </a:p>
          <a:p>
            <a:r>
              <a:rPr lang="cs-CZ" sz="2600" dirty="0" err="1"/>
              <a:t>The</a:t>
            </a:r>
            <a:r>
              <a:rPr lang="cs-CZ" sz="2600" dirty="0"/>
              <a:t> </a:t>
            </a:r>
            <a:r>
              <a:rPr lang="cs-CZ" sz="2600" dirty="0" err="1"/>
              <a:t>goal</a:t>
            </a:r>
            <a:r>
              <a:rPr lang="cs-CZ" sz="2600" dirty="0"/>
              <a:t> </a:t>
            </a:r>
            <a:r>
              <a:rPr lang="cs-CZ" sz="2600" dirty="0" err="1"/>
              <a:t>was</a:t>
            </a:r>
            <a:r>
              <a:rPr lang="cs-CZ" sz="2600" dirty="0"/>
              <a:t> to </a:t>
            </a:r>
            <a:r>
              <a:rPr lang="cs-CZ" sz="2600" dirty="0" err="1"/>
              <a:t>discover</a:t>
            </a:r>
            <a:r>
              <a:rPr lang="cs-CZ" sz="2600" dirty="0"/>
              <a:t> </a:t>
            </a:r>
            <a:r>
              <a:rPr lang="cs-CZ" sz="2600" dirty="0" err="1"/>
              <a:t>inequalities</a:t>
            </a:r>
            <a:r>
              <a:rPr lang="cs-CZ" sz="2600" dirty="0"/>
              <a:t> and </a:t>
            </a:r>
            <a:r>
              <a:rPr lang="cs-CZ" sz="2600" dirty="0" err="1"/>
              <a:t>injustices</a:t>
            </a:r>
            <a:r>
              <a:rPr lang="cs-CZ" sz="2600" dirty="0"/>
              <a:t> in </a:t>
            </a:r>
            <a:r>
              <a:rPr lang="cs-CZ" sz="2600" dirty="0" err="1"/>
              <a:t>poor</a:t>
            </a:r>
            <a:r>
              <a:rPr lang="cs-CZ" sz="2600" dirty="0"/>
              <a:t> </a:t>
            </a:r>
            <a:r>
              <a:rPr lang="cs-CZ" sz="2600" dirty="0" err="1"/>
              <a:t>neighborhoods</a:t>
            </a:r>
            <a:r>
              <a:rPr lang="cs-CZ" sz="2600" dirty="0"/>
              <a:t> and </a:t>
            </a:r>
            <a:r>
              <a:rPr lang="cs-CZ" sz="2600" dirty="0" err="1"/>
              <a:t>then</a:t>
            </a:r>
            <a:r>
              <a:rPr lang="cs-CZ" sz="2600" dirty="0"/>
              <a:t> to </a:t>
            </a:r>
            <a:r>
              <a:rPr lang="cs-CZ" sz="2600" dirty="0" err="1"/>
              <a:t>find</a:t>
            </a:r>
            <a:r>
              <a:rPr lang="cs-CZ" sz="2600" dirty="0"/>
              <a:t> </a:t>
            </a:r>
            <a:r>
              <a:rPr lang="cs-CZ" sz="2600" dirty="0" err="1"/>
              <a:t>ways</a:t>
            </a:r>
            <a:r>
              <a:rPr lang="cs-CZ" sz="2600" dirty="0"/>
              <a:t> </a:t>
            </a:r>
            <a:r>
              <a:rPr lang="cs-CZ" sz="2600" dirty="0" err="1"/>
              <a:t>how</a:t>
            </a:r>
            <a:r>
              <a:rPr lang="cs-CZ" sz="2600" dirty="0"/>
              <a:t> to </a:t>
            </a:r>
            <a:r>
              <a:rPr lang="cs-CZ" sz="2600" dirty="0" err="1"/>
              <a:t>confront</a:t>
            </a:r>
            <a:r>
              <a:rPr lang="cs-CZ" sz="2600" dirty="0"/>
              <a:t> </a:t>
            </a:r>
            <a:r>
              <a:rPr lang="cs-CZ" sz="2600" dirty="0" err="1"/>
              <a:t>them</a:t>
            </a:r>
            <a:r>
              <a:rPr lang="cs-CZ" sz="2600" dirty="0"/>
              <a:t> in </a:t>
            </a:r>
            <a:r>
              <a:rPr lang="cs-CZ" sz="2600" dirty="0" err="1"/>
              <a:t>cooperation</a:t>
            </a:r>
            <a:r>
              <a:rPr lang="cs-CZ" sz="2600" dirty="0"/>
              <a:t> </a:t>
            </a:r>
            <a:r>
              <a:rPr lang="cs-CZ" sz="2600" dirty="0" err="1"/>
              <a:t>with</a:t>
            </a:r>
            <a:r>
              <a:rPr lang="cs-CZ" sz="2600" dirty="0"/>
              <a:t> </a:t>
            </a:r>
            <a:r>
              <a:rPr lang="cs-CZ" sz="2600" dirty="0" err="1"/>
              <a:t>the</a:t>
            </a:r>
            <a:r>
              <a:rPr lang="cs-CZ" sz="2600" dirty="0"/>
              <a:t> </a:t>
            </a:r>
            <a:r>
              <a:rPr lang="cs-CZ" sz="2600" dirty="0" err="1"/>
              <a:t>locals</a:t>
            </a:r>
            <a:endParaRPr lang="cs-CZ" sz="2600" dirty="0"/>
          </a:p>
          <a:p>
            <a:pPr lvl="1"/>
            <a:r>
              <a:rPr lang="cs-CZ" dirty="0" err="1"/>
              <a:t>this</a:t>
            </a:r>
            <a:r>
              <a:rPr lang="cs-CZ" dirty="0"/>
              <a:t> </a:t>
            </a:r>
            <a:r>
              <a:rPr lang="en-US" dirty="0"/>
              <a:t>involved policy lobbying, direct support to poor households, and analysis of urban problems</a:t>
            </a:r>
            <a:endParaRPr lang="en-GB" dirty="0"/>
          </a:p>
        </p:txBody>
      </p:sp>
      <p:pic>
        <p:nvPicPr>
          <p:cNvPr id="7" name="Obrázek 6" descr="Obsah obrázku text, plakát, kniha, grafický design&#10;&#10;Popis byl vytvořen automaticky">
            <a:extLst>
              <a:ext uri="{FF2B5EF4-FFF2-40B4-BE49-F238E27FC236}">
                <a16:creationId xmlns:a16="http://schemas.microsoft.com/office/drawing/2014/main" id="{3E185BD1-0FE9-06FF-3DAA-243D196C4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089" y="2291508"/>
            <a:ext cx="2248404" cy="1870672"/>
          </a:xfrm>
          <a:prstGeom prst="rect">
            <a:avLst/>
          </a:prstGeom>
        </p:spPr>
      </p:pic>
    </p:spTree>
    <p:extLst>
      <p:ext uri="{BB962C8B-B14F-4D97-AF65-F5344CB8AC3E}">
        <p14:creationId xmlns:p14="http://schemas.microsoft.com/office/powerpoint/2010/main" val="186255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243E38F-3A9A-3E39-88F2-8D3B5F1F11B5}"/>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84B818A5-4D45-313C-4B2E-E85A49D1C33B}"/>
              </a:ext>
            </a:extLst>
          </p:cNvPr>
          <p:cNvSpPr>
            <a:spLocks noGrp="1"/>
          </p:cNvSpPr>
          <p:nvPr>
            <p:ph type="title"/>
          </p:nvPr>
        </p:nvSpPr>
        <p:spPr/>
        <p:txBody>
          <a:bodyPr/>
          <a:lstStyle/>
          <a:p>
            <a:r>
              <a:rPr lang="cs-CZ" dirty="0" err="1"/>
              <a:t>Institutionalization</a:t>
            </a:r>
            <a:r>
              <a:rPr lang="cs-CZ" dirty="0"/>
              <a:t> </a:t>
            </a:r>
            <a:r>
              <a:rPr lang="cs-CZ" dirty="0" err="1"/>
              <a:t>of</a:t>
            </a:r>
            <a:r>
              <a:rPr lang="cs-CZ" dirty="0"/>
              <a:t> RG</a:t>
            </a:r>
            <a:endParaRPr lang="en-GB" dirty="0"/>
          </a:p>
        </p:txBody>
      </p:sp>
      <p:sp>
        <p:nvSpPr>
          <p:cNvPr id="9" name="Zástupný obsah 8">
            <a:extLst>
              <a:ext uri="{FF2B5EF4-FFF2-40B4-BE49-F238E27FC236}">
                <a16:creationId xmlns:a16="http://schemas.microsoft.com/office/drawing/2014/main" id="{E5039475-0937-1C9F-9C5C-5D9E774AC32C}"/>
              </a:ext>
            </a:extLst>
          </p:cNvPr>
          <p:cNvSpPr>
            <a:spLocks noGrp="1"/>
          </p:cNvSpPr>
          <p:nvPr>
            <p:ph idx="1"/>
          </p:nvPr>
        </p:nvSpPr>
        <p:spPr/>
        <p:txBody>
          <a:bodyPr/>
          <a:lstStyle/>
          <a:p>
            <a:r>
              <a:rPr lang="cs-CZ" dirty="0"/>
              <a:t>Clark University in 1969</a:t>
            </a:r>
          </a:p>
          <a:p>
            <a:pPr lvl="1"/>
            <a:r>
              <a:rPr lang="cs-CZ" dirty="0"/>
              <a:t>Antipode: A </a:t>
            </a:r>
            <a:r>
              <a:rPr lang="cs-CZ" dirty="0" err="1"/>
              <a:t>Radical</a:t>
            </a:r>
            <a:r>
              <a:rPr lang="cs-CZ" dirty="0"/>
              <a:t> </a:t>
            </a:r>
            <a:r>
              <a:rPr lang="cs-CZ" dirty="0" err="1"/>
              <a:t>Journal</a:t>
            </a:r>
            <a:r>
              <a:rPr lang="cs-CZ" dirty="0"/>
              <a:t> </a:t>
            </a:r>
            <a:r>
              <a:rPr lang="cs-CZ" dirty="0" err="1"/>
              <a:t>of</a:t>
            </a:r>
            <a:r>
              <a:rPr lang="cs-CZ" dirty="0"/>
              <a:t> </a:t>
            </a:r>
            <a:r>
              <a:rPr lang="cs-CZ" dirty="0" err="1"/>
              <a:t>Geography</a:t>
            </a:r>
            <a:endParaRPr lang="cs-CZ" dirty="0"/>
          </a:p>
          <a:p>
            <a:pPr lvl="1"/>
            <a:r>
              <a:rPr lang="cs-CZ" dirty="0"/>
              <a:t>Union </a:t>
            </a:r>
            <a:r>
              <a:rPr lang="cs-CZ" dirty="0" err="1"/>
              <a:t>of</a:t>
            </a:r>
            <a:r>
              <a:rPr lang="cs-CZ" dirty="0"/>
              <a:t> </a:t>
            </a:r>
            <a:r>
              <a:rPr lang="cs-CZ" dirty="0" err="1"/>
              <a:t>Socialist</a:t>
            </a:r>
            <a:r>
              <a:rPr lang="cs-CZ" dirty="0"/>
              <a:t> </a:t>
            </a:r>
            <a:r>
              <a:rPr lang="cs-CZ" dirty="0" err="1"/>
              <a:t>Geographers</a:t>
            </a:r>
            <a:endParaRPr lang="cs-CZ" dirty="0"/>
          </a:p>
          <a:p>
            <a:pPr lvl="1"/>
            <a:r>
              <a:rPr lang="cs-CZ" dirty="0"/>
              <a:t>James </a:t>
            </a:r>
            <a:r>
              <a:rPr lang="cs-CZ" dirty="0" err="1"/>
              <a:t>Blaut</a:t>
            </a:r>
            <a:r>
              <a:rPr lang="cs-CZ" dirty="0"/>
              <a:t>, Richard </a:t>
            </a:r>
            <a:r>
              <a:rPr lang="cs-CZ" dirty="0" err="1"/>
              <a:t>Peet</a:t>
            </a:r>
            <a:endParaRPr lang="cs-CZ" dirty="0"/>
          </a:p>
          <a:p>
            <a:pPr lvl="1"/>
            <a:r>
              <a:rPr lang="cs-CZ" dirty="0" err="1"/>
              <a:t>at</a:t>
            </a:r>
            <a:r>
              <a:rPr lang="cs-CZ" dirty="0"/>
              <a:t> </a:t>
            </a:r>
            <a:r>
              <a:rPr lang="cs-CZ" dirty="0" err="1"/>
              <a:t>first</a:t>
            </a:r>
            <a:r>
              <a:rPr lang="cs-CZ" dirty="0"/>
              <a:t> a lot </a:t>
            </a:r>
            <a:r>
              <a:rPr lang="cs-CZ" dirty="0" err="1"/>
              <a:t>of</a:t>
            </a:r>
            <a:r>
              <a:rPr lang="cs-CZ" dirty="0"/>
              <a:t> </a:t>
            </a:r>
            <a:r>
              <a:rPr lang="cs-CZ" dirty="0" err="1"/>
              <a:t>different</a:t>
            </a:r>
            <a:r>
              <a:rPr lang="cs-CZ" dirty="0"/>
              <a:t> </a:t>
            </a:r>
            <a:r>
              <a:rPr lang="cs-CZ" dirty="0" err="1"/>
              <a:t>perspectives</a:t>
            </a:r>
            <a:r>
              <a:rPr lang="cs-CZ" dirty="0"/>
              <a:t>: anti-</a:t>
            </a:r>
            <a:r>
              <a:rPr lang="cs-CZ" dirty="0" err="1"/>
              <a:t>colonial</a:t>
            </a:r>
            <a:r>
              <a:rPr lang="cs-CZ" dirty="0"/>
              <a:t>, </a:t>
            </a:r>
            <a:r>
              <a:rPr lang="cs-CZ" dirty="0" err="1"/>
              <a:t>socialist</a:t>
            </a:r>
            <a:r>
              <a:rPr lang="cs-CZ" dirty="0"/>
              <a:t>, anti-</a:t>
            </a:r>
            <a:r>
              <a:rPr lang="cs-CZ" dirty="0" err="1"/>
              <a:t>racist</a:t>
            </a:r>
            <a:r>
              <a:rPr lang="cs-CZ" dirty="0"/>
              <a:t>, </a:t>
            </a:r>
            <a:r>
              <a:rPr lang="cs-CZ" dirty="0" err="1"/>
              <a:t>anarchist</a:t>
            </a:r>
            <a:r>
              <a:rPr lang="cs-CZ" dirty="0"/>
              <a:t> („re-</a:t>
            </a:r>
            <a:r>
              <a:rPr lang="cs-CZ" dirty="0" err="1"/>
              <a:t>discovery</a:t>
            </a:r>
            <a:r>
              <a:rPr lang="cs-CZ" dirty="0"/>
              <a:t>“ </a:t>
            </a:r>
            <a:r>
              <a:rPr lang="cs-CZ" dirty="0" err="1"/>
              <a:t>of</a:t>
            </a:r>
            <a:r>
              <a:rPr lang="cs-CZ" dirty="0"/>
              <a:t> </a:t>
            </a:r>
            <a:r>
              <a:rPr lang="cs-CZ" dirty="0" err="1"/>
              <a:t>geographical</a:t>
            </a:r>
            <a:r>
              <a:rPr lang="cs-CZ" dirty="0"/>
              <a:t> </a:t>
            </a:r>
            <a:r>
              <a:rPr lang="cs-CZ" dirty="0" err="1"/>
              <a:t>anarchist</a:t>
            </a:r>
            <a:r>
              <a:rPr lang="cs-CZ" dirty="0"/>
              <a:t> </a:t>
            </a:r>
            <a:r>
              <a:rPr lang="cs-CZ" dirty="0" err="1"/>
              <a:t>roots</a:t>
            </a:r>
            <a:r>
              <a:rPr lang="cs-CZ" dirty="0"/>
              <a:t>: </a:t>
            </a:r>
            <a:r>
              <a:rPr lang="cs-CZ" dirty="0" err="1"/>
              <a:t>Elisée</a:t>
            </a:r>
            <a:r>
              <a:rPr lang="cs-CZ" dirty="0"/>
              <a:t> </a:t>
            </a:r>
            <a:r>
              <a:rPr lang="cs-CZ" dirty="0" err="1"/>
              <a:t>Reclus</a:t>
            </a:r>
            <a:r>
              <a:rPr lang="cs-CZ" dirty="0"/>
              <a:t>, Peter </a:t>
            </a:r>
            <a:r>
              <a:rPr lang="cs-CZ" dirty="0" err="1"/>
              <a:t>Kropotkin</a:t>
            </a:r>
            <a:r>
              <a:rPr lang="cs-CZ" dirty="0"/>
              <a:t>)</a:t>
            </a:r>
            <a:endParaRPr lang="en-GB" dirty="0"/>
          </a:p>
        </p:txBody>
      </p:sp>
      <p:pic>
        <p:nvPicPr>
          <p:cNvPr id="13" name="Obrázek 12" descr="Obsah obrázku skica, kresba, kruh, Grafika&#10;&#10;Popis byl vytvořen automaticky">
            <a:extLst>
              <a:ext uri="{FF2B5EF4-FFF2-40B4-BE49-F238E27FC236}">
                <a16:creationId xmlns:a16="http://schemas.microsoft.com/office/drawing/2014/main" id="{0BE60AC3-4B73-923C-5B20-EAF23ACEF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395" y="4448482"/>
            <a:ext cx="5331370" cy="2031518"/>
          </a:xfrm>
          <a:prstGeom prst="rect">
            <a:avLst/>
          </a:prstGeom>
        </p:spPr>
      </p:pic>
    </p:spTree>
    <p:extLst>
      <p:ext uri="{BB962C8B-B14F-4D97-AF65-F5344CB8AC3E}">
        <p14:creationId xmlns:p14="http://schemas.microsoft.com/office/powerpoint/2010/main" val="271477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50E51C9-0ECB-2DF2-5719-028CA4ACDCBF}"/>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B35D811F-B532-DE63-33C1-E17D5DEC6C06}"/>
              </a:ext>
            </a:extLst>
          </p:cNvPr>
          <p:cNvSpPr>
            <a:spLocks noGrp="1"/>
          </p:cNvSpPr>
          <p:nvPr>
            <p:ph type="title"/>
          </p:nvPr>
        </p:nvSpPr>
        <p:spPr/>
        <p:txBody>
          <a:bodyPr/>
          <a:lstStyle/>
          <a:p>
            <a:r>
              <a:rPr lang="cs-CZ" dirty="0"/>
              <a:t>Early </a:t>
            </a:r>
            <a:r>
              <a:rPr lang="cs-CZ" dirty="0" err="1"/>
              <a:t>radical</a:t>
            </a:r>
            <a:r>
              <a:rPr lang="cs-CZ" dirty="0"/>
              <a:t> </a:t>
            </a:r>
            <a:r>
              <a:rPr lang="cs-CZ" dirty="0" err="1"/>
              <a:t>geographers</a:t>
            </a:r>
            <a:endParaRPr lang="en-GB" dirty="0"/>
          </a:p>
        </p:txBody>
      </p:sp>
      <p:pic>
        <p:nvPicPr>
          <p:cNvPr id="11" name="Obrázek 10" descr="Obsah obrázku text, Obal knihy, román, plakát&#10;&#10;Popis byl vytvořen automaticky">
            <a:extLst>
              <a:ext uri="{FF2B5EF4-FFF2-40B4-BE49-F238E27FC236}">
                <a16:creationId xmlns:a16="http://schemas.microsoft.com/office/drawing/2014/main" id="{52515A8A-E1DD-EF65-34C3-C2F099F83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2709" y="1355075"/>
            <a:ext cx="2087046" cy="3205908"/>
          </a:xfrm>
          <a:prstGeom prst="rect">
            <a:avLst/>
          </a:prstGeom>
        </p:spPr>
      </p:pic>
      <p:pic>
        <p:nvPicPr>
          <p:cNvPr id="15" name="Obrázek 14" descr="Obsah obrázku text, plakát, kniha, umění&#10;&#10;Popis byl vytvořen automaticky">
            <a:extLst>
              <a:ext uri="{FF2B5EF4-FFF2-40B4-BE49-F238E27FC236}">
                <a16:creationId xmlns:a16="http://schemas.microsoft.com/office/drawing/2014/main" id="{D5E81A41-6798-3AB2-AC90-A2D3E9F04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273" y="1513774"/>
            <a:ext cx="1789521" cy="2686968"/>
          </a:xfrm>
          <a:prstGeom prst="rect">
            <a:avLst/>
          </a:prstGeom>
        </p:spPr>
      </p:pic>
      <p:pic>
        <p:nvPicPr>
          <p:cNvPr id="13" name="Obrázek 12" descr="Obsah obrázku text, Lidská tvář, Lidské vousy, muž&#10;&#10;Popis byl vytvořen automaticky">
            <a:extLst>
              <a:ext uri="{FF2B5EF4-FFF2-40B4-BE49-F238E27FC236}">
                <a16:creationId xmlns:a16="http://schemas.microsoft.com/office/drawing/2014/main" id="{BC18F46C-1DFF-5A48-95F5-6AB8C262EB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6058" y="3340864"/>
            <a:ext cx="1892626" cy="3013136"/>
          </a:xfrm>
          <a:prstGeom prst="rect">
            <a:avLst/>
          </a:prstGeom>
        </p:spPr>
      </p:pic>
      <p:pic>
        <p:nvPicPr>
          <p:cNvPr id="19" name="Obrázek 18" descr="Obsah obrázku text, muž, Lidská tvář, Lidské vousy&#10;&#10;Popis byl vytvořen automaticky">
            <a:extLst>
              <a:ext uri="{FF2B5EF4-FFF2-40B4-BE49-F238E27FC236}">
                <a16:creationId xmlns:a16="http://schemas.microsoft.com/office/drawing/2014/main" id="{6CA54DEC-E2FD-1512-CF63-46B4CE15B2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9405" y="4291920"/>
            <a:ext cx="1666667" cy="2498612"/>
          </a:xfrm>
          <a:prstGeom prst="rect">
            <a:avLst/>
          </a:prstGeom>
        </p:spPr>
      </p:pic>
      <p:pic>
        <p:nvPicPr>
          <p:cNvPr id="9" name="Obrázek 8" descr="Obsah obrázku text, plakát, Písmo, kniha&#10;&#10;Popis byl vytvořen automaticky">
            <a:extLst>
              <a:ext uri="{FF2B5EF4-FFF2-40B4-BE49-F238E27FC236}">
                <a16:creationId xmlns:a16="http://schemas.microsoft.com/office/drawing/2014/main" id="{EEFB0AFD-E3FC-A118-39EE-65F941DE0E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821" y="1451461"/>
            <a:ext cx="2009761" cy="3013136"/>
          </a:xfrm>
          <a:prstGeom prst="rect">
            <a:avLst/>
          </a:prstGeom>
        </p:spPr>
      </p:pic>
    </p:spTree>
    <p:extLst>
      <p:ext uri="{BB962C8B-B14F-4D97-AF65-F5344CB8AC3E}">
        <p14:creationId xmlns:p14="http://schemas.microsoft.com/office/powerpoint/2010/main" val="359895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090BC98-E631-6EEB-F74E-2FB6CCDF03A0}"/>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F697E110-A988-51BD-FA34-38B9527ADA9E}"/>
              </a:ext>
            </a:extLst>
          </p:cNvPr>
          <p:cNvSpPr>
            <a:spLocks noGrp="1"/>
          </p:cNvSpPr>
          <p:nvPr>
            <p:ph type="title"/>
          </p:nvPr>
        </p:nvSpPr>
        <p:spPr/>
        <p:txBody>
          <a:bodyPr/>
          <a:lstStyle/>
          <a:p>
            <a:r>
              <a:rPr lang="cs-CZ" dirty="0"/>
              <a:t>James M. </a:t>
            </a:r>
            <a:r>
              <a:rPr lang="cs-CZ" dirty="0" err="1"/>
              <a:t>Blaut</a:t>
            </a:r>
            <a:r>
              <a:rPr lang="cs-CZ" dirty="0"/>
              <a:t> (1927-2000)</a:t>
            </a:r>
            <a:endParaRPr lang="en-GB" dirty="0"/>
          </a:p>
        </p:txBody>
      </p:sp>
      <p:sp>
        <p:nvSpPr>
          <p:cNvPr id="5" name="Zástupný obsah 4">
            <a:extLst>
              <a:ext uri="{FF2B5EF4-FFF2-40B4-BE49-F238E27FC236}">
                <a16:creationId xmlns:a16="http://schemas.microsoft.com/office/drawing/2014/main" id="{8DD6B226-A760-5A53-7A65-BF6A2C5DCF8B}"/>
              </a:ext>
            </a:extLst>
          </p:cNvPr>
          <p:cNvSpPr>
            <a:spLocks noGrp="1"/>
          </p:cNvSpPr>
          <p:nvPr>
            <p:ph idx="1"/>
          </p:nvPr>
        </p:nvSpPr>
        <p:spPr/>
        <p:txBody>
          <a:bodyPr/>
          <a:lstStyle/>
          <a:p>
            <a:r>
              <a:rPr lang="cs-CZ" sz="2400" dirty="0" err="1"/>
              <a:t>Activist</a:t>
            </a:r>
            <a:r>
              <a:rPr lang="cs-CZ" sz="2400" dirty="0"/>
              <a:t>, </a:t>
            </a:r>
            <a:r>
              <a:rPr lang="cs-CZ" sz="2400" dirty="0" err="1"/>
              <a:t>radical</a:t>
            </a:r>
            <a:r>
              <a:rPr lang="cs-CZ" sz="2400" dirty="0"/>
              <a:t>, anti-</a:t>
            </a:r>
            <a:r>
              <a:rPr lang="cs-CZ" sz="2400" dirty="0" err="1"/>
              <a:t>colonial</a:t>
            </a:r>
            <a:r>
              <a:rPr lang="cs-CZ" sz="2400" dirty="0"/>
              <a:t>, anti-</a:t>
            </a:r>
            <a:r>
              <a:rPr lang="cs-CZ" sz="2400" dirty="0" err="1"/>
              <a:t>Eurocentric</a:t>
            </a:r>
            <a:endParaRPr lang="cs-CZ" sz="2400" dirty="0"/>
          </a:p>
          <a:p>
            <a:r>
              <a:rPr lang="cs-CZ" sz="2400" dirty="0" err="1"/>
              <a:t>Economic</a:t>
            </a:r>
            <a:r>
              <a:rPr lang="cs-CZ" sz="2400" dirty="0"/>
              <a:t>, </a:t>
            </a:r>
            <a:r>
              <a:rPr lang="cs-CZ" sz="2400" dirty="0" err="1"/>
              <a:t>political</a:t>
            </a:r>
            <a:r>
              <a:rPr lang="cs-CZ" sz="2400" dirty="0"/>
              <a:t>, </a:t>
            </a:r>
            <a:r>
              <a:rPr lang="cs-CZ" sz="2400" dirty="0" err="1"/>
              <a:t>cultural</a:t>
            </a:r>
            <a:r>
              <a:rPr lang="cs-CZ" sz="2400" dirty="0"/>
              <a:t>, </a:t>
            </a:r>
            <a:r>
              <a:rPr lang="cs-CZ" sz="2400" dirty="0" err="1"/>
              <a:t>historical</a:t>
            </a:r>
            <a:r>
              <a:rPr lang="cs-CZ" sz="2400" dirty="0"/>
              <a:t> </a:t>
            </a:r>
            <a:r>
              <a:rPr lang="cs-CZ" sz="2400" dirty="0" err="1"/>
              <a:t>geographer</a:t>
            </a:r>
            <a:endParaRPr lang="cs-CZ" sz="2400" dirty="0"/>
          </a:p>
          <a:p>
            <a:pPr lvl="1"/>
            <a:r>
              <a:rPr lang="cs-CZ" dirty="0" err="1"/>
              <a:t>research</a:t>
            </a:r>
            <a:r>
              <a:rPr lang="cs-CZ" dirty="0"/>
              <a:t> on </a:t>
            </a:r>
            <a:r>
              <a:rPr lang="en-US" dirty="0"/>
              <a:t>agricultural micro</a:t>
            </a:r>
            <a:r>
              <a:rPr lang="cs-CZ" dirty="0"/>
              <a:t>-</a:t>
            </a:r>
            <a:r>
              <a:rPr lang="en-US" dirty="0"/>
              <a:t>geography (geographical activity of villagers), cultural ecology, theory of nationalism</a:t>
            </a:r>
            <a:endParaRPr lang="cs-CZ" dirty="0"/>
          </a:p>
          <a:p>
            <a:r>
              <a:rPr lang="en-US" sz="2400" dirty="0"/>
              <a:t>Rejection of the "European Miracle"</a:t>
            </a:r>
            <a:endParaRPr lang="cs-CZ" sz="2400" dirty="0"/>
          </a:p>
          <a:p>
            <a:r>
              <a:rPr lang="cs-CZ" sz="2400" dirty="0" err="1"/>
              <a:t>Criticism</a:t>
            </a:r>
            <a:r>
              <a:rPr lang="cs-CZ" sz="2400" dirty="0"/>
              <a:t> </a:t>
            </a:r>
            <a:r>
              <a:rPr lang="cs-CZ" sz="2400" dirty="0" err="1"/>
              <a:t>of</a:t>
            </a:r>
            <a:r>
              <a:rPr lang="cs-CZ" sz="2400" dirty="0"/>
              <a:t> </a:t>
            </a:r>
            <a:r>
              <a:rPr lang="cs-CZ" sz="2400" dirty="0" err="1"/>
              <a:t>Eurocentric</a:t>
            </a:r>
            <a:r>
              <a:rPr lang="cs-CZ" sz="2400" dirty="0"/>
              <a:t> </a:t>
            </a:r>
            <a:r>
              <a:rPr lang="cs-CZ" sz="2400" dirty="0" err="1"/>
              <a:t>history</a:t>
            </a:r>
            <a:r>
              <a:rPr lang="cs-CZ" sz="2400" dirty="0"/>
              <a:t> and </a:t>
            </a:r>
            <a:r>
              <a:rPr lang="cs-CZ" sz="2400" dirty="0" err="1"/>
              <a:t>geographical</a:t>
            </a:r>
            <a:r>
              <a:rPr lang="cs-CZ" sz="2400" dirty="0"/>
              <a:t> </a:t>
            </a:r>
            <a:r>
              <a:rPr lang="cs-CZ" sz="2400" dirty="0" err="1"/>
              <a:t>diffusionism</a:t>
            </a:r>
            <a:endParaRPr lang="cs-CZ" sz="2400" dirty="0"/>
          </a:p>
          <a:p>
            <a:pPr lvl="1"/>
            <a:r>
              <a:rPr lang="en-US" i="1" dirty="0"/>
              <a:t>The National Question: </a:t>
            </a:r>
            <a:r>
              <a:rPr lang="en-US" i="1" dirty="0" err="1"/>
              <a:t>Decolonising</a:t>
            </a:r>
            <a:r>
              <a:rPr lang="en-US" i="1" dirty="0"/>
              <a:t> the Theory of</a:t>
            </a:r>
            <a:r>
              <a:rPr lang="cs-CZ" i="1" dirty="0"/>
              <a:t>		</a:t>
            </a:r>
            <a:r>
              <a:rPr lang="en-US" i="1" dirty="0"/>
              <a:t> Nationalism</a:t>
            </a:r>
            <a:r>
              <a:rPr lang="cs-CZ" i="1" dirty="0"/>
              <a:t> </a:t>
            </a:r>
            <a:r>
              <a:rPr lang="cs-CZ" dirty="0"/>
              <a:t>(1987)</a:t>
            </a:r>
          </a:p>
          <a:p>
            <a:pPr lvl="1"/>
            <a:r>
              <a:rPr lang="en-US" i="1" dirty="0"/>
              <a:t>The Colonizer’s Model of the World</a:t>
            </a:r>
            <a:r>
              <a:rPr lang="cs-CZ" i="1" dirty="0"/>
              <a:t> </a:t>
            </a:r>
            <a:r>
              <a:rPr lang="cs-CZ" dirty="0"/>
              <a:t>(1993)</a:t>
            </a:r>
            <a:r>
              <a:rPr lang="en-US" dirty="0"/>
              <a:t> </a:t>
            </a:r>
            <a:endParaRPr lang="cs-CZ" dirty="0"/>
          </a:p>
          <a:p>
            <a:pPr lvl="1"/>
            <a:r>
              <a:rPr lang="cs-CZ" i="1" dirty="0" err="1"/>
              <a:t>Eight</a:t>
            </a:r>
            <a:r>
              <a:rPr lang="cs-CZ" i="1" dirty="0"/>
              <a:t> </a:t>
            </a:r>
            <a:r>
              <a:rPr lang="cs-CZ" i="1" dirty="0" err="1"/>
              <a:t>Eurocentric</a:t>
            </a:r>
            <a:r>
              <a:rPr lang="cs-CZ" i="1" dirty="0"/>
              <a:t> </a:t>
            </a:r>
            <a:r>
              <a:rPr lang="cs-CZ" i="1" dirty="0" err="1"/>
              <a:t>Historians</a:t>
            </a:r>
            <a:r>
              <a:rPr lang="cs-CZ" i="1" dirty="0"/>
              <a:t> </a:t>
            </a:r>
            <a:r>
              <a:rPr lang="cs-CZ" dirty="0"/>
              <a:t>(2000)</a:t>
            </a:r>
          </a:p>
          <a:p>
            <a:endParaRPr lang="en-GB" dirty="0"/>
          </a:p>
        </p:txBody>
      </p:sp>
      <p:pic>
        <p:nvPicPr>
          <p:cNvPr id="6" name="Obrázek 5" descr="Obsah obrázku Lidská tvář, osoba, oblečení, text&#10;&#10;Popis byl vytvořen automaticky">
            <a:extLst>
              <a:ext uri="{FF2B5EF4-FFF2-40B4-BE49-F238E27FC236}">
                <a16:creationId xmlns:a16="http://schemas.microsoft.com/office/drawing/2014/main" id="{1627C78F-1FB5-F7F7-C3EB-E42086C37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335" y="101370"/>
            <a:ext cx="1582757" cy="2140412"/>
          </a:xfrm>
          <a:prstGeom prst="rect">
            <a:avLst/>
          </a:prstGeom>
        </p:spPr>
      </p:pic>
      <p:pic>
        <p:nvPicPr>
          <p:cNvPr id="8" name="Obrázek 7" descr="Obsah obrázku text, mapa, plakát&#10;&#10;Popis byl vytvořen automaticky">
            <a:extLst>
              <a:ext uri="{FF2B5EF4-FFF2-40B4-BE49-F238E27FC236}">
                <a16:creationId xmlns:a16="http://schemas.microsoft.com/office/drawing/2014/main" id="{0D4747A4-DF13-6FD3-D077-75B6CDE28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581" y="3184801"/>
            <a:ext cx="1738007" cy="2647199"/>
          </a:xfrm>
          <a:prstGeom prst="rect">
            <a:avLst/>
          </a:prstGeom>
        </p:spPr>
      </p:pic>
    </p:spTree>
    <p:extLst>
      <p:ext uri="{BB962C8B-B14F-4D97-AF65-F5344CB8AC3E}">
        <p14:creationId xmlns:p14="http://schemas.microsoft.com/office/powerpoint/2010/main" val="285017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57B0DB4-8A2A-BD5D-DDCE-CF673B117F74}"/>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CC5D5B1D-7387-5604-4BC4-10774CFD55CA}"/>
              </a:ext>
            </a:extLst>
          </p:cNvPr>
          <p:cNvSpPr>
            <a:spLocks noGrp="1"/>
          </p:cNvSpPr>
          <p:nvPr>
            <p:ph type="title"/>
          </p:nvPr>
        </p:nvSpPr>
        <p:spPr/>
        <p:txBody>
          <a:bodyPr/>
          <a:lstStyle/>
          <a:p>
            <a:r>
              <a:rPr lang="cs-CZ" dirty="0"/>
              <a:t>Richard </a:t>
            </a:r>
            <a:r>
              <a:rPr lang="cs-CZ" dirty="0" err="1"/>
              <a:t>Peet</a:t>
            </a:r>
            <a:r>
              <a:rPr lang="cs-CZ" dirty="0"/>
              <a:t> (1940 - ?)</a:t>
            </a:r>
            <a:endParaRPr lang="en-GB" dirty="0"/>
          </a:p>
        </p:txBody>
      </p:sp>
      <p:sp>
        <p:nvSpPr>
          <p:cNvPr id="5" name="Zástupný obsah 4">
            <a:extLst>
              <a:ext uri="{FF2B5EF4-FFF2-40B4-BE49-F238E27FC236}">
                <a16:creationId xmlns:a16="http://schemas.microsoft.com/office/drawing/2014/main" id="{126D30FA-33E8-6C60-028C-126CFF05B5D3}"/>
              </a:ext>
            </a:extLst>
          </p:cNvPr>
          <p:cNvSpPr>
            <a:spLocks noGrp="1"/>
          </p:cNvSpPr>
          <p:nvPr>
            <p:ph idx="1"/>
          </p:nvPr>
        </p:nvSpPr>
        <p:spPr/>
        <p:txBody>
          <a:bodyPr/>
          <a:lstStyle/>
          <a:p>
            <a:r>
              <a:rPr lang="cs-CZ" sz="2600" dirty="0" err="1"/>
              <a:t>Radical</a:t>
            </a:r>
            <a:r>
              <a:rPr lang="cs-CZ" sz="2600" dirty="0"/>
              <a:t> and </a:t>
            </a:r>
            <a:r>
              <a:rPr lang="cs-CZ" sz="2600" dirty="0" err="1"/>
              <a:t>Marxist</a:t>
            </a:r>
            <a:r>
              <a:rPr lang="cs-CZ" sz="2600" dirty="0"/>
              <a:t>, </a:t>
            </a:r>
            <a:r>
              <a:rPr lang="cs-CZ" sz="2600" dirty="0" err="1"/>
              <a:t>social</a:t>
            </a:r>
            <a:r>
              <a:rPr lang="cs-CZ" sz="2600" dirty="0"/>
              <a:t> justice </a:t>
            </a:r>
            <a:r>
              <a:rPr lang="cs-CZ" sz="2600" dirty="0" err="1"/>
              <a:t>advocate</a:t>
            </a:r>
            <a:endParaRPr lang="cs-CZ" sz="2600" dirty="0"/>
          </a:p>
          <a:p>
            <a:r>
              <a:rPr lang="cs-CZ" sz="2600" dirty="0" err="1"/>
              <a:t>Social</a:t>
            </a:r>
            <a:r>
              <a:rPr lang="cs-CZ" sz="2600" dirty="0"/>
              <a:t> and </a:t>
            </a:r>
            <a:r>
              <a:rPr lang="cs-CZ" sz="2600" dirty="0" err="1"/>
              <a:t>economic</a:t>
            </a:r>
            <a:r>
              <a:rPr lang="cs-CZ" sz="2600" dirty="0"/>
              <a:t> </a:t>
            </a:r>
            <a:r>
              <a:rPr lang="cs-CZ" sz="2600" dirty="0" err="1"/>
              <a:t>geographer</a:t>
            </a:r>
            <a:endParaRPr lang="cs-CZ" sz="2600" dirty="0"/>
          </a:p>
          <a:p>
            <a:pPr lvl="1"/>
            <a:r>
              <a:rPr lang="cs-CZ" dirty="0" err="1"/>
              <a:t>research</a:t>
            </a:r>
            <a:r>
              <a:rPr lang="cs-CZ" dirty="0"/>
              <a:t> on </a:t>
            </a:r>
            <a:r>
              <a:rPr lang="en-US" dirty="0"/>
              <a:t>the geography of power, political ecology, liberation ecology, development geography</a:t>
            </a:r>
            <a:r>
              <a:rPr lang="cs-CZ" dirty="0"/>
              <a:t>, </a:t>
            </a:r>
            <a:r>
              <a:rPr lang="cs-CZ" dirty="0" err="1"/>
              <a:t>critical</a:t>
            </a:r>
            <a:r>
              <a:rPr lang="cs-CZ" dirty="0"/>
              <a:t> </a:t>
            </a:r>
            <a:r>
              <a:rPr lang="cs-CZ" dirty="0" err="1"/>
              <a:t>policy</a:t>
            </a:r>
            <a:r>
              <a:rPr lang="cs-CZ" dirty="0"/>
              <a:t> </a:t>
            </a:r>
            <a:r>
              <a:rPr lang="cs-CZ" dirty="0" err="1"/>
              <a:t>studies</a:t>
            </a:r>
            <a:endParaRPr lang="cs-CZ" dirty="0"/>
          </a:p>
          <a:p>
            <a:r>
              <a:rPr lang="cs-CZ" sz="2600" dirty="0" err="1"/>
              <a:t>Critique</a:t>
            </a:r>
            <a:r>
              <a:rPr lang="cs-CZ" sz="2600" dirty="0"/>
              <a:t> </a:t>
            </a:r>
            <a:r>
              <a:rPr lang="cs-CZ" sz="2600" dirty="0" err="1"/>
              <a:t>of</a:t>
            </a:r>
            <a:r>
              <a:rPr lang="cs-CZ" sz="2600" dirty="0"/>
              <a:t> </a:t>
            </a:r>
            <a:r>
              <a:rPr lang="en-US" sz="2600" dirty="0"/>
              <a:t>the inequities produced by capitalist development, highlighting how wealth and power are unevenly distributed across different regions</a:t>
            </a:r>
            <a:endParaRPr lang="cs-CZ" sz="2600" dirty="0"/>
          </a:p>
          <a:p>
            <a:pPr lvl="1"/>
            <a:r>
              <a:rPr lang="en-US" dirty="0"/>
              <a:t>capitalist exploitation leads to environmental degradation and disproportionately affects marginalized communities</a:t>
            </a:r>
            <a:endParaRPr lang="cs-CZ" dirty="0"/>
          </a:p>
          <a:p>
            <a:pPr lvl="1"/>
            <a:r>
              <a:rPr lang="en-US" dirty="0"/>
              <a:t>mainstream development theories and institutions perpetuate global inequalities</a:t>
            </a:r>
            <a:endParaRPr lang="en-GB" dirty="0"/>
          </a:p>
        </p:txBody>
      </p:sp>
      <p:pic>
        <p:nvPicPr>
          <p:cNvPr id="7" name="Obrázek 6" descr="Obsah obrázku Lidská tvář, osoba, portrét, černobílá&#10;&#10;Popis byl vytvořen automaticky">
            <a:extLst>
              <a:ext uri="{FF2B5EF4-FFF2-40B4-BE49-F238E27FC236}">
                <a16:creationId xmlns:a16="http://schemas.microsoft.com/office/drawing/2014/main" id="{2D897DD5-4F49-E8C9-65CB-1B7B6295C7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2625" y="69685"/>
            <a:ext cx="1368273" cy="1752206"/>
          </a:xfrm>
          <a:prstGeom prst="rect">
            <a:avLst/>
          </a:prstGeom>
        </p:spPr>
      </p:pic>
    </p:spTree>
    <p:extLst>
      <p:ext uri="{BB962C8B-B14F-4D97-AF65-F5344CB8AC3E}">
        <p14:creationId xmlns:p14="http://schemas.microsoft.com/office/powerpoint/2010/main" val="216182258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CZ.potx" id="{5F7917F3-E447-47A0-8B0D-912AAB3F7016}" vid="{6FE485AA-A959-491A-A866-CC2F0E710D0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prezentace-muni-cz-4-3</Template>
  <TotalTime>3366</TotalTime>
  <Words>1458</Words>
  <Application>Microsoft Office PowerPoint</Application>
  <PresentationFormat>Vlastní</PresentationFormat>
  <Paragraphs>145</Paragraphs>
  <Slides>23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Tahoma</vt:lpstr>
      <vt:lpstr>Wingdings</vt:lpstr>
      <vt:lpstr>Prezentace_MU_CZ</vt:lpstr>
      <vt:lpstr>Radical geographies and the criticism of global political economy  Pavel Doboš</vt:lpstr>
      <vt:lpstr>What is radical geography?</vt:lpstr>
      <vt:lpstr>Focus of radical geographers</vt:lpstr>
      <vt:lpstr>Beginnigs: the context of 1970s</vt:lpstr>
      <vt:lpstr>First radical attempt</vt:lpstr>
      <vt:lpstr>Institutionalization of RG</vt:lpstr>
      <vt:lpstr>Early radical geographers</vt:lpstr>
      <vt:lpstr>James M. Blaut (1927-2000)</vt:lpstr>
      <vt:lpstr>Richard Peet (1940 - ?)</vt:lpstr>
      <vt:lpstr>Domination of Marxist geography</vt:lpstr>
      <vt:lpstr>David Harvey (1935 - ?)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Neil Smith (1954 – 2012)</vt:lpstr>
      <vt:lpstr>Doreen Massey (1944 – 2016)</vt:lpstr>
      <vt:lpstr>Feminist interventions into Marxist geography</vt:lpstr>
      <vt:lpstr>Anarchist geography returns</vt:lpstr>
      <vt:lpstr>Anarchist geographical horizon</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„Velké dějiny“ a sociální geografie na Přírodovědecké fakultě MU</dc:title>
  <dc:creator>user</dc:creator>
  <cp:lastModifiedBy>autor</cp:lastModifiedBy>
  <cp:revision>191</cp:revision>
  <cp:lastPrinted>1601-01-01T00:00:00Z</cp:lastPrinted>
  <dcterms:created xsi:type="dcterms:W3CDTF">2019-11-07T07:58:28Z</dcterms:created>
  <dcterms:modified xsi:type="dcterms:W3CDTF">2024-10-30T17:23:44Z</dcterms:modified>
</cp:coreProperties>
</file>