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58" r:id="rId8"/>
    <p:sldId id="437" r:id="rId9"/>
    <p:sldId id="436" r:id="rId10"/>
    <p:sldId id="439" r:id="rId11"/>
    <p:sldId id="262" r:id="rId12"/>
    <p:sldId id="264" r:id="rId13"/>
    <p:sldId id="267" r:id="rId14"/>
    <p:sldId id="268" r:id="rId15"/>
    <p:sldId id="440" r:id="rId16"/>
    <p:sldId id="266" r:id="rId17"/>
    <p:sldId id="269" r:id="rId18"/>
    <p:sldId id="270" r:id="rId19"/>
    <p:sldId id="271" r:id="rId20"/>
    <p:sldId id="279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74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8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59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64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033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58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86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2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ZA122 Global change issues - Human geography, October 17th, 2023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2" y="1692002"/>
            <a:ext cx="8064900" cy="4139998"/>
          </a:xfrm>
          <a:prstGeom prst="rect">
            <a:avLst/>
          </a:prstGeom>
        </p:spPr>
        <p:txBody>
          <a:bodyPr/>
          <a:lstStyle>
            <a:lvl1pPr marL="251950" indent="-179964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899" indent="-17996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217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5980" y="6129338"/>
            <a:ext cx="1127520" cy="3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81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5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23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61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67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10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5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98FF4-98DB-434E-9D63-7CF89CE64907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F1CA68-4BD4-4805-A269-5EAD9B956E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93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4B508-9E2A-BA30-4945-52B0E95B1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000" dirty="0" err="1"/>
              <a:t>Eurocentrism</a:t>
            </a:r>
            <a:r>
              <a:rPr lang="cs-CZ" sz="3000" dirty="0"/>
              <a:t> and </a:t>
            </a:r>
            <a:r>
              <a:rPr lang="cs-CZ" sz="3000" dirty="0" err="1"/>
              <a:t>Orientalism</a:t>
            </a:r>
            <a:r>
              <a:rPr lang="cs-CZ" sz="3000" dirty="0"/>
              <a:t>: </a:t>
            </a:r>
            <a:r>
              <a:rPr lang="cs-CZ" sz="3000" dirty="0" err="1"/>
              <a:t>postcolonial</a:t>
            </a:r>
            <a:r>
              <a:rPr lang="cs-CZ" sz="3000" dirty="0"/>
              <a:t> </a:t>
            </a:r>
            <a:r>
              <a:rPr lang="cs-CZ" sz="3000" dirty="0" err="1"/>
              <a:t>critiques</a:t>
            </a:r>
            <a:r>
              <a:rPr lang="cs-CZ" sz="3000" dirty="0"/>
              <a:t> and </a:t>
            </a:r>
            <a:r>
              <a:rPr lang="cs-CZ" sz="3000" dirty="0" err="1"/>
              <a:t>imaginative</a:t>
            </a:r>
            <a:r>
              <a:rPr lang="cs-CZ" sz="3000" dirty="0"/>
              <a:t> </a:t>
            </a:r>
            <a:r>
              <a:rPr lang="cs-CZ" sz="3000" dirty="0" err="1"/>
              <a:t>geographies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60569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7F82D-5853-4532-B69F-8A7E1CE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520849" cy="1320800"/>
          </a:xfrm>
        </p:spPr>
        <p:txBody>
          <a:bodyPr/>
          <a:lstStyle/>
          <a:p>
            <a:r>
              <a:rPr lang="cs-CZ" sz="3600" dirty="0" err="1"/>
              <a:t>Orientalist</a:t>
            </a:r>
            <a:r>
              <a:rPr lang="cs-CZ" sz="3600" dirty="0"/>
              <a:t> </a:t>
            </a:r>
            <a:r>
              <a:rPr lang="cs-CZ" sz="3600" dirty="0" err="1"/>
              <a:t>imaginative</a:t>
            </a:r>
            <a:r>
              <a:rPr lang="cs-CZ" sz="3600" dirty="0"/>
              <a:t> </a:t>
            </a:r>
            <a:r>
              <a:rPr lang="cs-CZ" sz="3600" dirty="0" err="1"/>
              <a:t>geographies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E4779-84A4-76E3-8E62-ED4E13565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289495" cy="3880773"/>
          </a:xfrm>
        </p:spPr>
        <p:txBody>
          <a:bodyPr/>
          <a:lstStyle/>
          <a:p>
            <a:r>
              <a:rPr lang="en-GB" sz="2600" dirty="0"/>
              <a:t>Imaginative constructions that dramatize the distance and difference between what is close to us and what is far away</a:t>
            </a:r>
          </a:p>
          <a:p>
            <a:r>
              <a:rPr lang="en-GB" sz="2600" dirty="0"/>
              <a:t>They fold </a:t>
            </a:r>
            <a:r>
              <a:rPr lang="en-GB" sz="2600" i="1" dirty="0"/>
              <a:t>distance into difference </a:t>
            </a:r>
            <a:r>
              <a:rPr lang="en-GB" sz="2600" dirty="0"/>
              <a:t>through a series of spatializations</a:t>
            </a:r>
          </a:p>
          <a:p>
            <a:r>
              <a:rPr lang="en-GB" sz="2600" dirty="0"/>
              <a:t>Fundamental practice for the process of Othering people that are supposed </a:t>
            </a:r>
            <a:r>
              <a:rPr lang="cs-CZ" sz="2600" dirty="0"/>
              <a:t>not </a:t>
            </a:r>
            <a:r>
              <a:rPr lang="en-GB" sz="2600" dirty="0"/>
              <a:t>to belong into</a:t>
            </a:r>
            <a:r>
              <a:rPr lang="cs-CZ" sz="2600" dirty="0"/>
              <a:t> “</a:t>
            </a:r>
            <a:r>
              <a:rPr lang="cs-CZ" sz="2600" dirty="0" err="1"/>
              <a:t>our</a:t>
            </a:r>
            <a:r>
              <a:rPr lang="cs-CZ" sz="2600" dirty="0"/>
              <a:t>” </a:t>
            </a:r>
            <a:r>
              <a:rPr lang="cs-CZ" sz="2600" dirty="0" err="1"/>
              <a:t>community</a:t>
            </a:r>
            <a:r>
              <a:rPr lang="cs-CZ" sz="2600" dirty="0"/>
              <a:t> </a:t>
            </a:r>
            <a:endParaRPr lang="en-GB" sz="2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40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23F8FD-8BF6-78DA-826A-BA7A3F32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85" y="1081351"/>
            <a:ext cx="6347714" cy="469529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u="sng" dirty="0" err="1"/>
              <a:t>Characteristic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</a:t>
            </a:r>
            <a:r>
              <a:rPr lang="cs-CZ" b="1" u="sng" dirty="0" err="1"/>
              <a:t>Core</a:t>
            </a:r>
            <a:r>
              <a:rPr lang="cs-CZ" b="1" u="sng" dirty="0"/>
              <a:t> – </a:t>
            </a:r>
            <a:r>
              <a:rPr lang="cs-CZ" b="1" u="sng" dirty="0" err="1"/>
              <a:t>Charasteric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</a:t>
            </a:r>
            <a:r>
              <a:rPr lang="cs-CZ" b="1" u="sng" dirty="0" err="1"/>
              <a:t>Periphery</a:t>
            </a:r>
            <a:endParaRPr lang="cs-CZ" b="1" u="sng" dirty="0"/>
          </a:p>
          <a:p>
            <a:pPr marL="0" indent="0" algn="ctr">
              <a:buNone/>
            </a:pPr>
            <a:r>
              <a:rPr lang="cs-CZ" dirty="0" err="1"/>
              <a:t>Inventiveness</a:t>
            </a:r>
            <a:r>
              <a:rPr lang="cs-CZ" dirty="0"/>
              <a:t> – </a:t>
            </a:r>
            <a:r>
              <a:rPr lang="cs-CZ" dirty="0" err="1"/>
              <a:t>Imitativeness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Rationality</a:t>
            </a:r>
            <a:r>
              <a:rPr lang="cs-CZ" dirty="0"/>
              <a:t>, </a:t>
            </a:r>
            <a:r>
              <a:rPr lang="cs-CZ" dirty="0" err="1"/>
              <a:t>intellect</a:t>
            </a:r>
            <a:r>
              <a:rPr lang="cs-CZ" dirty="0"/>
              <a:t> – </a:t>
            </a:r>
            <a:r>
              <a:rPr lang="cs-CZ" dirty="0" err="1"/>
              <a:t>Irrationality</a:t>
            </a:r>
            <a:r>
              <a:rPr lang="cs-CZ" dirty="0"/>
              <a:t>, </a:t>
            </a:r>
            <a:r>
              <a:rPr lang="cs-CZ" dirty="0" err="1"/>
              <a:t>emotion</a:t>
            </a:r>
            <a:r>
              <a:rPr lang="cs-CZ" dirty="0"/>
              <a:t>, </a:t>
            </a:r>
            <a:r>
              <a:rPr lang="cs-CZ" dirty="0" err="1"/>
              <a:t>instict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Abstract</a:t>
            </a:r>
            <a:r>
              <a:rPr lang="cs-CZ" dirty="0"/>
              <a:t> </a:t>
            </a:r>
            <a:r>
              <a:rPr lang="cs-CZ" dirty="0" err="1"/>
              <a:t>thought</a:t>
            </a:r>
            <a:r>
              <a:rPr lang="cs-CZ" dirty="0"/>
              <a:t> – </a:t>
            </a:r>
            <a:r>
              <a:rPr lang="cs-CZ" dirty="0" err="1"/>
              <a:t>Concrete</a:t>
            </a:r>
            <a:r>
              <a:rPr lang="cs-CZ" dirty="0"/>
              <a:t> </a:t>
            </a:r>
            <a:r>
              <a:rPr lang="cs-CZ" dirty="0" err="1"/>
              <a:t>thought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Theoretical</a:t>
            </a:r>
            <a:r>
              <a:rPr lang="cs-CZ" dirty="0"/>
              <a:t> </a:t>
            </a:r>
            <a:r>
              <a:rPr lang="cs-CZ" dirty="0" err="1"/>
              <a:t>reasoning</a:t>
            </a:r>
            <a:r>
              <a:rPr lang="cs-CZ" dirty="0"/>
              <a:t> – </a:t>
            </a:r>
            <a:r>
              <a:rPr lang="cs-CZ" dirty="0" err="1"/>
              <a:t>Empirical</a:t>
            </a:r>
            <a:r>
              <a:rPr lang="cs-CZ" dirty="0"/>
              <a:t>,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reasoning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Mind – Body, </a:t>
            </a:r>
            <a:r>
              <a:rPr lang="cs-CZ" dirty="0" err="1"/>
              <a:t>matter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Discipline</a:t>
            </a:r>
            <a:r>
              <a:rPr lang="cs-CZ" dirty="0"/>
              <a:t> – Spontaneity</a:t>
            </a:r>
          </a:p>
          <a:p>
            <a:pPr marL="0" indent="0" algn="ctr">
              <a:buNone/>
            </a:pPr>
            <a:r>
              <a:rPr lang="cs-CZ" dirty="0" err="1"/>
              <a:t>Adulthood</a:t>
            </a:r>
            <a:r>
              <a:rPr lang="cs-CZ" dirty="0"/>
              <a:t> – </a:t>
            </a:r>
            <a:r>
              <a:rPr lang="cs-CZ" dirty="0" err="1"/>
              <a:t>Childhood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Sanity – Insanity</a:t>
            </a:r>
          </a:p>
          <a:p>
            <a:pPr marL="0" indent="0" algn="ctr">
              <a:buNone/>
            </a:pPr>
            <a:r>
              <a:rPr lang="cs-CZ" dirty="0"/>
              <a:t>Science – </a:t>
            </a:r>
            <a:r>
              <a:rPr lang="cs-CZ" dirty="0" err="1"/>
              <a:t>Sorcery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Progress</a:t>
            </a:r>
            <a:r>
              <a:rPr lang="cs-CZ" dirty="0"/>
              <a:t> - </a:t>
            </a:r>
            <a:r>
              <a:rPr lang="cs-CZ" dirty="0" err="1"/>
              <a:t>Stagnation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4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7F026-8BB4-C0F4-2ADE-0F2760BF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Derek Gregory (</a:t>
            </a:r>
            <a:r>
              <a:rPr lang="cs-CZ" dirty="0" err="1"/>
              <a:t>born</a:t>
            </a:r>
            <a:r>
              <a:rPr lang="cs-CZ" dirty="0"/>
              <a:t> 1951)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E3092F-92DF-585B-277D-BF7B324FF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438514"/>
          </a:xfrm>
        </p:spPr>
        <p:txBody>
          <a:bodyPr/>
          <a:lstStyle/>
          <a:p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theorists</a:t>
            </a:r>
            <a:r>
              <a:rPr lang="cs-CZ" dirty="0"/>
              <a:t> in </a:t>
            </a:r>
            <a:r>
              <a:rPr lang="cs-CZ" dirty="0" err="1"/>
              <a:t>geography</a:t>
            </a:r>
            <a:endParaRPr lang="cs-CZ" dirty="0"/>
          </a:p>
          <a:p>
            <a:r>
              <a:rPr lang="cs-CZ" dirty="0" err="1"/>
              <a:t>Political</a:t>
            </a:r>
            <a:r>
              <a:rPr lang="cs-CZ" dirty="0"/>
              <a:t>, </a:t>
            </a:r>
            <a:r>
              <a:rPr lang="cs-CZ" dirty="0" err="1"/>
              <a:t>cultural</a:t>
            </a:r>
            <a:r>
              <a:rPr lang="cs-CZ" dirty="0"/>
              <a:t>,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geographer</a:t>
            </a:r>
            <a:endParaRPr lang="cs-CZ" dirty="0"/>
          </a:p>
          <a:p>
            <a:pPr lvl="1"/>
            <a:r>
              <a:rPr lang="cs-CZ" dirty="0"/>
              <a:t>University </a:t>
            </a:r>
            <a:r>
              <a:rPr lang="cs-CZ" dirty="0" err="1"/>
              <a:t>of</a:t>
            </a:r>
            <a:r>
              <a:rPr lang="cs-CZ" dirty="0"/>
              <a:t> Cambridge</a:t>
            </a:r>
          </a:p>
          <a:p>
            <a:pPr lvl="1"/>
            <a:r>
              <a:rPr lang="cs-CZ" dirty="0"/>
              <a:t>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Columbia</a:t>
            </a:r>
          </a:p>
          <a:p>
            <a:r>
              <a:rPr lang="cs-CZ" dirty="0" err="1"/>
              <a:t>Geographical</a:t>
            </a:r>
            <a:r>
              <a:rPr lang="cs-CZ" dirty="0"/>
              <a:t> </a:t>
            </a:r>
            <a:r>
              <a:rPr lang="cs-CZ" dirty="0" err="1"/>
              <a:t>imaginations</a:t>
            </a:r>
            <a:r>
              <a:rPr lang="cs-CZ" dirty="0"/>
              <a:t> and </a:t>
            </a:r>
            <a:r>
              <a:rPr lang="cs-CZ" dirty="0" err="1"/>
              <a:t>imaginative</a:t>
            </a:r>
            <a:r>
              <a:rPr lang="cs-CZ" dirty="0"/>
              <a:t> </a:t>
            </a:r>
            <a:r>
              <a:rPr lang="cs-CZ" dirty="0" err="1"/>
              <a:t>geographies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cs-CZ" dirty="0" err="1"/>
              <a:t>Postmoderm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geography</a:t>
            </a:r>
            <a:endParaRPr lang="cs-CZ" dirty="0"/>
          </a:p>
          <a:p>
            <a:pPr lvl="1"/>
            <a:r>
              <a:rPr lang="cs-CZ" dirty="0" err="1"/>
              <a:t>Introducing</a:t>
            </a:r>
            <a:r>
              <a:rPr lang="cs-CZ" dirty="0"/>
              <a:t> Edward </a:t>
            </a:r>
            <a:r>
              <a:rPr lang="cs-CZ" dirty="0" err="1"/>
              <a:t>Said‘s</a:t>
            </a:r>
            <a:r>
              <a:rPr lang="cs-CZ" dirty="0"/>
              <a:t>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geography</a:t>
            </a:r>
            <a:endParaRPr lang="cs-CZ" dirty="0"/>
          </a:p>
          <a:p>
            <a:pPr lvl="1"/>
            <a:r>
              <a:rPr lang="cs-CZ" dirty="0" err="1"/>
              <a:t>Geographies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and </a:t>
            </a:r>
            <a:r>
              <a:rPr lang="cs-CZ" dirty="0" err="1"/>
              <a:t>peace</a:t>
            </a:r>
            <a:endParaRPr lang="cs-CZ" dirty="0"/>
          </a:p>
          <a:p>
            <a:pPr lvl="1"/>
            <a:r>
              <a:rPr lang="cs-CZ" dirty="0" err="1"/>
              <a:t>Elaborations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topic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Orientalism</a:t>
            </a:r>
            <a:r>
              <a:rPr lang="cs-CZ" dirty="0"/>
              <a:t> and </a:t>
            </a:r>
            <a:r>
              <a:rPr lang="cs-CZ" dirty="0" err="1"/>
              <a:t>war</a:t>
            </a:r>
            <a:endParaRPr lang="cs-CZ" dirty="0"/>
          </a:p>
          <a:p>
            <a:pPr lvl="1"/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relevant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-&gt; </a:t>
            </a:r>
            <a:r>
              <a:rPr lang="cs-CZ" dirty="0" err="1"/>
              <a:t>Palestine</a:t>
            </a:r>
            <a:endParaRPr lang="cs-CZ" dirty="0"/>
          </a:p>
        </p:txBody>
      </p:sp>
      <p:pic>
        <p:nvPicPr>
          <p:cNvPr id="6" name="Obrázek 5" descr="Obsah obrázku Lidská tvář, osoba, Brada, Čelo&#10;&#10;Popis byl vytvořen automaticky">
            <a:extLst>
              <a:ext uri="{FF2B5EF4-FFF2-40B4-BE49-F238E27FC236}">
                <a16:creationId xmlns:a16="http://schemas.microsoft.com/office/drawing/2014/main" id="{95FBAAEC-1D14-8D1C-017D-BD017853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20" y="473724"/>
            <a:ext cx="1908674" cy="25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lakát, kreslené, kniha&#10;&#10;Popis byl vytvořen automaticky">
            <a:extLst>
              <a:ext uri="{FF2B5EF4-FFF2-40B4-BE49-F238E27FC236}">
                <a16:creationId xmlns:a16="http://schemas.microsoft.com/office/drawing/2014/main" id="{2824D56C-18BA-6D65-4A12-4EC60C703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9" y="1131994"/>
            <a:ext cx="3037636" cy="4602479"/>
          </a:xfrm>
          <a:prstGeom prst="rect">
            <a:avLst/>
          </a:prstGeom>
        </p:spPr>
      </p:pic>
      <p:pic>
        <p:nvPicPr>
          <p:cNvPr id="7" name="Obrázek 6" descr="Obsah obrázku text, pták, plakát, design&#10;&#10;Popis byl vytvořen automaticky">
            <a:extLst>
              <a:ext uri="{FF2B5EF4-FFF2-40B4-BE49-F238E27FC236}">
                <a16:creationId xmlns:a16="http://schemas.microsoft.com/office/drawing/2014/main" id="{56071E34-E91F-7282-653F-ADA4209B5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49" y="1131993"/>
            <a:ext cx="3072154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73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A7B9B-58F6-EE8E-076B-40545B096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768" y="805516"/>
            <a:ext cx="6347714" cy="52868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[Imaginative geographies] are ‘imaginative’ not only because that is what they </a:t>
            </a:r>
            <a:r>
              <a:rPr lang="en-US" sz="2300" b="0" i="1" u="none" strike="noStrike" baseline="0" dirty="0">
                <a:solidFill>
                  <a:srgbClr val="000000"/>
                </a:solidFill>
                <a:latin typeface="MyriadPro-It"/>
              </a:rPr>
              <a:t>are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(they are quite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literally fabrications, a word that usefully combines ‘something fictionalized’ with ‘something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made’) but also because that is </a:t>
            </a:r>
            <a:r>
              <a:rPr lang="en-US" sz="2300" b="0" i="1" u="none" strike="noStrike" baseline="0" dirty="0">
                <a:solidFill>
                  <a:srgbClr val="000000"/>
                </a:solidFill>
                <a:latin typeface="MyriadPro-It"/>
              </a:rPr>
              <a:t>where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they reside, concealed in the collective unconscious,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where they too often fan the flames of enmity and hatred … [Through them, the] space [of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‘others’] is often seen as the inverse of ‘our’ space: a sort of negative in the photographic sense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that they might develop into something like ‘us’, but also the site of absence, because ‘they’</a:t>
            </a:r>
            <a:r>
              <a:rPr lang="cs-CZ" sz="2300" b="0" i="0" u="none" strike="noStrike" baseline="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are seen somehow to lack the positive tonalities that distinguish ‘us’. (Gregory, </a:t>
            </a:r>
            <a:r>
              <a:rPr lang="en-US" sz="2300" b="0" i="0" u="none" strike="noStrike" baseline="0" dirty="0">
                <a:solidFill>
                  <a:srgbClr val="000081"/>
                </a:solidFill>
                <a:latin typeface="MyriadPro-Regular"/>
              </a:rPr>
              <a:t>2004</a:t>
            </a:r>
            <a:r>
              <a:rPr lang="en-US" sz="2300" b="0" i="0" u="none" strike="noStrike" baseline="0" dirty="0">
                <a:solidFill>
                  <a:srgbClr val="000000"/>
                </a:solidFill>
                <a:latin typeface="MyriadPro-Regular"/>
              </a:rPr>
              <a:t>, p. 801)</a:t>
            </a:r>
            <a:endParaRPr lang="cs-CZ" sz="2300" dirty="0"/>
          </a:p>
        </p:txBody>
      </p:sp>
    </p:spTree>
    <p:extLst>
      <p:ext uri="{BB962C8B-B14F-4D97-AF65-F5344CB8AC3E}">
        <p14:creationId xmlns:p14="http://schemas.microsoft.com/office/powerpoint/2010/main" val="67676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B7CC3-EAF6-CAA4-8E01-0D2C5F0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cs-CZ" dirty="0" err="1"/>
              <a:t>Orientalism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DC74E-46DC-F6C1-B653-B2071CCEF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41101"/>
            <a:ext cx="7333562" cy="4328345"/>
          </a:xfrm>
        </p:spPr>
        <p:txBody>
          <a:bodyPr>
            <a:normAutofit fontScale="40000" lnSpcReduction="20000"/>
          </a:bodyPr>
          <a:lstStyle/>
          <a:p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raditionally</a:t>
            </a:r>
            <a:r>
              <a:rPr lang="en-GB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legitimized by the “common sense”</a:t>
            </a:r>
            <a:endParaRPr lang="cs-CZ" sz="4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Discursive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performative</a:t>
            </a:r>
            <a:endParaRPr lang="cs-CZ" sz="4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Drawing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long-term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histories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intercultural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endParaRPr lang="cs-CZ" sz="4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eal</a:t>
            </a:r>
            <a:r>
              <a:rPr lang="en-GB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diverse 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non-Western </a:t>
            </a:r>
            <a:r>
              <a:rPr lang="en-GB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lives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biographies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experiences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not important for imaginative geographies</a:t>
            </a:r>
            <a:endParaRPr lang="cs-CZ" sz="4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Steretypization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endParaRPr lang="cs-CZ" sz="4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Remaking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diachronic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spacetime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stable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synchronic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segments</a:t>
            </a:r>
            <a:endParaRPr lang="cs-CZ" sz="4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Idea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single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timeline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progress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4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4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past</a:t>
            </a:r>
          </a:p>
          <a:p>
            <a:pPr lvl="1"/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Justification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inequalities</a:t>
            </a:r>
            <a:endParaRPr lang="cs-CZ" sz="4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Simon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Springer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200" dirty="0">
                <a:ea typeface="Calibri" panose="020F0502020204030204" pitchFamily="34" charset="0"/>
                <a:cs typeface="Times New Roman" panose="02020603050405020304" pitchFamily="18" charset="0"/>
              </a:rPr>
              <a:t>Orientalist </a:t>
            </a:r>
            <a:r>
              <a:rPr lang="en-US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segmentarities</a:t>
            </a:r>
            <a:r>
              <a:rPr lang="en-US" sz="42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stabilisations</a:t>
            </a:r>
            <a:r>
              <a:rPr lang="en-US" sz="4200" dirty="0">
                <a:ea typeface="Calibri" panose="020F0502020204030204" pitchFamily="34" charset="0"/>
                <a:cs typeface="Times New Roman" panose="02020603050405020304" pitchFamily="18" charset="0"/>
              </a:rPr>
              <a:t> are framed not only as a process of </a:t>
            </a:r>
            <a:r>
              <a:rPr lang="cs-CZ" sz="42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200" dirty="0">
                <a:ea typeface="Calibri" panose="020F0502020204030204" pitchFamily="34" charset="0"/>
                <a:cs typeface="Times New Roman" panose="02020603050405020304" pitchFamily="18" charset="0"/>
              </a:rPr>
              <a:t>elf-affirmation but also as a denial of potentially beneficial associations with </a:t>
            </a:r>
            <a:r>
              <a:rPr lang="cs-CZ" sz="4200" dirty="0" err="1"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endParaRPr lang="cs-CZ" sz="4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37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53DB6-2F96-A2BE-B843-45A723AB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cs-CZ"/>
              <a:t>Imaginative geographies of (post)colonial natures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8F4C1-809A-27F9-FCFC-4903A806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370" y="2160589"/>
            <a:ext cx="5325449" cy="44054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300" dirty="0"/>
              <a:t>(Post)</a:t>
            </a:r>
            <a:r>
              <a:rPr lang="cs-CZ" sz="2300" dirty="0" err="1"/>
              <a:t>colonial</a:t>
            </a:r>
            <a:r>
              <a:rPr lang="cs-CZ" sz="2300" dirty="0"/>
              <a:t> </a:t>
            </a:r>
            <a:r>
              <a:rPr lang="cs-CZ" sz="2300" dirty="0" err="1"/>
              <a:t>productions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space</a:t>
            </a:r>
            <a:r>
              <a:rPr lang="cs-CZ" sz="2300" dirty="0"/>
              <a:t>  -&gt; (post)</a:t>
            </a:r>
            <a:r>
              <a:rPr lang="cs-CZ" sz="2300" dirty="0" err="1"/>
              <a:t>colonial</a:t>
            </a:r>
            <a:r>
              <a:rPr lang="cs-CZ" sz="2300" dirty="0"/>
              <a:t> </a:t>
            </a:r>
            <a:r>
              <a:rPr lang="cs-CZ" sz="2300" dirty="0" err="1"/>
              <a:t>productions</a:t>
            </a:r>
            <a:r>
              <a:rPr lang="cs-CZ" sz="2300" dirty="0"/>
              <a:t>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nature</a:t>
            </a:r>
            <a:endParaRPr lang="cs-CZ" sz="2300" dirty="0"/>
          </a:p>
          <a:p>
            <a:pPr>
              <a:lnSpc>
                <a:spcPct val="90000"/>
              </a:lnSpc>
            </a:pPr>
            <a:r>
              <a:rPr lang="cs-CZ" sz="2300" dirty="0"/>
              <a:t>Western </a:t>
            </a:r>
            <a:r>
              <a:rPr lang="cs-CZ" sz="2300" dirty="0" err="1"/>
              <a:t>cultural</a:t>
            </a:r>
            <a:r>
              <a:rPr lang="cs-CZ" sz="2300" dirty="0"/>
              <a:t> ideology </a:t>
            </a:r>
            <a:r>
              <a:rPr lang="cs-CZ" sz="2300" dirty="0" err="1"/>
              <a:t>of</a:t>
            </a:r>
            <a:r>
              <a:rPr lang="cs-CZ" sz="2300" dirty="0"/>
              <a:t> non-Western </a:t>
            </a:r>
            <a:r>
              <a:rPr lang="cs-CZ" sz="2300" dirty="0" err="1"/>
              <a:t>nature</a:t>
            </a:r>
            <a:endParaRPr lang="cs-CZ" sz="23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Nature</a:t>
            </a:r>
            <a:r>
              <a:rPr lang="cs-CZ" sz="1800" dirty="0"/>
              <a:t> to </a:t>
            </a:r>
            <a:r>
              <a:rPr lang="cs-CZ" sz="1800" dirty="0" err="1"/>
              <a:t>be</a:t>
            </a:r>
            <a:r>
              <a:rPr lang="cs-CZ" sz="1800" dirty="0"/>
              <a:t> </a:t>
            </a:r>
            <a:r>
              <a:rPr lang="cs-CZ" sz="1800" dirty="0" err="1"/>
              <a:t>dominated</a:t>
            </a:r>
            <a:r>
              <a:rPr lang="cs-CZ" sz="1800" dirty="0"/>
              <a:t> and </a:t>
            </a:r>
            <a:r>
              <a:rPr lang="cs-CZ" sz="1800" dirty="0" err="1"/>
              <a:t>domesticated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Feminization</a:t>
            </a:r>
            <a:r>
              <a:rPr lang="cs-CZ" sz="1800" dirty="0"/>
              <a:t> and </a:t>
            </a:r>
            <a:r>
              <a:rPr lang="cs-CZ" sz="1800" dirty="0" err="1"/>
              <a:t>pathologization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Nurturing</a:t>
            </a:r>
            <a:r>
              <a:rPr lang="cs-CZ" sz="1800" dirty="0"/>
              <a:t> </a:t>
            </a:r>
            <a:r>
              <a:rPr lang="cs-CZ" sz="1800" dirty="0" err="1"/>
              <a:t>mother</a:t>
            </a:r>
            <a:r>
              <a:rPr lang="cs-CZ" sz="1800" dirty="0"/>
              <a:t> / </a:t>
            </a:r>
            <a:r>
              <a:rPr lang="cs-CZ" sz="1800" dirty="0" err="1"/>
              <a:t>wild</a:t>
            </a:r>
            <a:r>
              <a:rPr lang="cs-CZ" sz="1800" dirty="0"/>
              <a:t>, </a:t>
            </a:r>
            <a:r>
              <a:rPr lang="cs-CZ" sz="1800" dirty="0" err="1"/>
              <a:t>seductive</a:t>
            </a:r>
            <a:r>
              <a:rPr lang="cs-CZ" sz="1800" dirty="0"/>
              <a:t>, </a:t>
            </a:r>
            <a:r>
              <a:rPr lang="cs-CZ" sz="1800" dirty="0" err="1"/>
              <a:t>unruly</a:t>
            </a:r>
            <a:r>
              <a:rPr lang="cs-CZ" sz="1800" dirty="0"/>
              <a:t> </a:t>
            </a:r>
            <a:r>
              <a:rPr lang="cs-CZ" sz="1800" dirty="0" err="1"/>
              <a:t>siren</a:t>
            </a: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300" dirty="0" err="1"/>
              <a:t>Neccesity</a:t>
            </a:r>
            <a:r>
              <a:rPr lang="cs-CZ" sz="2300" dirty="0"/>
              <a:t> to </a:t>
            </a:r>
            <a:r>
              <a:rPr lang="cs-CZ" sz="2300" dirty="0" err="1"/>
              <a:t>be</a:t>
            </a:r>
            <a:r>
              <a:rPr lang="cs-CZ" sz="2300" dirty="0"/>
              <a:t> </a:t>
            </a:r>
            <a:r>
              <a:rPr lang="cs-CZ" sz="2300" dirty="0" err="1"/>
              <a:t>disciplined</a:t>
            </a:r>
            <a:r>
              <a:rPr lang="cs-CZ" sz="2300" dirty="0"/>
              <a:t> by (</a:t>
            </a:r>
            <a:r>
              <a:rPr lang="cs-CZ" sz="2300" dirty="0" err="1"/>
              <a:t>ordered</a:t>
            </a:r>
            <a:r>
              <a:rPr lang="cs-CZ" sz="2300" dirty="0"/>
              <a:t>, </a:t>
            </a:r>
            <a:r>
              <a:rPr lang="cs-CZ" sz="2300" dirty="0" err="1"/>
              <a:t>rational</a:t>
            </a:r>
            <a:r>
              <a:rPr lang="cs-CZ" sz="2300" dirty="0"/>
              <a:t>, </a:t>
            </a:r>
            <a:r>
              <a:rPr lang="cs-CZ" sz="2300" dirty="0" err="1"/>
              <a:t>masculine</a:t>
            </a:r>
            <a:r>
              <a:rPr lang="cs-CZ" sz="2300" dirty="0"/>
              <a:t>) </a:t>
            </a:r>
            <a:r>
              <a:rPr lang="cs-CZ" sz="2300" dirty="0" err="1"/>
              <a:t>culture</a:t>
            </a:r>
            <a:endParaRPr lang="cs-CZ" sz="2300" dirty="0"/>
          </a:p>
          <a:p>
            <a:pPr>
              <a:lnSpc>
                <a:spcPct val="90000"/>
              </a:lnSpc>
            </a:pPr>
            <a:endParaRPr lang="cs-CZ" sz="1700" dirty="0"/>
          </a:p>
        </p:txBody>
      </p:sp>
      <p:pic>
        <p:nvPicPr>
          <p:cNvPr id="5" name="Obrázek 4" descr="Obsah obrázku strom, skica, rostlina, jilm&#10;&#10;Popis byl vytvořen automaticky">
            <a:extLst>
              <a:ext uri="{FF2B5EF4-FFF2-40B4-BE49-F238E27FC236}">
                <a16:creationId xmlns:a16="http://schemas.microsoft.com/office/drawing/2014/main" id="{28FE913F-53C2-C116-D385-6F6E9040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29305"/>
          <a:stretch/>
        </p:blipFill>
        <p:spPr>
          <a:xfrm>
            <a:off x="508000" y="2159331"/>
            <a:ext cx="2358448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44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D80CC-1A19-88D7-0AFC-D3D87853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World</a:t>
            </a:r>
            <a:r>
              <a:rPr lang="cs-CZ" dirty="0"/>
              <a:t>-as-</a:t>
            </a:r>
            <a:r>
              <a:rPr lang="cs-CZ" dirty="0" err="1"/>
              <a:t>exhibition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9FF678-E4C2-FDA1-D1D4-B2FE8AFEE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366613" cy="4306311"/>
          </a:xfrm>
        </p:spPr>
        <p:txBody>
          <a:bodyPr/>
          <a:lstStyle/>
          <a:p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spaces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constructed</a:t>
            </a:r>
            <a:r>
              <a:rPr lang="cs-CZ" dirty="0"/>
              <a:t> </a:t>
            </a:r>
            <a:r>
              <a:rPr lang="cs-CZ" dirty="0" err="1"/>
              <a:t>visibility</a:t>
            </a:r>
            <a:r>
              <a:rPr lang="cs-CZ" dirty="0"/>
              <a:t>“</a:t>
            </a:r>
          </a:p>
          <a:p>
            <a:pPr lvl="1"/>
            <a:r>
              <a:rPr lang="cs-CZ" dirty="0" err="1"/>
              <a:t>which</a:t>
            </a:r>
            <a:r>
              <a:rPr lang="cs-CZ" dirty="0"/>
              <a:t> are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always</a:t>
            </a:r>
            <a:r>
              <a:rPr lang="cs-CZ" dirty="0"/>
              <a:t> „</a:t>
            </a:r>
            <a:r>
              <a:rPr lang="cs-CZ" dirty="0" err="1"/>
              <a:t>spaces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constructed</a:t>
            </a:r>
            <a:r>
              <a:rPr lang="cs-CZ" dirty="0"/>
              <a:t> </a:t>
            </a:r>
            <a:r>
              <a:rPr lang="cs-CZ" dirty="0" err="1"/>
              <a:t>invisibility</a:t>
            </a:r>
            <a:r>
              <a:rPr lang="cs-CZ" dirty="0"/>
              <a:t>“</a:t>
            </a:r>
          </a:p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rational</a:t>
            </a:r>
            <a:r>
              <a:rPr lang="cs-CZ" dirty="0"/>
              <a:t> </a:t>
            </a:r>
            <a:r>
              <a:rPr lang="cs-CZ" dirty="0" err="1"/>
              <a:t>viewing</a:t>
            </a:r>
            <a:r>
              <a:rPr lang="cs-CZ" dirty="0"/>
              <a:t> </a:t>
            </a:r>
            <a:r>
              <a:rPr lang="cs-CZ" dirty="0" err="1"/>
              <a:t>subject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 dis-</a:t>
            </a:r>
            <a:r>
              <a:rPr lang="cs-CZ" dirty="0" err="1"/>
              <a:t>cover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real</a:t>
            </a:r>
            <a:r>
              <a:rPr lang="cs-CZ" dirty="0"/>
              <a:t>“ </a:t>
            </a:r>
            <a:r>
              <a:rPr lang="cs-CZ" dirty="0" err="1"/>
              <a:t>order</a:t>
            </a:r>
            <a:r>
              <a:rPr lang="cs-CZ" dirty="0"/>
              <a:t> </a:t>
            </a:r>
            <a:r>
              <a:rPr lang="cs-CZ" dirty="0" err="1"/>
              <a:t>inside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chaos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non-</a:t>
            </a:r>
            <a:r>
              <a:rPr lang="cs-CZ" dirty="0" err="1"/>
              <a:t>modern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pre-modern</a:t>
            </a:r>
            <a:endParaRPr lang="cs-CZ" dirty="0"/>
          </a:p>
          <a:p>
            <a:r>
              <a:rPr lang="cs-CZ" dirty="0" err="1"/>
              <a:t>Natures</a:t>
            </a:r>
            <a:r>
              <a:rPr lang="cs-CZ" dirty="0"/>
              <a:t> </a:t>
            </a:r>
            <a:r>
              <a:rPr lang="cs-CZ" dirty="0" err="1"/>
              <a:t>typologized</a:t>
            </a:r>
            <a:r>
              <a:rPr lang="cs-CZ" dirty="0"/>
              <a:t> and </a:t>
            </a:r>
            <a:r>
              <a:rPr lang="cs-CZ" dirty="0" err="1"/>
              <a:t>taxonomized</a:t>
            </a:r>
            <a:endParaRPr lang="cs-CZ" dirty="0"/>
          </a:p>
          <a:p>
            <a:pPr lvl="1"/>
            <a:r>
              <a:rPr lang="cs-CZ" dirty="0" err="1"/>
              <a:t>Dangerous-safe</a:t>
            </a:r>
            <a:r>
              <a:rPr lang="cs-CZ" dirty="0"/>
              <a:t>, </a:t>
            </a:r>
            <a:r>
              <a:rPr lang="cs-CZ" dirty="0" err="1"/>
              <a:t>detestable-beautiful</a:t>
            </a:r>
            <a:r>
              <a:rPr lang="cs-CZ" dirty="0"/>
              <a:t>, </a:t>
            </a:r>
            <a:r>
              <a:rPr lang="cs-CZ" dirty="0" err="1"/>
              <a:t>unnatural</a:t>
            </a:r>
            <a:r>
              <a:rPr lang="cs-CZ" dirty="0"/>
              <a:t>-natural, </a:t>
            </a:r>
            <a:r>
              <a:rPr lang="cs-CZ" dirty="0" err="1"/>
              <a:t>abnormal-normal</a:t>
            </a:r>
            <a:r>
              <a:rPr lang="cs-CZ" dirty="0"/>
              <a:t>, </a:t>
            </a:r>
            <a:r>
              <a:rPr lang="cs-CZ" dirty="0" err="1"/>
              <a:t>exotic-ordinary</a:t>
            </a:r>
            <a:r>
              <a:rPr lang="cs-CZ" dirty="0"/>
              <a:t>, </a:t>
            </a:r>
            <a:r>
              <a:rPr lang="cs-CZ" dirty="0" err="1"/>
              <a:t>polished-monstrous</a:t>
            </a:r>
            <a:r>
              <a:rPr lang="cs-CZ" dirty="0"/>
              <a:t>, </a:t>
            </a:r>
            <a:r>
              <a:rPr lang="cs-CZ" dirty="0" err="1"/>
              <a:t>intelligible-unintelligible</a:t>
            </a:r>
            <a:r>
              <a:rPr lang="cs-CZ" dirty="0"/>
              <a:t>, </a:t>
            </a:r>
            <a:r>
              <a:rPr lang="cs-CZ" dirty="0" err="1"/>
              <a:t>useless-useful</a:t>
            </a:r>
            <a:endParaRPr lang="cs-CZ" dirty="0"/>
          </a:p>
          <a:p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commodified</a:t>
            </a:r>
            <a:r>
              <a:rPr lang="cs-CZ" dirty="0"/>
              <a:t> and </a:t>
            </a:r>
            <a:r>
              <a:rPr lang="cs-CZ" dirty="0" err="1"/>
              <a:t>mathematized</a:t>
            </a:r>
            <a:endParaRPr lang="cs-CZ" dirty="0"/>
          </a:p>
          <a:p>
            <a:r>
              <a:rPr lang="cs-CZ" dirty="0" err="1"/>
              <a:t>Strange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natures</a:t>
            </a:r>
            <a:r>
              <a:rPr lang="cs-CZ" dirty="0"/>
              <a:t> </a:t>
            </a:r>
            <a:r>
              <a:rPr lang="cs-CZ" dirty="0" err="1"/>
              <a:t>eventually</a:t>
            </a:r>
            <a:r>
              <a:rPr lang="cs-CZ" dirty="0"/>
              <a:t> to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familiar</a:t>
            </a:r>
            <a:r>
              <a:rPr lang="cs-CZ" dirty="0"/>
              <a:t> in </a:t>
            </a:r>
            <a:r>
              <a:rPr lang="cs-CZ" dirty="0" err="1"/>
              <a:t>their</a:t>
            </a:r>
            <a:r>
              <a:rPr lang="cs-CZ" dirty="0"/>
              <a:t> very </a:t>
            </a:r>
            <a:r>
              <a:rPr lang="cs-CZ" dirty="0" err="1"/>
              <a:t>strangeness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386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8FA32-7A26-7857-9BE3-98E1D1A1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fantasies</a:t>
            </a:r>
            <a:r>
              <a:rPr lang="cs-CZ" dirty="0"/>
              <a:t> and </a:t>
            </a:r>
            <a:r>
              <a:rPr lang="cs-CZ" dirty="0" err="1"/>
              <a:t>haptic</a:t>
            </a:r>
            <a:r>
              <a:rPr lang="cs-CZ" dirty="0"/>
              <a:t> </a:t>
            </a:r>
            <a:r>
              <a:rPr lang="cs-CZ" dirty="0" err="1"/>
              <a:t>terrors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38766-D4A8-3512-BBA6-A7BDC54A1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218176"/>
          </a:xfrm>
        </p:spPr>
        <p:txBody>
          <a:bodyPr/>
          <a:lstStyle/>
          <a:p>
            <a:r>
              <a:rPr lang="cs-CZ" dirty="0" err="1"/>
              <a:t>Moral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natures</a:t>
            </a:r>
            <a:endParaRPr lang="cs-CZ" dirty="0"/>
          </a:p>
          <a:p>
            <a:pPr lvl="1"/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natures</a:t>
            </a:r>
            <a:r>
              <a:rPr lang="cs-CZ" dirty="0"/>
              <a:t> as a </a:t>
            </a:r>
            <a:r>
              <a:rPr lang="cs-CZ" dirty="0" err="1"/>
              <a:t>paradise</a:t>
            </a:r>
            <a:endParaRPr lang="cs-CZ" dirty="0"/>
          </a:p>
          <a:p>
            <a:pPr lvl="1"/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natures</a:t>
            </a:r>
            <a:r>
              <a:rPr lang="cs-CZ" dirty="0"/>
              <a:t> as </a:t>
            </a:r>
            <a:r>
              <a:rPr lang="cs-CZ" dirty="0" err="1"/>
              <a:t>pestiliental</a:t>
            </a:r>
            <a:r>
              <a:rPr lang="cs-CZ" dirty="0"/>
              <a:t> and </a:t>
            </a:r>
            <a:r>
              <a:rPr lang="cs-CZ" dirty="0" err="1"/>
              <a:t>excessive</a:t>
            </a:r>
            <a:endParaRPr lang="cs-CZ" dirty="0"/>
          </a:p>
          <a:p>
            <a:pPr lvl="1"/>
            <a:r>
              <a:rPr lang="cs-CZ" dirty="0"/>
              <a:t>Noble </a:t>
            </a:r>
            <a:r>
              <a:rPr lang="cs-CZ" dirty="0" err="1"/>
              <a:t>savage</a:t>
            </a:r>
            <a:r>
              <a:rPr lang="cs-CZ" dirty="0"/>
              <a:t> / </a:t>
            </a:r>
            <a:r>
              <a:rPr lang="cs-CZ" dirty="0" err="1"/>
              <a:t>ignoble</a:t>
            </a:r>
            <a:r>
              <a:rPr lang="cs-CZ" dirty="0"/>
              <a:t> </a:t>
            </a:r>
            <a:r>
              <a:rPr lang="cs-CZ" dirty="0" err="1"/>
              <a:t>savage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fantasy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tropical</a:t>
            </a:r>
            <a:r>
              <a:rPr lang="cs-CZ" dirty="0"/>
              <a:t> </a:t>
            </a:r>
            <a:r>
              <a:rPr lang="cs-CZ" dirty="0" err="1"/>
              <a:t>heterotopia</a:t>
            </a:r>
            <a:endParaRPr lang="cs-CZ" dirty="0"/>
          </a:p>
          <a:p>
            <a:pPr lvl="1"/>
            <a:r>
              <a:rPr lang="cs-CZ" dirty="0" err="1"/>
              <a:t>Tropical</a:t>
            </a:r>
            <a:r>
              <a:rPr lang="cs-CZ" dirty="0"/>
              <a:t> </a:t>
            </a:r>
            <a:r>
              <a:rPr lang="cs-CZ" dirty="0" err="1"/>
              <a:t>sublime</a:t>
            </a:r>
            <a:endParaRPr lang="cs-CZ" dirty="0"/>
          </a:p>
          <a:p>
            <a:r>
              <a:rPr lang="cs-CZ" dirty="0" err="1"/>
              <a:t>Visuality</a:t>
            </a:r>
            <a:r>
              <a:rPr lang="cs-CZ" dirty="0"/>
              <a:t> versus </a:t>
            </a:r>
            <a:r>
              <a:rPr lang="cs-CZ" dirty="0" err="1"/>
              <a:t>haptic</a:t>
            </a:r>
            <a:r>
              <a:rPr lang="cs-CZ" dirty="0"/>
              <a:t> sensuality</a:t>
            </a:r>
          </a:p>
          <a:p>
            <a:r>
              <a:rPr lang="cs-CZ" dirty="0"/>
              <a:t>„</a:t>
            </a:r>
            <a:r>
              <a:rPr lang="cs-CZ" dirty="0" err="1"/>
              <a:t>Traders</a:t>
            </a:r>
            <a:r>
              <a:rPr lang="cs-CZ" dirty="0"/>
              <a:t> and </a:t>
            </a:r>
            <a:r>
              <a:rPr lang="cs-CZ" dirty="0" err="1"/>
              <a:t>militiamen</a:t>
            </a:r>
            <a:r>
              <a:rPr lang="cs-CZ" dirty="0"/>
              <a:t> </a:t>
            </a:r>
            <a:r>
              <a:rPr lang="cs-CZ" dirty="0" err="1"/>
              <a:t>constructed</a:t>
            </a:r>
            <a:r>
              <a:rPr lang="cs-CZ" dirty="0"/>
              <a:t> a </a:t>
            </a:r>
            <a:r>
              <a:rPr lang="cs-CZ" dirty="0" err="1"/>
              <a:t>landscape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wildness</a:t>
            </a:r>
            <a:r>
              <a:rPr lang="cs-CZ" dirty="0"/>
              <a:t> and </a:t>
            </a:r>
            <a:r>
              <a:rPr lang="cs-CZ" dirty="0" err="1"/>
              <a:t>savagery</a:t>
            </a:r>
            <a:r>
              <a:rPr lang="cs-CZ" dirty="0"/>
              <a:t> so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themselves</a:t>
            </a:r>
            <a:r>
              <a:rPr lang="cs-CZ" dirty="0"/>
              <a:t> </a:t>
            </a:r>
            <a:r>
              <a:rPr lang="cs-CZ" dirty="0" err="1"/>
              <a:t>became</a:t>
            </a:r>
            <a:r>
              <a:rPr lang="cs-CZ" dirty="0"/>
              <a:t> </a:t>
            </a:r>
            <a:r>
              <a:rPr lang="cs-CZ" dirty="0" err="1"/>
              <a:t>wild</a:t>
            </a:r>
            <a:r>
              <a:rPr lang="cs-CZ" dirty="0"/>
              <a:t> and </a:t>
            </a:r>
            <a:r>
              <a:rPr lang="cs-CZ" dirty="0" err="1"/>
              <a:t>savage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violence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actions</a:t>
            </a:r>
            <a:r>
              <a:rPr lang="cs-CZ" dirty="0"/>
              <a:t> </a:t>
            </a:r>
            <a:r>
              <a:rPr lang="cs-CZ" dirty="0" err="1"/>
              <a:t>mirrored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violence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fears</a:t>
            </a:r>
            <a:r>
              <a:rPr lang="cs-CZ" dirty="0"/>
              <a:t>.“ (Gregory 2001: 107)</a:t>
            </a:r>
          </a:p>
        </p:txBody>
      </p:sp>
      <p:pic>
        <p:nvPicPr>
          <p:cNvPr id="5" name="Obrázek 4" descr="Obsah obrázku venku, rostlina, džungle, vegetace&#10;&#10;Popis byl vytvořen automaticky">
            <a:extLst>
              <a:ext uri="{FF2B5EF4-FFF2-40B4-BE49-F238E27FC236}">
                <a16:creationId xmlns:a16="http://schemas.microsoft.com/office/drawing/2014/main" id="{26CA1774-BA6F-965B-E61F-797062F5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00" y="1798197"/>
            <a:ext cx="3374300" cy="22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4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1F030-24A6-CB3E-FB67-2F68FFD2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4154168" cy="1320800"/>
          </a:xfrm>
        </p:spPr>
        <p:txBody>
          <a:bodyPr>
            <a:normAutofit/>
          </a:bodyPr>
          <a:lstStyle/>
          <a:p>
            <a:r>
              <a:rPr lang="cs-CZ" dirty="0" err="1"/>
              <a:t>Natures</a:t>
            </a:r>
            <a:r>
              <a:rPr lang="cs-CZ" dirty="0"/>
              <a:t> and </a:t>
            </a:r>
            <a:r>
              <a:rPr lang="cs-CZ" dirty="0" err="1"/>
              <a:t>war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E5699-9EED-38F1-278A-4A5AA5D8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1597446"/>
            <a:ext cx="4763103" cy="49686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dirty="0" err="1"/>
              <a:t>Cartography</a:t>
            </a:r>
            <a:r>
              <a:rPr lang="cs-CZ" dirty="0"/>
              <a:t> versus </a:t>
            </a:r>
            <a:r>
              <a:rPr lang="cs-CZ" dirty="0" err="1"/>
              <a:t>corpography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Generals</a:t>
            </a:r>
            <a:r>
              <a:rPr lang="cs-CZ" sz="1800" dirty="0"/>
              <a:t> in front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battlemaps</a:t>
            </a:r>
            <a:r>
              <a:rPr lang="cs-CZ" sz="1800" dirty="0"/>
              <a:t> / </a:t>
            </a:r>
            <a:r>
              <a:rPr lang="cs-CZ" sz="1800" dirty="0" err="1"/>
              <a:t>soldeirs</a:t>
            </a:r>
            <a:r>
              <a:rPr lang="cs-CZ" sz="1800" dirty="0"/>
              <a:t> „</a:t>
            </a:r>
            <a:r>
              <a:rPr lang="cs-CZ" sz="1800" dirty="0" err="1"/>
              <a:t>down</a:t>
            </a:r>
            <a:r>
              <a:rPr lang="cs-CZ" sz="1800" dirty="0"/>
              <a:t> </a:t>
            </a:r>
            <a:r>
              <a:rPr lang="cs-CZ" sz="1800" dirty="0" err="1"/>
              <a:t>there</a:t>
            </a:r>
            <a:r>
              <a:rPr lang="cs-CZ" sz="1800" dirty="0"/>
              <a:t>“ </a:t>
            </a:r>
            <a:r>
              <a:rPr lang="cs-CZ" sz="1800" dirty="0" err="1"/>
              <a:t>inside</a:t>
            </a:r>
            <a:r>
              <a:rPr lang="cs-CZ" sz="1800" dirty="0"/>
              <a:t> </a:t>
            </a:r>
            <a:r>
              <a:rPr lang="cs-CZ" sz="1800" dirty="0" err="1"/>
              <a:t>dangerous</a:t>
            </a:r>
            <a:r>
              <a:rPr lang="cs-CZ" sz="1800" dirty="0"/>
              <a:t>, </a:t>
            </a:r>
            <a:r>
              <a:rPr lang="cs-CZ" sz="1800" dirty="0" err="1"/>
              <a:t>messy</a:t>
            </a:r>
            <a:r>
              <a:rPr lang="cs-CZ" sz="1800" dirty="0"/>
              <a:t>, </a:t>
            </a:r>
            <a:r>
              <a:rPr lang="cs-CZ" sz="1800" dirty="0" err="1"/>
              <a:t>detrimental</a:t>
            </a:r>
            <a:r>
              <a:rPr lang="cs-CZ" sz="1800" dirty="0"/>
              <a:t> (and </a:t>
            </a:r>
            <a:r>
              <a:rPr lang="cs-CZ" sz="1800" dirty="0" err="1"/>
              <a:t>often</a:t>
            </a:r>
            <a:r>
              <a:rPr lang="cs-CZ" sz="1800" dirty="0"/>
              <a:t> </a:t>
            </a:r>
            <a:r>
              <a:rPr lang="cs-CZ" sz="1800" dirty="0" err="1"/>
              <a:t>destroyed</a:t>
            </a:r>
            <a:r>
              <a:rPr lang="cs-CZ" sz="1800" dirty="0"/>
              <a:t>) </a:t>
            </a:r>
            <a:r>
              <a:rPr lang="cs-CZ" sz="1800" dirty="0" err="1"/>
              <a:t>nature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/>
              <a:t>It </a:t>
            </a:r>
            <a:r>
              <a:rPr lang="en-US" sz="1800" dirty="0"/>
              <a:t>required a </a:t>
            </a:r>
            <a:r>
              <a:rPr lang="cs-CZ" sz="1800" dirty="0"/>
              <a:t>„</a:t>
            </a:r>
            <a:r>
              <a:rPr lang="en-US" sz="1800" dirty="0"/>
              <a:t>re-mapping</a:t>
            </a:r>
            <a:r>
              <a:rPr lang="cs-CZ" sz="1800" dirty="0"/>
              <a:t>“</a:t>
            </a:r>
            <a:r>
              <a:rPr lang="en-US" sz="1800" dirty="0"/>
              <a:t>, the improvisation of a </a:t>
            </a:r>
            <a:r>
              <a:rPr lang="en-US" sz="1800" dirty="0" err="1"/>
              <a:t>corpography</a:t>
            </a:r>
            <a:r>
              <a:rPr lang="en-US" sz="1800" dirty="0"/>
              <a:t> rather than a cartography, in which </a:t>
            </a:r>
            <a:r>
              <a:rPr lang="cs-CZ" sz="1800" dirty="0" err="1"/>
              <a:t>haptics</a:t>
            </a:r>
            <a:r>
              <a:rPr lang="cs-CZ" sz="1800" dirty="0"/>
              <a:t> had to</a:t>
            </a:r>
            <a:r>
              <a:rPr lang="en-US" sz="1800" dirty="0"/>
              <a:t> be heightened</a:t>
            </a:r>
            <a:endParaRPr lang="cs-CZ" sz="1800" dirty="0"/>
          </a:p>
          <a:p>
            <a:pPr>
              <a:lnSpc>
                <a:spcPct val="90000"/>
              </a:lnSpc>
            </a:pPr>
            <a:r>
              <a:rPr lang="cs-CZ" dirty="0" err="1"/>
              <a:t>Interdepence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corporeal</a:t>
            </a:r>
            <a:r>
              <a:rPr lang="cs-CZ" dirty="0"/>
              <a:t> </a:t>
            </a:r>
            <a:r>
              <a:rPr lang="cs-CZ" dirty="0" err="1"/>
              <a:t>death</a:t>
            </a:r>
            <a:r>
              <a:rPr lang="cs-CZ" dirty="0"/>
              <a:t> and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 err="1"/>
              <a:t>Landscape</a:t>
            </a:r>
            <a:r>
              <a:rPr lang="cs-CZ" dirty="0"/>
              <a:t> </a:t>
            </a:r>
            <a:r>
              <a:rPr lang="cs-CZ" dirty="0" err="1"/>
              <a:t>turning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„anti-</a:t>
            </a:r>
            <a:r>
              <a:rPr lang="cs-CZ" dirty="0" err="1"/>
              <a:t>landscape</a:t>
            </a:r>
            <a:r>
              <a:rPr lang="cs-CZ" dirty="0"/>
              <a:t>“</a:t>
            </a:r>
          </a:p>
          <a:p>
            <a:pPr>
              <a:lnSpc>
                <a:spcPct val="90000"/>
              </a:lnSpc>
            </a:pPr>
            <a:r>
              <a:rPr lang="cs-CZ" dirty="0" err="1"/>
              <a:t>Soldiers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reduced</a:t>
            </a:r>
            <a:r>
              <a:rPr lang="cs-CZ" dirty="0"/>
              <a:t> to a </a:t>
            </a:r>
            <a:r>
              <a:rPr lang="cs-CZ" dirty="0" err="1"/>
              <a:t>savage</a:t>
            </a:r>
            <a:r>
              <a:rPr lang="cs-CZ" dirty="0"/>
              <a:t> „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nature</a:t>
            </a:r>
            <a:r>
              <a:rPr lang="cs-CZ" dirty="0"/>
              <a:t>“ by non-Western </a:t>
            </a:r>
            <a:r>
              <a:rPr lang="cs-CZ" dirty="0" err="1"/>
              <a:t>nature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Survivors</a:t>
            </a:r>
            <a:r>
              <a:rPr lang="cs-CZ" sz="1800" dirty="0"/>
              <a:t> </a:t>
            </a:r>
            <a:r>
              <a:rPr lang="cs-CZ" sz="1800" dirty="0" err="1"/>
              <a:t>doubting</a:t>
            </a:r>
            <a:r>
              <a:rPr lang="cs-CZ" sz="1800" dirty="0"/>
              <a:t> </a:t>
            </a:r>
            <a:r>
              <a:rPr lang="cs-CZ" sz="1800" dirty="0" err="1"/>
              <a:t>their</a:t>
            </a:r>
            <a:r>
              <a:rPr lang="cs-CZ" sz="1800" dirty="0"/>
              <a:t> humanity </a:t>
            </a:r>
            <a:r>
              <a:rPr lang="cs-CZ" sz="1800" dirty="0" err="1"/>
              <a:t>because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„</a:t>
            </a:r>
            <a:r>
              <a:rPr lang="cs-CZ" sz="1800" dirty="0" err="1"/>
              <a:t>inhuman</a:t>
            </a:r>
            <a:r>
              <a:rPr lang="cs-CZ" sz="1800" dirty="0"/>
              <a:t>“ </a:t>
            </a:r>
            <a:r>
              <a:rPr lang="cs-CZ" sz="1800" dirty="0" err="1"/>
              <a:t>nature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battlefield</a:t>
            </a:r>
            <a:endParaRPr lang="cs-CZ" sz="1800" dirty="0"/>
          </a:p>
        </p:txBody>
      </p:sp>
      <p:pic>
        <p:nvPicPr>
          <p:cNvPr id="5" name="Obrázek 4" descr="Obsah obrázku venku, oblečení, helma, strom&#10;&#10;Popis byl vytvořen automaticky">
            <a:extLst>
              <a:ext uri="{FF2B5EF4-FFF2-40B4-BE49-F238E27FC236}">
                <a16:creationId xmlns:a16="http://schemas.microsoft.com/office/drawing/2014/main" id="{CD5AC69D-3FA2-1258-65DF-0C4812332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2" r="21358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756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4DFA8-2005-796C-0BC3-5E7B8E4A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err="1"/>
              <a:t>Postcolonial</a:t>
            </a:r>
            <a:r>
              <a:rPr lang="cs-CZ" sz="2800"/>
              <a:t> </a:t>
            </a:r>
            <a:r>
              <a:rPr lang="cs-CZ" sz="2800" err="1"/>
              <a:t>situation</a:t>
            </a:r>
            <a:r>
              <a:rPr lang="cs-CZ" sz="2800"/>
              <a:t> and </a:t>
            </a:r>
            <a:r>
              <a:rPr lang="cs-CZ" sz="2800" err="1"/>
              <a:t>psychoanalysis</a:t>
            </a:r>
            <a:endParaRPr lang="cs-CZ" sz="2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169080-BA9B-9576-F19F-9DAE061F8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160589"/>
            <a:ext cx="3738534" cy="3880773"/>
          </a:xfrm>
        </p:spPr>
        <p:txBody>
          <a:bodyPr>
            <a:normAutofit/>
          </a:bodyPr>
          <a:lstStyle/>
          <a:p>
            <a:r>
              <a:rPr lang="cs-CZ" sz="1700" dirty="0" err="1"/>
              <a:t>Frantz</a:t>
            </a:r>
            <a:r>
              <a:rPr lang="cs-CZ" sz="1700" dirty="0"/>
              <a:t> </a:t>
            </a:r>
            <a:r>
              <a:rPr lang="cs-CZ" sz="1700" dirty="0" err="1"/>
              <a:t>Fanon</a:t>
            </a:r>
            <a:endParaRPr lang="cs-CZ" sz="1700" dirty="0"/>
          </a:p>
          <a:p>
            <a:pPr lvl="1"/>
            <a:r>
              <a:rPr lang="cs-CZ" sz="1700" dirty="0" err="1"/>
              <a:t>orignally</a:t>
            </a:r>
            <a:r>
              <a:rPr lang="cs-CZ" sz="1700" dirty="0"/>
              <a:t> </a:t>
            </a:r>
            <a:r>
              <a:rPr lang="cs-CZ" sz="1700" dirty="0" err="1"/>
              <a:t>from</a:t>
            </a:r>
            <a:r>
              <a:rPr lang="cs-CZ" sz="1700" dirty="0"/>
              <a:t> </a:t>
            </a:r>
            <a:r>
              <a:rPr lang="cs-CZ" sz="1700" dirty="0" err="1"/>
              <a:t>Martinique</a:t>
            </a:r>
            <a:r>
              <a:rPr lang="cs-CZ" sz="1700" dirty="0"/>
              <a:t>, but </a:t>
            </a:r>
            <a:r>
              <a:rPr lang="cs-CZ" sz="1700" dirty="0" err="1"/>
              <a:t>important</a:t>
            </a:r>
            <a:r>
              <a:rPr lang="cs-CZ" sz="1700" dirty="0"/>
              <a:t> in France and </a:t>
            </a:r>
            <a:r>
              <a:rPr lang="cs-CZ" sz="1700" dirty="0" err="1"/>
              <a:t>northern</a:t>
            </a:r>
            <a:r>
              <a:rPr lang="cs-CZ" sz="1700" dirty="0"/>
              <a:t> </a:t>
            </a:r>
            <a:r>
              <a:rPr lang="cs-CZ" sz="1700" dirty="0" err="1"/>
              <a:t>Africa</a:t>
            </a:r>
            <a:endParaRPr lang="cs-CZ" sz="1700" dirty="0"/>
          </a:p>
          <a:p>
            <a:pPr lvl="1"/>
            <a:r>
              <a:rPr lang="cs-CZ" sz="1700" dirty="0" err="1"/>
              <a:t>freedom</a:t>
            </a:r>
            <a:r>
              <a:rPr lang="cs-CZ" sz="1700" dirty="0"/>
              <a:t> fighter, </a:t>
            </a:r>
            <a:r>
              <a:rPr lang="cs-CZ" sz="1700" dirty="0" err="1"/>
              <a:t>philosopher</a:t>
            </a:r>
            <a:r>
              <a:rPr lang="cs-CZ" sz="1700" dirty="0"/>
              <a:t>, </a:t>
            </a:r>
            <a:r>
              <a:rPr lang="cs-CZ" sz="1700" dirty="0" err="1"/>
              <a:t>psychiatrist</a:t>
            </a:r>
            <a:r>
              <a:rPr lang="cs-CZ" sz="1700" dirty="0"/>
              <a:t> </a:t>
            </a:r>
          </a:p>
          <a:p>
            <a:r>
              <a:rPr lang="cs-CZ" sz="1700" dirty="0" err="1"/>
              <a:t>Postcolonial</a:t>
            </a:r>
            <a:r>
              <a:rPr lang="cs-CZ" sz="1700" dirty="0"/>
              <a:t> </a:t>
            </a:r>
            <a:r>
              <a:rPr lang="cs-CZ" sz="1700" dirty="0" err="1"/>
              <a:t>reworking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then</a:t>
            </a:r>
            <a:r>
              <a:rPr lang="cs-CZ" sz="1700" dirty="0"/>
              <a:t> </a:t>
            </a:r>
            <a:r>
              <a:rPr lang="cs-CZ" sz="1700" dirty="0" err="1"/>
              <a:t>important</a:t>
            </a:r>
            <a:r>
              <a:rPr lang="cs-CZ" sz="1700" dirty="0"/>
              <a:t> </a:t>
            </a:r>
            <a:r>
              <a:rPr lang="cs-CZ" sz="1700" dirty="0" err="1"/>
              <a:t>psychoanalytical</a:t>
            </a:r>
            <a:r>
              <a:rPr lang="cs-CZ" sz="1700" dirty="0"/>
              <a:t> </a:t>
            </a:r>
            <a:r>
              <a:rPr lang="cs-CZ" sz="1700" dirty="0" err="1"/>
              <a:t>concepts</a:t>
            </a:r>
            <a:endParaRPr lang="cs-CZ" sz="1700" dirty="0"/>
          </a:p>
          <a:p>
            <a:r>
              <a:rPr lang="cs-CZ" sz="1700" dirty="0"/>
              <a:t>Skin-ego</a:t>
            </a:r>
          </a:p>
          <a:p>
            <a:r>
              <a:rPr lang="cs-CZ" sz="1700" dirty="0"/>
              <a:t>Black </a:t>
            </a:r>
            <a:r>
              <a:rPr lang="cs-CZ" sz="1700" dirty="0" err="1"/>
              <a:t>consciousness</a:t>
            </a:r>
            <a:endParaRPr lang="cs-CZ" sz="1700" dirty="0"/>
          </a:p>
        </p:txBody>
      </p:sp>
      <p:pic>
        <p:nvPicPr>
          <p:cNvPr id="5" name="Obrázek 4" descr="Obsah obrázku Lidská tvář, portrét, osoba, muž&#10;&#10;Popis byl vytvořen automaticky">
            <a:extLst>
              <a:ext uri="{FF2B5EF4-FFF2-40B4-BE49-F238E27FC236}">
                <a16:creationId xmlns:a16="http://schemas.microsoft.com/office/drawing/2014/main" id="{4A27FC4B-4ACE-A1A5-EA34-93E9F711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07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F608A-A157-DA41-30AE-66C17B62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Temperate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birthplace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progress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1A639E-74D9-1FBC-718B-C5BFBE299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7575934" cy="4306311"/>
          </a:xfrm>
        </p:spPr>
        <p:txBody>
          <a:bodyPr>
            <a:normAutofit/>
          </a:bodyPr>
          <a:lstStyle/>
          <a:p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determinisms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hree</a:t>
            </a:r>
            <a:r>
              <a:rPr lang="en-US" dirty="0"/>
              <a:t> primordial environmental facts: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continents</a:t>
            </a:r>
            <a:r>
              <a:rPr lang="en-US" dirty="0"/>
              <a:t>, the distribution of domesticable wild plants</a:t>
            </a:r>
            <a:r>
              <a:rPr lang="cs-CZ" dirty="0"/>
              <a:t> and </a:t>
            </a:r>
            <a:r>
              <a:rPr lang="cs-CZ" dirty="0" err="1"/>
              <a:t>animals</a:t>
            </a:r>
            <a:r>
              <a:rPr lang="cs-CZ" dirty="0"/>
              <a:t>,</a:t>
            </a:r>
            <a:r>
              <a:rPr lang="en-US" dirty="0"/>
              <a:t> 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geo</a:t>
            </a:r>
            <a:r>
              <a:rPr lang="en-US" dirty="0"/>
              <a:t>graphical barriers inhibiting the diffusion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domesticates</a:t>
            </a:r>
            <a:endParaRPr lang="cs-CZ" dirty="0"/>
          </a:p>
          <a:p>
            <a:pPr lvl="1"/>
            <a:r>
              <a:rPr lang="cs-CZ" dirty="0" err="1"/>
              <a:t>Europe‘s</a:t>
            </a:r>
            <a:r>
              <a:rPr lang="cs-CZ" dirty="0"/>
              <a:t> </a:t>
            </a:r>
            <a:r>
              <a:rPr lang="cs-CZ" dirty="0" err="1"/>
              <a:t>livestock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sturdier</a:t>
            </a:r>
            <a:r>
              <a:rPr lang="cs-CZ" dirty="0"/>
              <a:t> and </a:t>
            </a:r>
            <a:r>
              <a:rPr lang="cs-CZ" dirty="0" err="1"/>
              <a:t>healthier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those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nontemperate</a:t>
            </a:r>
            <a:r>
              <a:rPr lang="cs-CZ" dirty="0"/>
              <a:t> </a:t>
            </a:r>
            <a:r>
              <a:rPr lang="cs-CZ" dirty="0" err="1"/>
              <a:t>regions</a:t>
            </a:r>
            <a:endParaRPr lang="cs-CZ" dirty="0"/>
          </a:p>
          <a:p>
            <a:r>
              <a:rPr lang="cs-CZ" dirty="0"/>
              <a:t>N</a:t>
            </a:r>
            <a:r>
              <a:rPr lang="en-US" dirty="0" err="1"/>
              <a:t>atural</a:t>
            </a:r>
            <a:r>
              <a:rPr lang="en-US" dirty="0"/>
              <a:t> determinants of plant</a:t>
            </a:r>
            <a:r>
              <a:rPr lang="cs-CZ" dirty="0"/>
              <a:t> and animal</a:t>
            </a:r>
            <a:r>
              <a:rPr lang="en-US" dirty="0"/>
              <a:t> ecology as somehow determinants of human ecology</a:t>
            </a:r>
            <a:endParaRPr lang="cs-CZ" dirty="0"/>
          </a:p>
          <a:p>
            <a:r>
              <a:rPr lang="cs-CZ" dirty="0" err="1"/>
              <a:t>Tropical</a:t>
            </a:r>
            <a:r>
              <a:rPr lang="cs-CZ" dirty="0"/>
              <a:t> </a:t>
            </a:r>
            <a:r>
              <a:rPr lang="cs-CZ" dirty="0" err="1"/>
              <a:t>climates</a:t>
            </a:r>
            <a:r>
              <a:rPr lang="cs-CZ" dirty="0"/>
              <a:t> as </a:t>
            </a:r>
            <a:r>
              <a:rPr lang="cs-CZ" dirty="0" err="1"/>
              <a:t>inimical</a:t>
            </a:r>
            <a:r>
              <a:rPr lang="cs-CZ" dirty="0"/>
              <a:t> to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and 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progress</a:t>
            </a:r>
            <a:endParaRPr lang="cs-CZ" dirty="0"/>
          </a:p>
          <a:p>
            <a:pPr lvl="1"/>
            <a:r>
              <a:rPr lang="cs-CZ" dirty="0"/>
              <a:t>T</a:t>
            </a:r>
            <a:r>
              <a:rPr lang="en-US" dirty="0" err="1"/>
              <a:t>ropical</a:t>
            </a:r>
            <a:r>
              <a:rPr lang="en-US" dirty="0"/>
              <a:t> heat, somehow, impedes human me</a:t>
            </a:r>
            <a:r>
              <a:rPr lang="cs-CZ" dirty="0" err="1"/>
              <a:t>ntal</a:t>
            </a:r>
            <a:r>
              <a:rPr lang="cs-CZ" dirty="0"/>
              <a:t> and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lvl="1"/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plagued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diseases</a:t>
            </a:r>
            <a:endParaRPr lang="cs-CZ" dirty="0"/>
          </a:p>
          <a:p>
            <a:pPr lvl="1"/>
            <a:r>
              <a:rPr lang="cs-CZ" dirty="0" err="1"/>
              <a:t>Tropical</a:t>
            </a:r>
            <a:r>
              <a:rPr lang="cs-CZ" dirty="0"/>
              <a:t> </a:t>
            </a:r>
            <a:r>
              <a:rPr lang="cs-CZ" dirty="0" err="1"/>
              <a:t>agriculture</a:t>
            </a:r>
            <a:r>
              <a:rPr lang="cs-CZ" dirty="0"/>
              <a:t> </a:t>
            </a:r>
            <a:r>
              <a:rPr lang="cs-CZ" dirty="0" err="1"/>
              <a:t>hopelessly</a:t>
            </a:r>
            <a:r>
              <a:rPr lang="cs-CZ" dirty="0"/>
              <a:t> </a:t>
            </a:r>
            <a:r>
              <a:rPr lang="cs-CZ" dirty="0" err="1"/>
              <a:t>unproductive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venku, tráva, kráva, savec&#10;&#10;Popis byl vytvořen automaticky">
            <a:extLst>
              <a:ext uri="{FF2B5EF4-FFF2-40B4-BE49-F238E27FC236}">
                <a16:creationId xmlns:a16="http://schemas.microsoft.com/office/drawing/2014/main" id="{6EB9016B-888D-A34D-B284-E62344B7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14" y="0"/>
            <a:ext cx="2880786" cy="21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lakát, Leták, snímek obrazovky&#10;&#10;Popis byl vytvořen automaticky">
            <a:extLst>
              <a:ext uri="{FF2B5EF4-FFF2-40B4-BE49-F238E27FC236}">
                <a16:creationId xmlns:a16="http://schemas.microsoft.com/office/drawing/2014/main" id="{A53A6822-6FED-362A-C2F2-B38D46284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96"/>
          <a:stretch/>
        </p:blipFill>
        <p:spPr>
          <a:xfrm>
            <a:off x="426339" y="571500"/>
            <a:ext cx="82913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964DF-24C1-1C50-8B79-562DDE3C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Birmingham </a:t>
            </a:r>
            <a:r>
              <a:rPr lang="cs-CZ" dirty="0" err="1"/>
              <a:t>school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BB45D-7FD3-D02D-4407-8E7E71CFF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295294"/>
          </a:xfrm>
        </p:spPr>
        <p:txBody>
          <a:bodyPr/>
          <a:lstStyle/>
          <a:p>
            <a:r>
              <a:rPr lang="cs-CZ" dirty="0" err="1"/>
              <a:t>Beginning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1960s: CCCS</a:t>
            </a:r>
          </a:p>
          <a:p>
            <a:r>
              <a:rPr lang="cs-CZ" dirty="0" err="1"/>
              <a:t>Workers</a:t>
            </a:r>
            <a:r>
              <a:rPr lang="cs-CZ" dirty="0"/>
              <a:t>‘ </a:t>
            </a: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  <a:p>
            <a:pPr lvl="1"/>
            <a:r>
              <a:rPr lang="cs-CZ" dirty="0" err="1"/>
              <a:t>Critiques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idea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“</a:t>
            </a:r>
          </a:p>
          <a:p>
            <a:r>
              <a:rPr lang="cs-CZ" dirty="0" err="1"/>
              <a:t>Poststructuralism</a:t>
            </a:r>
            <a:r>
              <a:rPr lang="cs-CZ" dirty="0"/>
              <a:t> and </a:t>
            </a:r>
            <a:r>
              <a:rPr lang="cs-CZ" dirty="0" err="1"/>
              <a:t>Marxism</a:t>
            </a:r>
            <a:r>
              <a:rPr lang="cs-CZ" dirty="0"/>
              <a:t> </a:t>
            </a:r>
            <a:r>
              <a:rPr lang="cs-CZ" dirty="0" err="1"/>
              <a:t>sitting</a:t>
            </a:r>
            <a:r>
              <a:rPr lang="cs-CZ" dirty="0"/>
              <a:t> </a:t>
            </a:r>
            <a:r>
              <a:rPr lang="cs-CZ" dirty="0" err="1"/>
              <a:t>together</a:t>
            </a:r>
            <a:endParaRPr lang="cs-CZ" dirty="0"/>
          </a:p>
          <a:p>
            <a:r>
              <a:rPr lang="cs-CZ" dirty="0"/>
              <a:t>Stuart </a:t>
            </a:r>
            <a:r>
              <a:rPr lang="cs-CZ" dirty="0" err="1"/>
              <a:t>Hall</a:t>
            </a:r>
            <a:endParaRPr lang="cs-CZ" dirty="0"/>
          </a:p>
          <a:p>
            <a:pPr lvl="1"/>
            <a:r>
              <a:rPr lang="cs-CZ" dirty="0" err="1"/>
              <a:t>Bringing</a:t>
            </a:r>
            <a:r>
              <a:rPr lang="cs-CZ" dirty="0"/>
              <a:t>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imperative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connection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Marxist</a:t>
            </a:r>
            <a:r>
              <a:rPr lang="cs-CZ" dirty="0"/>
              <a:t> </a:t>
            </a:r>
            <a:r>
              <a:rPr lang="cs-CZ" dirty="0" err="1"/>
              <a:t>critique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capitalism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critique</a:t>
            </a:r>
            <a:endParaRPr lang="cs-CZ" dirty="0"/>
          </a:p>
          <a:p>
            <a:r>
              <a:rPr lang="cs-CZ" dirty="0" err="1"/>
              <a:t>Researches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media </a:t>
            </a:r>
            <a:r>
              <a:rPr lang="cs-CZ" dirty="0" err="1"/>
              <a:t>production</a:t>
            </a:r>
            <a:r>
              <a:rPr lang="cs-CZ" dirty="0"/>
              <a:t> and media </a:t>
            </a:r>
            <a:r>
              <a:rPr lang="cs-CZ" dirty="0" err="1"/>
              <a:t>consumption</a:t>
            </a:r>
            <a:r>
              <a:rPr lang="cs-CZ" dirty="0"/>
              <a:t> </a:t>
            </a:r>
            <a:r>
              <a:rPr lang="cs-CZ" dirty="0" err="1"/>
              <a:t>primarily</a:t>
            </a:r>
            <a:endParaRPr lang="cs-CZ" dirty="0"/>
          </a:p>
          <a:p>
            <a:r>
              <a:rPr lang="cs-CZ" dirty="0"/>
              <a:t>David Morley</a:t>
            </a:r>
          </a:p>
        </p:txBody>
      </p:sp>
      <p:pic>
        <p:nvPicPr>
          <p:cNvPr id="5" name="Obrázek 4" descr="Obsah obrázku text, plaketa, Pamětní deska, Písmo&#10;&#10;Popis byl vytvořen automaticky">
            <a:extLst>
              <a:ext uri="{FF2B5EF4-FFF2-40B4-BE49-F238E27FC236}">
                <a16:creationId xmlns:a16="http://schemas.microsoft.com/office/drawing/2014/main" id="{F0D90B76-721D-B781-C0A0-D08A6DE11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44" y="1665995"/>
            <a:ext cx="2475455" cy="22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9E0AC-A594-0D6B-B7C5-89E307B7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Indian </a:t>
            </a:r>
            <a:r>
              <a:rPr lang="cs-CZ" dirty="0" err="1"/>
              <a:t>subaltern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EE2557-BEB2-B4D7-67EE-ED1B1EA25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370" y="2160588"/>
            <a:ext cx="5050028" cy="442749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 err="1"/>
              <a:t>Studies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Indian </a:t>
            </a:r>
            <a:r>
              <a:rPr lang="cs-CZ" sz="1600" dirty="0" err="1"/>
              <a:t>peasants</a:t>
            </a:r>
            <a:r>
              <a:rPr lang="cs-CZ" sz="1600" dirty="0"/>
              <a:t> and </a:t>
            </a:r>
            <a:r>
              <a:rPr lang="cs-CZ" sz="1600" dirty="0" err="1"/>
              <a:t>lower</a:t>
            </a:r>
            <a:r>
              <a:rPr lang="cs-CZ" sz="1600" dirty="0"/>
              <a:t> </a:t>
            </a:r>
            <a:r>
              <a:rPr lang="cs-CZ" sz="1600" dirty="0" err="1"/>
              <a:t>classes</a:t>
            </a:r>
            <a:r>
              <a:rPr lang="cs-CZ" sz="1600" dirty="0"/>
              <a:t> and </a:t>
            </a:r>
            <a:r>
              <a:rPr lang="cs-CZ" sz="1600" dirty="0" err="1"/>
              <a:t>castes</a:t>
            </a:r>
            <a:endParaRPr lang="cs-CZ" sz="1600" dirty="0"/>
          </a:p>
          <a:p>
            <a:pPr>
              <a:lnSpc>
                <a:spcPct val="90000"/>
              </a:lnSpc>
            </a:pPr>
            <a:r>
              <a:rPr lang="cs-CZ" sz="1600" dirty="0" err="1"/>
              <a:t>Gayatri</a:t>
            </a:r>
            <a:r>
              <a:rPr lang="cs-CZ" sz="1600" dirty="0"/>
              <a:t> C. </a:t>
            </a:r>
            <a:r>
              <a:rPr lang="cs-CZ" sz="1600" dirty="0" err="1"/>
              <a:t>Spivak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dirty="0" err="1"/>
              <a:t>Interest</a:t>
            </a:r>
            <a:r>
              <a:rPr lang="cs-CZ" dirty="0"/>
              <a:t> in </a:t>
            </a:r>
            <a:r>
              <a:rPr lang="cs-CZ" dirty="0" err="1"/>
              <a:t>deconstruction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usage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contexts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sz="1600" dirty="0" err="1"/>
              <a:t>Dipesh</a:t>
            </a:r>
            <a:r>
              <a:rPr lang="cs-CZ" sz="1600" dirty="0"/>
              <a:t> </a:t>
            </a:r>
            <a:r>
              <a:rPr lang="cs-CZ" sz="1600" dirty="0" err="1"/>
              <a:t>Chakrabarty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dirty="0" err="1"/>
              <a:t>Critique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teleological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thinking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 err="1"/>
              <a:t>Provincializing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sz="1600" dirty="0" err="1"/>
              <a:t>Partha</a:t>
            </a:r>
            <a:r>
              <a:rPr lang="cs-CZ" sz="1600" dirty="0"/>
              <a:t> </a:t>
            </a:r>
            <a:r>
              <a:rPr lang="cs-CZ" sz="1600" dirty="0" err="1"/>
              <a:t>Chatterjee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dirty="0" err="1"/>
              <a:t>Interest</a:t>
            </a:r>
            <a:r>
              <a:rPr lang="cs-CZ" dirty="0"/>
              <a:t> in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nationalisms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influence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Empire </a:t>
            </a:r>
            <a:r>
              <a:rPr lang="cs-CZ" dirty="0" err="1"/>
              <a:t>thought</a:t>
            </a:r>
            <a:r>
              <a:rPr lang="cs-CZ" dirty="0"/>
              <a:t> on </a:t>
            </a:r>
            <a:r>
              <a:rPr lang="cs-CZ" dirty="0" err="1"/>
              <a:t>them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sz="1600" dirty="0"/>
              <a:t>David Arnold</a:t>
            </a:r>
          </a:p>
          <a:p>
            <a:pPr lvl="1">
              <a:lnSpc>
                <a:spcPct val="90000"/>
              </a:lnSpc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postcolonial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nature</a:t>
            </a:r>
            <a:endParaRPr lang="cs-CZ" dirty="0"/>
          </a:p>
          <a:p>
            <a:pPr>
              <a:lnSpc>
                <a:spcPct val="90000"/>
              </a:lnSpc>
            </a:pPr>
            <a:endParaRPr lang="cs-CZ" sz="1400" dirty="0"/>
          </a:p>
        </p:txBody>
      </p:sp>
      <p:pic>
        <p:nvPicPr>
          <p:cNvPr id="5" name="Obrázek 4" descr="Obsah obrázku text, Lidská tvář, skica, kresba&#10;&#10;Popis byl vytvořen automaticky">
            <a:extLst>
              <a:ext uri="{FF2B5EF4-FFF2-40B4-BE49-F238E27FC236}">
                <a16:creationId xmlns:a16="http://schemas.microsoft.com/office/drawing/2014/main" id="{F61B52BC-B37D-CD63-5DF2-54EA2F050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" b="1"/>
          <a:stretch/>
        </p:blipFill>
        <p:spPr>
          <a:xfrm>
            <a:off x="508000" y="2159331"/>
            <a:ext cx="2358448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6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B3C5E-2FE3-6666-1C3D-1A5959D3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cs-CZ" dirty="0" err="1"/>
              <a:t>Dependency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uneven</a:t>
            </a:r>
            <a:r>
              <a:rPr lang="cs-CZ" dirty="0"/>
              <a:t> development</a:t>
            </a:r>
          </a:p>
        </p:txBody>
      </p:sp>
      <p:pic>
        <p:nvPicPr>
          <p:cNvPr id="5" name="Obrázek 4" descr="Obsah obrázku text, kruh, Písmo, Grafika&#10;&#10;Popis byl vytvořen automaticky">
            <a:extLst>
              <a:ext uri="{FF2B5EF4-FFF2-40B4-BE49-F238E27FC236}">
                <a16:creationId xmlns:a16="http://schemas.microsoft.com/office/drawing/2014/main" id="{232198D7-17E3-B3EC-BC40-252F97B90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5" y="2941528"/>
            <a:ext cx="2186980" cy="21869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7A1DEC-8E8D-3434-C23B-B854D3564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370" y="2160589"/>
            <a:ext cx="5483525" cy="4416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Samir Amin</a:t>
            </a:r>
          </a:p>
          <a:p>
            <a:pPr lvl="1">
              <a:lnSpc>
                <a:spcPct val="90000"/>
              </a:lnSpc>
            </a:pPr>
            <a:r>
              <a:rPr lang="cs-CZ" sz="1800" dirty="0" err="1"/>
              <a:t>Egyptian</a:t>
            </a:r>
            <a:r>
              <a:rPr lang="cs-CZ" sz="1800" dirty="0"/>
              <a:t> </a:t>
            </a:r>
            <a:r>
              <a:rPr lang="cs-CZ" sz="1800" dirty="0" err="1"/>
              <a:t>Marxist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Capitalism</a:t>
            </a:r>
            <a:r>
              <a:rPr lang="cs-CZ" sz="1800" dirty="0"/>
              <a:t> and </a:t>
            </a:r>
            <a:r>
              <a:rPr lang="cs-CZ" sz="1800" dirty="0" err="1"/>
              <a:t>its</a:t>
            </a:r>
            <a:r>
              <a:rPr lang="cs-CZ" sz="1800" dirty="0"/>
              <a:t> </a:t>
            </a:r>
            <a:r>
              <a:rPr lang="cs-CZ" sz="1800" dirty="0" err="1"/>
              <a:t>culture</a:t>
            </a:r>
            <a:r>
              <a:rPr lang="cs-CZ" sz="1800" dirty="0"/>
              <a:t> = </a:t>
            </a:r>
            <a:r>
              <a:rPr lang="cs-CZ" sz="1800" dirty="0" err="1"/>
              <a:t>Eurocentrism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advocate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„</a:t>
            </a:r>
            <a:r>
              <a:rPr lang="cs-CZ" sz="1800" dirty="0" err="1"/>
              <a:t>delinking</a:t>
            </a:r>
            <a:r>
              <a:rPr lang="cs-CZ" sz="1800" dirty="0"/>
              <a:t>“</a:t>
            </a:r>
          </a:p>
          <a:p>
            <a:pPr>
              <a:lnSpc>
                <a:spcPct val="90000"/>
              </a:lnSpc>
            </a:pPr>
            <a:r>
              <a:rPr lang="cs-CZ" dirty="0"/>
              <a:t>James </a:t>
            </a:r>
            <a:r>
              <a:rPr lang="cs-CZ" dirty="0" err="1"/>
              <a:t>Blaut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Radical</a:t>
            </a:r>
            <a:r>
              <a:rPr lang="cs-CZ" sz="1800" dirty="0"/>
              <a:t> </a:t>
            </a:r>
            <a:r>
              <a:rPr lang="cs-CZ" sz="1800" dirty="0" err="1"/>
              <a:t>geographer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critic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Eurocentric</a:t>
            </a:r>
            <a:r>
              <a:rPr lang="cs-CZ" sz="1800" dirty="0"/>
              <a:t> </a:t>
            </a:r>
            <a:r>
              <a:rPr lang="cs-CZ" sz="1800" dirty="0" err="1"/>
              <a:t>historical</a:t>
            </a:r>
            <a:r>
              <a:rPr lang="cs-CZ" sz="1800" dirty="0"/>
              <a:t> sociology</a:t>
            </a:r>
          </a:p>
          <a:p>
            <a:pPr lvl="1">
              <a:lnSpc>
                <a:spcPct val="90000"/>
              </a:lnSpc>
            </a:pPr>
            <a:r>
              <a:rPr lang="cs-CZ" sz="1800" dirty="0" err="1"/>
              <a:t>Revision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world-history</a:t>
            </a:r>
            <a:r>
              <a:rPr lang="cs-CZ" sz="1800" dirty="0"/>
              <a:t> and </a:t>
            </a:r>
            <a:r>
              <a:rPr lang="cs-CZ" sz="1800" dirty="0" err="1"/>
              <a:t>concepts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Eurocentric</a:t>
            </a:r>
            <a:r>
              <a:rPr lang="cs-CZ" sz="1800" dirty="0"/>
              <a:t> </a:t>
            </a:r>
            <a:r>
              <a:rPr lang="cs-CZ" sz="1800" dirty="0" err="1"/>
              <a:t>diffusionism</a:t>
            </a:r>
            <a:r>
              <a:rPr lang="cs-CZ" sz="1800" dirty="0"/>
              <a:t> and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tunnel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time</a:t>
            </a:r>
            <a:endParaRPr lang="cs-CZ" sz="1800" dirty="0"/>
          </a:p>
          <a:p>
            <a:pPr lvl="1">
              <a:lnSpc>
                <a:spcPct val="90000"/>
              </a:lnSpc>
            </a:pPr>
            <a:r>
              <a:rPr lang="cs-CZ" sz="1800" dirty="0"/>
              <a:t>„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diagnosis</a:t>
            </a:r>
            <a:r>
              <a:rPr lang="cs-CZ" sz="1800" i="1" dirty="0"/>
              <a:t> and </a:t>
            </a:r>
            <a:r>
              <a:rPr lang="cs-CZ" sz="1800" i="1" dirty="0" err="1"/>
              <a:t>treatment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a </a:t>
            </a:r>
            <a:r>
              <a:rPr lang="cs-CZ" sz="1800" i="1" dirty="0" err="1"/>
              <a:t>serious</a:t>
            </a:r>
            <a:r>
              <a:rPr lang="cs-CZ" sz="1800" i="1" dirty="0"/>
              <a:t> </a:t>
            </a:r>
            <a:r>
              <a:rPr lang="cs-CZ" sz="1800" i="1" dirty="0" err="1"/>
              <a:t>malady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mind</a:t>
            </a:r>
            <a:r>
              <a:rPr lang="cs-CZ" sz="1800" dirty="0"/>
              <a:t>.“ (</a:t>
            </a:r>
            <a:r>
              <a:rPr lang="cs-CZ" sz="1800" dirty="0" err="1"/>
              <a:t>Blaut</a:t>
            </a:r>
            <a:r>
              <a:rPr lang="cs-CZ" sz="1800" dirty="0"/>
              <a:t> 1993: 215)</a:t>
            </a:r>
          </a:p>
        </p:txBody>
      </p:sp>
    </p:spTree>
    <p:extLst>
      <p:ext uri="{BB962C8B-B14F-4D97-AF65-F5344CB8AC3E}">
        <p14:creationId xmlns:p14="http://schemas.microsoft.com/office/powerpoint/2010/main" val="310719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6125F-1E3C-6946-2AF2-14BC6210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Feminist</a:t>
            </a:r>
            <a:r>
              <a:rPr lang="cs-CZ" dirty="0"/>
              <a:t> </a:t>
            </a:r>
            <a:r>
              <a:rPr lang="cs-CZ" dirty="0" err="1"/>
              <a:t>postcolonialism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CF5917-3BF0-E2EA-9C3A-82A03EF18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328345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Critique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women</a:t>
            </a:r>
            <a:r>
              <a:rPr lang="cs-CZ" dirty="0"/>
              <a:t> </a:t>
            </a:r>
            <a:r>
              <a:rPr lang="cs-CZ" dirty="0" err="1"/>
              <a:t>only</a:t>
            </a:r>
            <a:endParaRPr lang="cs-CZ" dirty="0"/>
          </a:p>
          <a:p>
            <a:r>
              <a:rPr lang="cs-CZ" dirty="0"/>
              <a:t>Not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gender </a:t>
            </a:r>
            <a:r>
              <a:rPr lang="cs-CZ" dirty="0" err="1"/>
              <a:t>difference</a:t>
            </a:r>
            <a:r>
              <a:rPr lang="cs-CZ" dirty="0"/>
              <a:t>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gender </a:t>
            </a:r>
            <a:r>
              <a:rPr lang="cs-CZ" dirty="0" err="1"/>
              <a:t>difference</a:t>
            </a:r>
            <a:r>
              <a:rPr lang="cs-CZ" dirty="0"/>
              <a:t> vis-à-vis </a:t>
            </a:r>
            <a:r>
              <a:rPr lang="en-US" dirty="0"/>
              <a:t>social class, race, ethnicity, </a:t>
            </a:r>
            <a:r>
              <a:rPr lang="cs-CZ" dirty="0" err="1"/>
              <a:t>caste</a:t>
            </a:r>
            <a:r>
              <a:rPr lang="cs-CZ" dirty="0"/>
              <a:t> </a:t>
            </a:r>
            <a:r>
              <a:rPr lang="en-US" dirty="0"/>
              <a:t>or sexual </a:t>
            </a:r>
            <a:r>
              <a:rPr lang="cs-CZ" dirty="0" err="1"/>
              <a:t>difference</a:t>
            </a:r>
            <a:endParaRPr lang="cs-CZ" dirty="0"/>
          </a:p>
          <a:p>
            <a:r>
              <a:rPr lang="cs-CZ" dirty="0" err="1"/>
              <a:t>Audre</a:t>
            </a:r>
            <a:r>
              <a:rPr lang="cs-CZ" dirty="0"/>
              <a:t> Lorde</a:t>
            </a:r>
          </a:p>
          <a:p>
            <a:pPr lvl="1"/>
            <a:r>
              <a:rPr lang="cs-CZ" dirty="0"/>
              <a:t>„</a:t>
            </a:r>
            <a:r>
              <a:rPr lang="en-US" i="1" dirty="0"/>
              <a:t>The Master's Tools Will Never Dismantle the Master's House</a:t>
            </a:r>
            <a:r>
              <a:rPr lang="cs-CZ" dirty="0"/>
              <a:t>“</a:t>
            </a:r>
          </a:p>
          <a:p>
            <a:pPr lvl="1"/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women</a:t>
            </a:r>
            <a:r>
              <a:rPr lang="cs-CZ" dirty="0"/>
              <a:t> use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tools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patriarchy to </a:t>
            </a:r>
            <a:r>
              <a:rPr lang="cs-CZ" dirty="0" err="1"/>
              <a:t>opress</a:t>
            </a:r>
            <a:r>
              <a:rPr lang="cs-CZ" dirty="0"/>
              <a:t> </a:t>
            </a:r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women</a:t>
            </a:r>
            <a:endParaRPr lang="cs-CZ" dirty="0"/>
          </a:p>
          <a:p>
            <a:r>
              <a:rPr lang="cs-CZ" dirty="0"/>
              <a:t>Chandra T. </a:t>
            </a:r>
            <a:r>
              <a:rPr lang="cs-CZ" dirty="0" err="1"/>
              <a:t>Mohanty</a:t>
            </a:r>
            <a:endParaRPr lang="cs-CZ" dirty="0"/>
          </a:p>
          <a:p>
            <a:pPr lvl="1"/>
            <a:r>
              <a:rPr lang="cs-CZ" dirty="0"/>
              <a:t>Double </a:t>
            </a:r>
            <a:r>
              <a:rPr lang="cs-CZ" dirty="0" err="1"/>
              <a:t>colonization</a:t>
            </a:r>
            <a:endParaRPr lang="cs-CZ" dirty="0"/>
          </a:p>
          <a:p>
            <a:pPr lvl="1"/>
            <a:r>
              <a:rPr lang="cs-CZ" dirty="0" err="1"/>
              <a:t>Critique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feminisms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non-Western </a:t>
            </a:r>
            <a:r>
              <a:rPr lang="cs-CZ" dirty="0" err="1"/>
              <a:t>women</a:t>
            </a:r>
            <a:r>
              <a:rPr lang="cs-CZ" dirty="0"/>
              <a:t> as a </a:t>
            </a:r>
            <a:r>
              <a:rPr lang="cs-CZ" dirty="0" err="1"/>
              <a:t>unitary</a:t>
            </a:r>
            <a:r>
              <a:rPr lang="cs-CZ" dirty="0"/>
              <a:t> universal </a:t>
            </a:r>
            <a:r>
              <a:rPr lang="cs-CZ" dirty="0" err="1"/>
              <a:t>category</a:t>
            </a:r>
            <a:endParaRPr lang="cs-CZ" dirty="0"/>
          </a:p>
        </p:txBody>
      </p:sp>
      <p:pic>
        <p:nvPicPr>
          <p:cNvPr id="5" name="Obrázek 4" descr="Obsah obrázku Lidská tvář, vzor, oblečení, osoba&#10;&#10;Popis byl vytvořen automaticky">
            <a:extLst>
              <a:ext uri="{FF2B5EF4-FFF2-40B4-BE49-F238E27FC236}">
                <a16:creationId xmlns:a16="http://schemas.microsoft.com/office/drawing/2014/main" id="{33CED0BB-7A84-B31B-9EC2-EC8373535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35" y="609600"/>
            <a:ext cx="2038120" cy="2038120"/>
          </a:xfrm>
          <a:prstGeom prst="rect">
            <a:avLst/>
          </a:prstGeom>
        </p:spPr>
      </p:pic>
      <p:pic>
        <p:nvPicPr>
          <p:cNvPr id="7" name="Obrázek 6" descr="Obsah obrázku Lidská tvář, osoba, oblečení, portrét&#10;&#10;Popis byl vytvořen automaticky">
            <a:extLst>
              <a:ext uri="{FF2B5EF4-FFF2-40B4-BE49-F238E27FC236}">
                <a16:creationId xmlns:a16="http://schemas.microsoft.com/office/drawing/2014/main" id="{BE6ED00C-B61F-5BE6-FCC5-6BF505B8A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80" y="3686175"/>
            <a:ext cx="17811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B9EF7-88E5-619B-A7EC-6793482D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Orientalism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339B8-D6FC-C3B1-8EA9-3AD347D93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Edward Said</a:t>
            </a:r>
          </a:p>
          <a:p>
            <a:pPr lvl="1"/>
            <a:r>
              <a:rPr lang="cs-CZ" dirty="0" err="1"/>
              <a:t>Interest</a:t>
            </a:r>
            <a:r>
              <a:rPr lang="cs-CZ" dirty="0"/>
              <a:t> in </a:t>
            </a:r>
            <a:r>
              <a:rPr lang="cs-CZ" dirty="0" err="1"/>
              <a:t>occupied</a:t>
            </a:r>
            <a:r>
              <a:rPr lang="cs-CZ" dirty="0"/>
              <a:t> </a:t>
            </a:r>
            <a:r>
              <a:rPr lang="cs-CZ" dirty="0" err="1"/>
              <a:t>Palestine</a:t>
            </a:r>
            <a:endParaRPr lang="cs-CZ" dirty="0"/>
          </a:p>
          <a:p>
            <a:pPr lvl="1"/>
            <a:r>
              <a:rPr lang="cs-CZ" dirty="0" err="1"/>
              <a:t>Inspiration</a:t>
            </a:r>
            <a:r>
              <a:rPr lang="cs-CZ" dirty="0"/>
              <a:t> in </a:t>
            </a:r>
            <a:r>
              <a:rPr lang="cs-CZ" dirty="0" err="1"/>
              <a:t>Foucault‘s</a:t>
            </a:r>
            <a:r>
              <a:rPr lang="cs-CZ" dirty="0"/>
              <a:t> </a:t>
            </a:r>
            <a:r>
              <a:rPr lang="cs-CZ" dirty="0" err="1"/>
              <a:t>discourse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cs-CZ" dirty="0"/>
          </a:p>
          <a:p>
            <a:pPr lvl="1"/>
            <a:r>
              <a:rPr lang="cs-CZ" dirty="0" err="1"/>
              <a:t>Contrapuntal</a:t>
            </a:r>
            <a:r>
              <a:rPr lang="cs-CZ" dirty="0"/>
              <a:t> </a:t>
            </a:r>
            <a:r>
              <a:rPr lang="cs-CZ" dirty="0" err="1"/>
              <a:t>reading</a:t>
            </a:r>
            <a:endParaRPr lang="cs-CZ" dirty="0"/>
          </a:p>
          <a:p>
            <a:r>
              <a:rPr lang="cs-CZ" dirty="0" err="1"/>
              <a:t>Said‘s</a:t>
            </a:r>
            <a:r>
              <a:rPr lang="cs-CZ" dirty="0"/>
              <a:t> </a:t>
            </a:r>
            <a:r>
              <a:rPr lang="cs-CZ" dirty="0" err="1"/>
              <a:t>elaboration</a:t>
            </a:r>
            <a:r>
              <a:rPr lang="cs-CZ" dirty="0"/>
              <a:t> are </a:t>
            </a:r>
            <a:r>
              <a:rPr lang="cs-CZ" dirty="0" err="1"/>
              <a:t>both</a:t>
            </a:r>
            <a:r>
              <a:rPr lang="cs-CZ" dirty="0"/>
              <a:t>, </a:t>
            </a:r>
            <a:r>
              <a:rPr lang="cs-CZ" dirty="0" err="1"/>
              <a:t>textual</a:t>
            </a:r>
            <a:r>
              <a:rPr lang="cs-CZ" dirty="0"/>
              <a:t> and </a:t>
            </a:r>
            <a:r>
              <a:rPr lang="cs-CZ" dirty="0" err="1"/>
              <a:t>material</a:t>
            </a:r>
            <a:r>
              <a:rPr lang="cs-CZ" dirty="0"/>
              <a:t>, and </a:t>
            </a:r>
            <a:r>
              <a:rPr lang="cs-CZ" dirty="0" err="1"/>
              <a:t>both</a:t>
            </a:r>
            <a:r>
              <a:rPr lang="cs-CZ" dirty="0"/>
              <a:t>, </a:t>
            </a:r>
            <a:r>
              <a:rPr lang="cs-CZ" dirty="0" err="1"/>
              <a:t>historical</a:t>
            </a:r>
            <a:r>
              <a:rPr lang="cs-CZ" dirty="0"/>
              <a:t> and </a:t>
            </a:r>
            <a:r>
              <a:rPr lang="cs-CZ" dirty="0" err="1"/>
              <a:t>political</a:t>
            </a:r>
            <a:endParaRPr lang="cs-CZ" dirty="0"/>
          </a:p>
          <a:p>
            <a:r>
              <a:rPr lang="cs-CZ" dirty="0" err="1"/>
              <a:t>Orientalist</a:t>
            </a:r>
            <a:r>
              <a:rPr lang="cs-CZ" dirty="0"/>
              <a:t> </a:t>
            </a:r>
            <a:r>
              <a:rPr lang="cs-CZ" dirty="0" err="1"/>
              <a:t>imaginative</a:t>
            </a:r>
            <a:r>
              <a:rPr lang="cs-CZ" dirty="0"/>
              <a:t> </a:t>
            </a:r>
            <a:r>
              <a:rPr lang="cs-CZ" dirty="0" err="1"/>
              <a:t>geographies</a:t>
            </a:r>
            <a:r>
              <a:rPr lang="cs-CZ" dirty="0"/>
              <a:t> </a:t>
            </a:r>
            <a:r>
              <a:rPr lang="en-US" dirty="0" err="1"/>
              <a:t>dramatiz</a:t>
            </a:r>
            <a:r>
              <a:rPr lang="cs-CZ" dirty="0"/>
              <a:t>e </a:t>
            </a:r>
            <a:r>
              <a:rPr lang="en-US" dirty="0"/>
              <a:t>the distance and</a:t>
            </a:r>
            <a:r>
              <a:rPr lang="cs-CZ" dirty="0"/>
              <a:t> </a:t>
            </a:r>
            <a:r>
              <a:rPr lang="en-US" dirty="0"/>
              <a:t>difference between what is close to us and what is far away</a:t>
            </a:r>
            <a:r>
              <a:rPr lang="cs-CZ" dirty="0"/>
              <a:t>.</a:t>
            </a:r>
          </a:p>
          <a:p>
            <a:r>
              <a:rPr lang="cs-CZ" dirty="0" err="1"/>
              <a:t>Huge</a:t>
            </a:r>
            <a:r>
              <a:rPr lang="cs-CZ" dirty="0"/>
              <a:t> influence on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(and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sciences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Obrázek 4" descr="Obsah obrázku Lidská tvář, osoba, oblečení, černobílá&#10;&#10;Popis byl vytvořen automaticky">
            <a:extLst>
              <a:ext uri="{FF2B5EF4-FFF2-40B4-BE49-F238E27FC236}">
                <a16:creationId xmlns:a16="http://schemas.microsoft.com/office/drawing/2014/main" id="{4DDB307E-7AB5-3692-AEF8-ACF538CDE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15" y="609600"/>
            <a:ext cx="22193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3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7FACB-DAEF-1CDE-87FA-E9F5EF5A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Orientalism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CE46C-1EEA-F6F3-19C8-C67D46E76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311529" cy="3880773"/>
          </a:xfrm>
        </p:spPr>
        <p:txBody>
          <a:bodyPr/>
          <a:lstStyle/>
          <a:p>
            <a:r>
              <a:rPr lang="cs-CZ" sz="2400" dirty="0" err="1"/>
              <a:t>According</a:t>
            </a:r>
            <a:r>
              <a:rPr lang="cs-CZ" sz="2400" dirty="0"/>
              <a:t> to Said, </a:t>
            </a:r>
            <a:r>
              <a:rPr lang="cs-CZ" sz="2400" dirty="0" err="1"/>
              <a:t>Orientalism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en-US" sz="2400" dirty="0"/>
              <a:t>a form of intellectual domination</a:t>
            </a:r>
            <a:r>
              <a:rPr lang="cs-CZ" sz="2400" dirty="0"/>
              <a:t>, </a:t>
            </a:r>
            <a:r>
              <a:rPr lang="cs-CZ" sz="2400" dirty="0" err="1"/>
              <a:t>rooted</a:t>
            </a:r>
            <a:r>
              <a:rPr lang="cs-CZ" sz="2400" dirty="0"/>
              <a:t> in public (and </a:t>
            </a:r>
            <a:r>
              <a:rPr lang="cs-CZ" sz="2400" dirty="0" err="1"/>
              <a:t>other</a:t>
            </a:r>
            <a:r>
              <a:rPr lang="cs-CZ" sz="2400" dirty="0"/>
              <a:t>) </a:t>
            </a:r>
            <a:r>
              <a:rPr lang="cs-CZ" sz="2400" dirty="0" err="1"/>
              <a:t>discourses</a:t>
            </a:r>
            <a:r>
              <a:rPr lang="cs-CZ" sz="2400" dirty="0"/>
              <a:t>,</a:t>
            </a:r>
            <a:r>
              <a:rPr lang="en-US" sz="2400" dirty="0"/>
              <a:t> that creates a dichotomy between the "civilized" West and the "exotic" </a:t>
            </a:r>
            <a:r>
              <a:rPr lang="cs-CZ" sz="2400" dirty="0"/>
              <a:t>Orient</a:t>
            </a:r>
            <a:r>
              <a:rPr lang="en-US" sz="2400" dirty="0"/>
              <a:t>, perpetuating stereotypes and justifying colonial and imperial ambitions</a:t>
            </a:r>
            <a:endParaRPr lang="cs-CZ" sz="2400" dirty="0"/>
          </a:p>
          <a:p>
            <a:r>
              <a:rPr lang="en-US" sz="2400" dirty="0"/>
              <a:t>This framework highlights how cultural representations can serve to maintain and enforce</a:t>
            </a:r>
            <a:r>
              <a:rPr lang="cs-CZ" sz="2400" dirty="0"/>
              <a:t> </a:t>
            </a:r>
            <a:r>
              <a:rPr lang="cs-CZ" sz="2400" dirty="0" err="1"/>
              <a:t>unequal</a:t>
            </a:r>
            <a:r>
              <a:rPr lang="en-US" sz="2400" dirty="0"/>
              <a:t> power dynamics between </a:t>
            </a:r>
            <a:r>
              <a:rPr lang="cs-CZ" sz="2400" dirty="0"/>
              <a:t>Western and non-Western </a:t>
            </a:r>
            <a:r>
              <a:rPr lang="cs-CZ" sz="2400" dirty="0" err="1"/>
              <a:t>space</a:t>
            </a:r>
            <a:endParaRPr lang="cs-CZ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94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A3F310-78DC-5E54-08F5-A205BB56D1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7" name="Obrázek 6" descr="Obsah obrázku umění, interiér, zeď, obraz&#10;&#10;Popis byl vytvořen automaticky">
            <a:extLst>
              <a:ext uri="{FF2B5EF4-FFF2-40B4-BE49-F238E27FC236}">
                <a16:creationId xmlns:a16="http://schemas.microsoft.com/office/drawing/2014/main" id="{4B775D0B-F644-B3BB-356D-889DEB274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9" y="129492"/>
            <a:ext cx="5263266" cy="3076416"/>
          </a:xfrm>
          <a:prstGeom prst="rect">
            <a:avLst/>
          </a:prstGeom>
        </p:spPr>
      </p:pic>
      <p:pic>
        <p:nvPicPr>
          <p:cNvPr id="9" name="Obrázek 8" descr="Obsah obrázku obraz, obloha, strom, venku&#10;&#10;Popis byl vytvořen automaticky">
            <a:extLst>
              <a:ext uri="{FF2B5EF4-FFF2-40B4-BE49-F238E27FC236}">
                <a16:creationId xmlns:a16="http://schemas.microsoft.com/office/drawing/2014/main" id="{C4F5C811-CA11-F309-3AC1-0CCD2E685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68" y="3429000"/>
            <a:ext cx="6245280" cy="32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00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TM02900688[[fn=Fazeta]]</Template>
  <TotalTime>137</TotalTime>
  <Words>1260</Words>
  <Application>Microsoft Office PowerPoint</Application>
  <PresentationFormat>Předvádění na obrazovce (4:3)</PresentationFormat>
  <Paragraphs>138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MyriadPro-It</vt:lpstr>
      <vt:lpstr>MyriadPro-Regular</vt:lpstr>
      <vt:lpstr>Trebuchet MS</vt:lpstr>
      <vt:lpstr>Wingdings 3</vt:lpstr>
      <vt:lpstr>Fazeta</vt:lpstr>
      <vt:lpstr>Eurocentrism and Orientalism: postcolonial critiques and imaginative geographies</vt:lpstr>
      <vt:lpstr>Postcolonial situation and psychoanalysis</vt:lpstr>
      <vt:lpstr>Birmingham school of cultural studies</vt:lpstr>
      <vt:lpstr>Indian subaltern studies</vt:lpstr>
      <vt:lpstr>Dependency theory and the uneven development</vt:lpstr>
      <vt:lpstr>Feminist postcolonialism</vt:lpstr>
      <vt:lpstr>Orientalism</vt:lpstr>
      <vt:lpstr>What is Orientalism?</vt:lpstr>
      <vt:lpstr>Prezentace aplikace PowerPoint</vt:lpstr>
      <vt:lpstr>Orientalist imaginative geographies</vt:lpstr>
      <vt:lpstr>Prezentace aplikace PowerPoint</vt:lpstr>
      <vt:lpstr>Derek Gregory (born 1951)</vt:lpstr>
      <vt:lpstr>Prezentace aplikace PowerPoint</vt:lpstr>
      <vt:lpstr>Prezentace aplikace PowerPoint</vt:lpstr>
      <vt:lpstr>How does Orientalism work?</vt:lpstr>
      <vt:lpstr>Imaginative geographies of (post)colonial natures</vt:lpstr>
      <vt:lpstr>World-as-exhibition</vt:lpstr>
      <vt:lpstr>Visual fantasies and haptic terrors</vt:lpstr>
      <vt:lpstr>Natures and war</vt:lpstr>
      <vt:lpstr>Temperate Europe as the birthplace of progress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Beginnings of postcolonial studies</dc:title>
  <dc:creator>autor</dc:creator>
  <cp:lastModifiedBy>autor</cp:lastModifiedBy>
  <cp:revision>6</cp:revision>
  <dcterms:created xsi:type="dcterms:W3CDTF">2023-10-04T13:04:03Z</dcterms:created>
  <dcterms:modified xsi:type="dcterms:W3CDTF">2024-11-14T12:55:00Z</dcterms:modified>
</cp:coreProperties>
</file>