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6"/>
  </p:notesMasterIdLst>
  <p:handoutMasterIdLst>
    <p:handoutMasterId r:id="rId27"/>
  </p:handoutMasterIdLst>
  <p:sldIdLst>
    <p:sldId id="256" r:id="rId2"/>
    <p:sldId id="446" r:id="rId3"/>
    <p:sldId id="447" r:id="rId4"/>
    <p:sldId id="449" r:id="rId5"/>
    <p:sldId id="450" r:id="rId6"/>
    <p:sldId id="463" r:id="rId7"/>
    <p:sldId id="451" r:id="rId8"/>
    <p:sldId id="464" r:id="rId9"/>
    <p:sldId id="452" r:id="rId10"/>
    <p:sldId id="465" r:id="rId11"/>
    <p:sldId id="454" r:id="rId12"/>
    <p:sldId id="456" r:id="rId13"/>
    <p:sldId id="462" r:id="rId14"/>
    <p:sldId id="466" r:id="rId15"/>
    <p:sldId id="453" r:id="rId16"/>
    <p:sldId id="467" r:id="rId17"/>
    <p:sldId id="457" r:id="rId18"/>
    <p:sldId id="468" r:id="rId19"/>
    <p:sldId id="458" r:id="rId20"/>
    <p:sldId id="469" r:id="rId21"/>
    <p:sldId id="459" r:id="rId22"/>
    <p:sldId id="470" r:id="rId23"/>
    <p:sldId id="461" r:id="rId24"/>
    <p:sldId id="460" r:id="rId25"/>
  </p:sldIdLst>
  <p:sldSz cx="9145588"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pos="321">
          <p15:clr>
            <a:srgbClr val="A4A3A4"/>
          </p15:clr>
        </p15:guide>
        <p15:guide id="12" pos="5419">
          <p15:clr>
            <a:srgbClr val="A4A3A4"/>
          </p15:clr>
        </p15:guide>
        <p15:guide id="13" pos="682">
          <p15:clr>
            <a:srgbClr val="A4A3A4"/>
          </p15:clr>
        </p15:guide>
        <p15:guide id="14" pos="2766">
          <p15:clr>
            <a:srgbClr val="A4A3A4"/>
          </p15:clr>
        </p15:guide>
        <p15:guide id="15" pos="29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6754" autoAdjust="0"/>
  </p:normalViewPr>
  <p:slideViewPr>
    <p:cSldViewPr snapToGrid="0">
      <p:cViewPr varScale="1">
        <p:scale>
          <a:sx n="87" d="100"/>
          <a:sy n="87" d="100"/>
        </p:scale>
        <p:origin x="678" y="96"/>
      </p:cViewPr>
      <p:guideLst>
        <p:guide orient="horz" pos="1120"/>
        <p:guide orient="horz" pos="1272"/>
        <p:guide orient="horz" pos="715"/>
        <p:guide orient="horz" pos="3861"/>
        <p:guide orient="horz" pos="3944"/>
        <p:guide pos="428"/>
        <p:guide pos="7224"/>
        <p:guide pos="909"/>
        <p:guide pos="3688"/>
        <p:guide pos="3968"/>
        <p:guide pos="321"/>
        <p:guide pos="5419"/>
        <p:guide pos="682"/>
        <p:guide pos="2766"/>
        <p:guide pos="297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US"/>
              <a:t>ZA122 Global change issues - Human geography, October 17th, 2023</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928" y="2900365"/>
            <a:ext cx="852268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298928" y="4116405"/>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0554" y="414002"/>
            <a:ext cx="2350800" cy="67141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540093" y="718715"/>
            <a:ext cx="391568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540637" y="4068000"/>
            <a:ext cx="391568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4689817" y="4068000"/>
            <a:ext cx="391568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4689274" y="718715"/>
            <a:ext cx="3915681" cy="3204001"/>
          </a:xfrm>
        </p:spPr>
        <p:txBody>
          <a:bodyPr/>
          <a:lstStyle/>
          <a:p>
            <a:pPr lvl="0"/>
            <a:r>
              <a:rPr lang="cs-CZ"/>
              <a:t>Upravte styly předlohy textu.</a:t>
            </a:r>
          </a:p>
        </p:txBody>
      </p:sp>
      <p:pic>
        <p:nvPicPr>
          <p:cNvPr id="1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00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en-US"/>
              <a:t>ZA122 Global change issues - Human geography, October 17th, 2023</a:t>
            </a:r>
            <a:endParaRPr lang="cs-CZ" dirty="0"/>
          </a:p>
        </p:txBody>
      </p:sp>
      <p:sp>
        <p:nvSpPr>
          <p:cNvPr id="5" name="Zástupný symbol pro číslo snímku 2"/>
          <p:cNvSpPr>
            <a:spLocks noGrp="1"/>
          </p:cNvSpPr>
          <p:nvPr>
            <p:ph type="sldNum" sz="quarter" idx="11"/>
          </p:nvPr>
        </p:nvSpPr>
        <p:spPr>
          <a:xfrm>
            <a:off x="310555"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9145588"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8069" y="6129339"/>
            <a:ext cx="1126967" cy="321862"/>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2">
    <p:bg>
      <p:bgPr>
        <a:solidFill>
          <a:srgbClr val="00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0000DC"/>
                </a:solidFill>
              </a:defRPr>
            </a:lvl1pPr>
          </a:lstStyle>
          <a:p>
            <a:r>
              <a:rPr lang="en-US"/>
              <a:t>ZA122 Global change issues - Human geography, October 17th, 2023</a:t>
            </a:r>
            <a:endParaRPr lang="cs-CZ" dirty="0"/>
          </a:p>
        </p:txBody>
      </p:sp>
      <p:sp>
        <p:nvSpPr>
          <p:cNvPr id="5" name="Zástupný symbol pro číslo snímku 2"/>
          <p:cNvSpPr>
            <a:spLocks noGrp="1"/>
          </p:cNvSpPr>
          <p:nvPr>
            <p:ph type="sldNum" sz="quarter" idx="11"/>
          </p:nvPr>
        </p:nvSpPr>
        <p:spPr>
          <a:xfrm>
            <a:off x="310555"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7"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33744" y="2477312"/>
            <a:ext cx="5672264" cy="1620000"/>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A7784FCF-CA63-43D5-9F7A-283B5FF3D23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en-US"/>
              <a:t>ZA122 Global change issues - Human geography, October 17th, 2023</a:t>
            </a:r>
            <a:endParaRPr lang="cs-CZ" dirty="0"/>
          </a:p>
        </p:txBody>
      </p:sp>
      <p:sp>
        <p:nvSpPr>
          <p:cNvPr id="5" name="Zástupný symbol pro číslo snímku 2">
            <a:extLst>
              <a:ext uri="{FF2B5EF4-FFF2-40B4-BE49-F238E27FC236}">
                <a16:creationId xmlns:a16="http://schemas.microsoft.com/office/drawing/2014/main" id="{657C0906-8176-4053-9581-FB903F818F7F}"/>
              </a:ext>
            </a:extLst>
          </p:cNvPr>
          <p:cNvSpPr>
            <a:spLocks noGrp="1"/>
          </p:cNvSpPr>
          <p:nvPr>
            <p:ph type="sldNum" sz="quarter" idx="11"/>
          </p:nvPr>
        </p:nvSpPr>
        <p:spPr>
          <a:xfrm>
            <a:off x="310555"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en-US"/>
              <a:t>ZA122 Global change issues - Human geography, October 17th, 2023</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540095"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a:t>ZA122 Global change issues - Human geography, October 17th, 2023</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928" y="2900365"/>
            <a:ext cx="852268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298928" y="4116405"/>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0554" y="414002"/>
            <a:ext cx="2350877" cy="671411"/>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40095"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en-US"/>
              <a:t>ZA122 Global change issues - Human geography, October 17th, 2023</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540095" y="720000"/>
            <a:ext cx="8066301"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540095"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448" y="1695077"/>
            <a:ext cx="3914489"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637" y="5599670"/>
            <a:ext cx="3914489"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3330580" y="1692005"/>
            <a:ext cx="248407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540094"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3330580"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6121964"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540639" y="4025136"/>
            <a:ext cx="248407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3330936" y="4025136"/>
            <a:ext cx="248407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6122141" y="4025136"/>
            <a:ext cx="248407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540094" y="1692005"/>
            <a:ext cx="248407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6121065" y="1692005"/>
            <a:ext cx="248407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540095" y="720000"/>
            <a:ext cx="8066301" cy="451576"/>
          </a:xfrm>
        </p:spPr>
        <p:txBody>
          <a:bodyPr/>
          <a:lstStyle/>
          <a:p>
            <a:r>
              <a:rPr lang="cs-CZ"/>
              <a:t>Kliknutím lze upravit styl.</a:t>
            </a:r>
          </a:p>
        </p:txBody>
      </p:sp>
      <p:pic>
        <p:nvPicPr>
          <p:cNvPr id="22"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448" y="692153"/>
            <a:ext cx="3914489"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637" y="5599670"/>
            <a:ext cx="3914489" cy="216000"/>
          </a:xfrm>
        </p:spPr>
        <p:txBody>
          <a:bodyPr anchor="ctr"/>
          <a:lstStyle>
            <a:lvl1pPr>
              <a:lnSpc>
                <a:spcPts val="1100"/>
              </a:lnSpc>
              <a:defRPr sz="1000" b="0" i="0"/>
            </a:lvl1pPr>
          </a:lstStyle>
          <a:p>
            <a:pPr lvl="0"/>
            <a:r>
              <a:rPr lang="cs-CZ"/>
              <a:t>Upravte styly předlohy textu.</a:t>
            </a:r>
          </a:p>
        </p:txBody>
      </p:sp>
      <p:pic>
        <p:nvPicPr>
          <p:cNvPr id="8"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540095"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US"/>
              <a:t>ZA122 Global change issues - Human geography, October 17th, 2023</a:t>
            </a:r>
            <a:endParaRPr lang="cs-CZ" dirty="0"/>
          </a:p>
        </p:txBody>
      </p:sp>
      <p:sp>
        <p:nvSpPr>
          <p:cNvPr id="64530" name="Rectangle 18"/>
          <p:cNvSpPr>
            <a:spLocks noGrp="1" noChangeArrowheads="1"/>
          </p:cNvSpPr>
          <p:nvPr>
            <p:ph type="sldNum" sz="quarter" idx="4"/>
          </p:nvPr>
        </p:nvSpPr>
        <p:spPr bwMode="auto">
          <a:xfrm>
            <a:off x="310555"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5" y="720000"/>
            <a:ext cx="8066301"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4" y="1872000"/>
            <a:ext cx="8066301"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ZA12</a:t>
            </a:r>
            <a:r>
              <a:rPr lang="cs-CZ" dirty="0"/>
              <a:t>1 </a:t>
            </a:r>
            <a:r>
              <a:rPr lang="cs-CZ" dirty="0" err="1"/>
              <a:t>Theory</a:t>
            </a:r>
            <a:r>
              <a:rPr lang="cs-CZ" dirty="0"/>
              <a:t> and </a:t>
            </a:r>
            <a:r>
              <a:rPr lang="cs-CZ" dirty="0" err="1"/>
              <a:t>practice</a:t>
            </a:r>
            <a:r>
              <a:rPr lang="cs-CZ" dirty="0"/>
              <a:t> in </a:t>
            </a:r>
            <a:r>
              <a:rPr lang="cs-CZ" dirty="0" err="1"/>
              <a:t>human</a:t>
            </a:r>
            <a:r>
              <a:rPr lang="cs-CZ" dirty="0"/>
              <a:t> </a:t>
            </a:r>
            <a:r>
              <a:rPr lang="cs-CZ" dirty="0" err="1"/>
              <a:t>geography</a:t>
            </a:r>
            <a:r>
              <a:rPr lang="en-US" dirty="0"/>
              <a:t>, </a:t>
            </a:r>
            <a:r>
              <a:rPr lang="cs-CZ" dirty="0" err="1"/>
              <a:t>November</a:t>
            </a:r>
            <a:r>
              <a:rPr lang="en-US" dirty="0"/>
              <a:t> </a:t>
            </a:r>
            <a:r>
              <a:rPr lang="cs-CZ" dirty="0"/>
              <a:t>21st</a:t>
            </a:r>
            <a:r>
              <a:rPr lang="en-US" dirty="0"/>
              <a:t>, 202</a:t>
            </a:r>
            <a:r>
              <a:rPr lang="cs-CZ" dirty="0"/>
              <a:t>4</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11454" y="2225901"/>
            <a:ext cx="8522680" cy="687566"/>
          </a:xfrm>
        </p:spPr>
        <p:txBody>
          <a:bodyPr/>
          <a:lstStyle/>
          <a:p>
            <a:pPr algn="ctr"/>
            <a:r>
              <a:rPr lang="en-US" sz="3400" dirty="0"/>
              <a:t>Landscape geography and the problem of representation</a:t>
            </a:r>
            <a:br>
              <a:rPr lang="cs-CZ" sz="4050" dirty="0"/>
            </a:br>
            <a:br>
              <a:rPr lang="cs-CZ" sz="4050" dirty="0"/>
            </a:br>
            <a:r>
              <a:rPr lang="cs-CZ" sz="2000" dirty="0"/>
              <a:t>Pavel Doboš</a:t>
            </a:r>
          </a:p>
        </p:txBody>
      </p:sp>
    </p:spTree>
    <p:extLst>
      <p:ext uri="{BB962C8B-B14F-4D97-AF65-F5344CB8AC3E}">
        <p14:creationId xmlns:p14="http://schemas.microsoft.com/office/powerpoint/2010/main" val="278499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074F030-89F0-9C95-CCF2-F3D9033DBB1F}"/>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pic>
        <p:nvPicPr>
          <p:cNvPr id="5122" name="Picture 2" descr="Pine trees in the Yatir Forest which is being used to displace the Bedouin residents of the unrecognized village of Atir. The original caption on the photo from the website israeltoday.co.il read, &quot;Since the formation of the State of Israel, tree planters have been busy creating forests in the holy land, which was a barren wasteland for centuries.&quot;">
            <a:extLst>
              <a:ext uri="{FF2B5EF4-FFF2-40B4-BE49-F238E27FC236}">
                <a16:creationId xmlns:a16="http://schemas.microsoft.com/office/drawing/2014/main" id="{1251DE86-5212-692E-70D5-CD77196FE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064" y="653143"/>
            <a:ext cx="7405460" cy="490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51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3B54DBB-30F2-7092-96A7-664A1460FE35}"/>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5" name="Zástupný obsah 4">
            <a:extLst>
              <a:ext uri="{FF2B5EF4-FFF2-40B4-BE49-F238E27FC236}">
                <a16:creationId xmlns:a16="http://schemas.microsoft.com/office/drawing/2014/main" id="{08200602-B86D-2E48-6E7B-C412826DF647}"/>
              </a:ext>
            </a:extLst>
          </p:cNvPr>
          <p:cNvSpPr>
            <a:spLocks noGrp="1"/>
          </p:cNvSpPr>
          <p:nvPr>
            <p:ph idx="1"/>
          </p:nvPr>
        </p:nvSpPr>
        <p:spPr>
          <a:xfrm>
            <a:off x="539643" y="777602"/>
            <a:ext cx="8066301" cy="4139998"/>
          </a:xfrm>
        </p:spPr>
        <p:txBody>
          <a:bodyPr/>
          <a:lstStyle/>
          <a:p>
            <a:pPr marL="72000" indent="0" algn="just">
              <a:buNone/>
            </a:pPr>
            <a:r>
              <a:rPr lang="en-US" sz="2200" dirty="0"/>
              <a:t>It can be argued that one of the most important roles that landscape</a:t>
            </a:r>
            <a:r>
              <a:rPr lang="cs-CZ" sz="2200" dirty="0"/>
              <a:t> </a:t>
            </a:r>
            <a:r>
              <a:rPr lang="en-US" sz="2200" dirty="0"/>
              <a:t>plays in the social process is ideological, supporting a set of ideas and</a:t>
            </a:r>
            <a:r>
              <a:rPr lang="cs-CZ" sz="2200" dirty="0"/>
              <a:t> </a:t>
            </a:r>
            <a:r>
              <a:rPr lang="en-US" sz="2200" dirty="0"/>
              <a:t>values, unquestioned assumptions about the way a society is or</a:t>
            </a:r>
            <a:r>
              <a:rPr lang="cs-CZ" sz="2200" dirty="0"/>
              <a:t> </a:t>
            </a:r>
            <a:r>
              <a:rPr lang="en-US" sz="2200" dirty="0"/>
              <a:t>should be </a:t>
            </a:r>
            <a:r>
              <a:rPr lang="en-US" sz="2200" dirty="0" err="1"/>
              <a:t>organised</a:t>
            </a:r>
            <a:r>
              <a:rPr lang="en-US" sz="2200" dirty="0"/>
              <a:t>. </a:t>
            </a:r>
            <a:r>
              <a:rPr lang="cs-CZ" sz="2200" dirty="0"/>
              <a:t>[…]</a:t>
            </a:r>
            <a:r>
              <a:rPr lang="en-US" sz="2200" dirty="0"/>
              <a:t> If landscapes are texts which are read, interpreted</a:t>
            </a:r>
            <a:r>
              <a:rPr lang="cs-CZ" sz="2200" dirty="0"/>
              <a:t> </a:t>
            </a:r>
            <a:r>
              <a:rPr lang="en-US" sz="2200" dirty="0"/>
              <a:t>according to an ingrained cultural framework of interpretation,</a:t>
            </a:r>
            <a:r>
              <a:rPr lang="cs-CZ" sz="2200" dirty="0"/>
              <a:t> </a:t>
            </a:r>
            <a:r>
              <a:rPr lang="en-US" sz="2200" dirty="0"/>
              <a:t>if they are often read ‘inattentively’ at a practical or nondiscursive</a:t>
            </a:r>
            <a:r>
              <a:rPr lang="cs-CZ" sz="2200" dirty="0"/>
              <a:t> </a:t>
            </a:r>
            <a:r>
              <a:rPr lang="en-US" sz="2200" dirty="0"/>
              <a:t>level, then they may be inculcating their readers with a set of notions</a:t>
            </a:r>
            <a:r>
              <a:rPr lang="cs-CZ" sz="2200" dirty="0"/>
              <a:t> </a:t>
            </a:r>
            <a:r>
              <a:rPr lang="en-US" sz="2200" dirty="0"/>
              <a:t>about how the society is </a:t>
            </a:r>
            <a:r>
              <a:rPr lang="en-US" sz="2200" dirty="0" err="1"/>
              <a:t>organised</a:t>
            </a:r>
            <a:r>
              <a:rPr lang="en-US" sz="2200" dirty="0"/>
              <a:t>: and the</a:t>
            </a:r>
            <a:r>
              <a:rPr lang="cs-CZ" sz="2200" dirty="0"/>
              <a:t> </a:t>
            </a:r>
            <a:r>
              <a:rPr lang="en-US" sz="2200" dirty="0"/>
              <a:t>readers may be largely</a:t>
            </a:r>
            <a:r>
              <a:rPr lang="cs-CZ" sz="2200" dirty="0"/>
              <a:t> </a:t>
            </a:r>
            <a:r>
              <a:rPr lang="en-US" sz="2200" dirty="0"/>
              <a:t>unaware of this.</a:t>
            </a:r>
            <a:r>
              <a:rPr lang="cs-CZ" sz="2200" dirty="0"/>
              <a:t> </a:t>
            </a:r>
            <a:r>
              <a:rPr lang="en-US" sz="2200" dirty="0"/>
              <a:t>(Duncan </a:t>
            </a:r>
            <a:r>
              <a:rPr lang="cs-CZ" sz="2200" dirty="0"/>
              <a:t>&amp;</a:t>
            </a:r>
            <a:r>
              <a:rPr lang="en-US" sz="2200" dirty="0"/>
              <a:t> Duncan 1988</a:t>
            </a:r>
            <a:r>
              <a:rPr lang="cs-CZ" sz="2200" dirty="0"/>
              <a:t>: </a:t>
            </a:r>
            <a:r>
              <a:rPr lang="en-US" sz="2200" dirty="0"/>
              <a:t>123)</a:t>
            </a:r>
            <a:endParaRPr lang="cs-CZ" sz="2200" dirty="0"/>
          </a:p>
        </p:txBody>
      </p:sp>
    </p:spTree>
    <p:extLst>
      <p:ext uri="{BB962C8B-B14F-4D97-AF65-F5344CB8AC3E}">
        <p14:creationId xmlns:p14="http://schemas.microsoft.com/office/powerpoint/2010/main" val="3747808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F2635C4-7EA8-9674-022A-F9112372C064}"/>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7F19178F-C2E9-5D8D-F588-BECB247E8DC7}"/>
              </a:ext>
            </a:extLst>
          </p:cNvPr>
          <p:cNvSpPr>
            <a:spLocks noGrp="1"/>
          </p:cNvSpPr>
          <p:nvPr>
            <p:ph type="title"/>
          </p:nvPr>
        </p:nvSpPr>
        <p:spPr/>
        <p:txBody>
          <a:bodyPr/>
          <a:lstStyle/>
          <a:p>
            <a:r>
              <a:rPr lang="cs-CZ" dirty="0" err="1"/>
              <a:t>Representations</a:t>
            </a:r>
            <a:r>
              <a:rPr lang="cs-CZ" dirty="0"/>
              <a:t> and </a:t>
            </a:r>
            <a:r>
              <a:rPr lang="cs-CZ" dirty="0" err="1"/>
              <a:t>change</a:t>
            </a:r>
            <a:endParaRPr lang="cs-CZ" dirty="0"/>
          </a:p>
        </p:txBody>
      </p:sp>
      <p:sp>
        <p:nvSpPr>
          <p:cNvPr id="5" name="Zástupný obsah 4">
            <a:extLst>
              <a:ext uri="{FF2B5EF4-FFF2-40B4-BE49-F238E27FC236}">
                <a16:creationId xmlns:a16="http://schemas.microsoft.com/office/drawing/2014/main" id="{3586F78F-496F-ACBE-F805-15873050A177}"/>
              </a:ext>
            </a:extLst>
          </p:cNvPr>
          <p:cNvSpPr>
            <a:spLocks noGrp="1"/>
          </p:cNvSpPr>
          <p:nvPr>
            <p:ph idx="1"/>
          </p:nvPr>
        </p:nvSpPr>
        <p:spPr/>
        <p:txBody>
          <a:bodyPr/>
          <a:lstStyle/>
          <a:p>
            <a:r>
              <a:rPr lang="cs-CZ" dirty="0" err="1"/>
              <a:t>Although</a:t>
            </a:r>
            <a:r>
              <a:rPr lang="cs-CZ" dirty="0"/>
              <a:t> l</a:t>
            </a:r>
            <a:r>
              <a:rPr lang="en-US" dirty="0" err="1"/>
              <a:t>andscapes</a:t>
            </a:r>
            <a:r>
              <a:rPr lang="en-US" dirty="0"/>
              <a:t> are</a:t>
            </a:r>
            <a:r>
              <a:rPr lang="cs-CZ" dirty="0"/>
              <a:t> </a:t>
            </a:r>
            <a:r>
              <a:rPr lang="cs-CZ" dirty="0" err="1"/>
              <a:t>synchronic</a:t>
            </a:r>
            <a:r>
              <a:rPr lang="cs-CZ" dirty="0"/>
              <a:t> </a:t>
            </a:r>
            <a:r>
              <a:rPr lang="cs-CZ" dirty="0" err="1"/>
              <a:t>representations</a:t>
            </a:r>
            <a:r>
              <a:rPr lang="cs-CZ" dirty="0"/>
              <a:t>, </a:t>
            </a:r>
            <a:r>
              <a:rPr lang="cs-CZ" dirty="0" err="1"/>
              <a:t>they</a:t>
            </a:r>
            <a:r>
              <a:rPr lang="cs-CZ" dirty="0"/>
              <a:t> are</a:t>
            </a:r>
            <a:r>
              <a:rPr lang="en-US" dirty="0"/>
              <a:t> not static but are constantly changing and evolving</a:t>
            </a:r>
            <a:endParaRPr lang="cs-CZ" dirty="0"/>
          </a:p>
          <a:p>
            <a:pPr lvl="1"/>
            <a:r>
              <a:rPr lang="cs-CZ" dirty="0"/>
              <a:t>t</a:t>
            </a:r>
            <a:r>
              <a:rPr lang="en-US" dirty="0"/>
              <a:t>hey reflect the dynamic nature of cultural and social processes</a:t>
            </a:r>
            <a:endParaRPr lang="cs-CZ" dirty="0"/>
          </a:p>
          <a:p>
            <a:pPr lvl="1"/>
            <a:r>
              <a:rPr lang="cs-CZ" dirty="0"/>
              <a:t>u</a:t>
            </a:r>
            <a:r>
              <a:rPr lang="en-US" dirty="0" err="1"/>
              <a:t>nderstanding</a:t>
            </a:r>
            <a:r>
              <a:rPr lang="en-US" dirty="0"/>
              <a:t> landscapes requires a historic</a:t>
            </a:r>
            <a:r>
              <a:rPr lang="cs-CZ" dirty="0"/>
              <a:t>o-</a:t>
            </a:r>
            <a:r>
              <a:rPr lang="cs-CZ" dirty="0" err="1"/>
              <a:t>geographical</a:t>
            </a:r>
            <a:r>
              <a:rPr lang="en-US" dirty="0"/>
              <a:t> perspective, recognizing how they have changed over time</a:t>
            </a:r>
            <a:endParaRPr lang="cs-CZ" dirty="0"/>
          </a:p>
        </p:txBody>
      </p:sp>
      <p:pic>
        <p:nvPicPr>
          <p:cNvPr id="12292" name="Picture 4" descr="What do we like about landscape painting? – Gosh Art by Gosha Gibek">
            <a:extLst>
              <a:ext uri="{FF2B5EF4-FFF2-40B4-BE49-F238E27FC236}">
                <a16:creationId xmlns:a16="http://schemas.microsoft.com/office/drawing/2014/main" id="{DBC75ACE-B463-53CA-F1C2-8CD3582DA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215" y="4719969"/>
            <a:ext cx="4371158" cy="200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7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71999A8-279F-70C7-F71A-7B9F7CACA83B}"/>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pic>
        <p:nvPicPr>
          <p:cNvPr id="2050" name="Picture 2" descr="Naučná stezka krajinářským parkem Terčino údolí - ÚOP České Budějovice">
            <a:extLst>
              <a:ext uri="{FF2B5EF4-FFF2-40B4-BE49-F238E27FC236}">
                <a16:creationId xmlns:a16="http://schemas.microsoft.com/office/drawing/2014/main" id="{503A1F55-EC54-3ABB-6B6E-63E2A88C95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588" y="302624"/>
            <a:ext cx="8309565" cy="553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10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3516D28-9024-F559-7225-D180B523EC30}"/>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pic>
        <p:nvPicPr>
          <p:cNvPr id="6146" name="Picture 2" descr="Fotografie: mostecko - Kategorie: krajina - zeropixel.cz">
            <a:extLst>
              <a:ext uri="{FF2B5EF4-FFF2-40B4-BE49-F238E27FC236}">
                <a16:creationId xmlns:a16="http://schemas.microsoft.com/office/drawing/2014/main" id="{70C7350A-F632-D30B-6E7C-C4363BC3D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87" y="600302"/>
            <a:ext cx="7833014" cy="521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534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141A54E-DC5C-57A9-E242-5E15782FBA84}"/>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5" name="Zástupný obsah 4">
            <a:extLst>
              <a:ext uri="{FF2B5EF4-FFF2-40B4-BE49-F238E27FC236}">
                <a16:creationId xmlns:a16="http://schemas.microsoft.com/office/drawing/2014/main" id="{954FF03E-8645-0B09-A577-FD276B53E157}"/>
              </a:ext>
            </a:extLst>
          </p:cNvPr>
          <p:cNvSpPr>
            <a:spLocks noGrp="1"/>
          </p:cNvSpPr>
          <p:nvPr>
            <p:ph idx="1"/>
          </p:nvPr>
        </p:nvSpPr>
        <p:spPr>
          <a:xfrm>
            <a:off x="539643" y="646974"/>
            <a:ext cx="8066301" cy="4139998"/>
          </a:xfrm>
        </p:spPr>
        <p:txBody>
          <a:bodyPr/>
          <a:lstStyle/>
          <a:p>
            <a:pPr marL="72000" indent="0" algn="just">
              <a:buNone/>
            </a:pPr>
            <a:r>
              <a:rPr lang="en-US" sz="2000" dirty="0"/>
              <a:t>A landscape is a cultural image, a pictorial way of representing,</a:t>
            </a:r>
            <a:r>
              <a:rPr lang="cs-CZ" sz="2000" dirty="0"/>
              <a:t> </a:t>
            </a:r>
            <a:r>
              <a:rPr lang="en-US" sz="2000" dirty="0"/>
              <a:t>structuring or </a:t>
            </a:r>
            <a:r>
              <a:rPr lang="en-US" sz="2000" dirty="0" err="1"/>
              <a:t>symbolising</a:t>
            </a:r>
            <a:r>
              <a:rPr lang="en-US" sz="2000" dirty="0"/>
              <a:t> surroundings</a:t>
            </a:r>
            <a:r>
              <a:rPr lang="cs-CZ" sz="2000" dirty="0"/>
              <a:t>. […] A</a:t>
            </a:r>
            <a:r>
              <a:rPr lang="en-US" sz="2000" dirty="0"/>
              <a:t> landscape park is</a:t>
            </a:r>
            <a:r>
              <a:rPr lang="cs-CZ" sz="2000" dirty="0"/>
              <a:t> </a:t>
            </a:r>
            <a:r>
              <a:rPr lang="en-US" sz="2000" dirty="0"/>
              <a:t>more palpable but no more real, no less imaginary, than a landscape</a:t>
            </a:r>
            <a:r>
              <a:rPr lang="cs-CZ" sz="2000" dirty="0"/>
              <a:t> </a:t>
            </a:r>
            <a:r>
              <a:rPr lang="en-US" sz="2000" dirty="0"/>
              <a:t>painting or a poem. </a:t>
            </a:r>
            <a:r>
              <a:rPr lang="cs-CZ" sz="2000" dirty="0"/>
              <a:t>[…]</a:t>
            </a:r>
            <a:r>
              <a:rPr lang="en-US" sz="2000" dirty="0"/>
              <a:t> And of course, every study of a landscape</a:t>
            </a:r>
            <a:r>
              <a:rPr lang="cs-CZ" sz="2000" dirty="0"/>
              <a:t> </a:t>
            </a:r>
            <a:r>
              <a:rPr lang="en-US" sz="2000" dirty="0"/>
              <a:t>further</a:t>
            </a:r>
            <a:r>
              <a:rPr lang="cs-CZ" sz="2000" dirty="0"/>
              <a:t> </a:t>
            </a:r>
            <a:r>
              <a:rPr lang="en-US" sz="2000" dirty="0"/>
              <a:t>transforms its meaning, depositing yet another layer of</a:t>
            </a:r>
            <a:r>
              <a:rPr lang="cs-CZ" sz="2000" dirty="0"/>
              <a:t> </a:t>
            </a:r>
            <a:r>
              <a:rPr lang="en-US" sz="2000" dirty="0"/>
              <a:t>cultural representation.</a:t>
            </a:r>
            <a:r>
              <a:rPr lang="cs-CZ" sz="2000" dirty="0"/>
              <a:t> […] </a:t>
            </a:r>
            <a:r>
              <a:rPr lang="en-US" sz="2000" dirty="0"/>
              <a:t>From a post-modern perspective landscape seems less like a</a:t>
            </a:r>
            <a:r>
              <a:rPr lang="cs-CZ" sz="2000" dirty="0"/>
              <a:t> </a:t>
            </a:r>
            <a:r>
              <a:rPr lang="en-US" sz="2000" dirty="0"/>
              <a:t>palimpsest whose ‘real’ or ‘authentic’ meanings can somehow be</a:t>
            </a:r>
            <a:r>
              <a:rPr lang="cs-CZ" sz="2000" dirty="0"/>
              <a:t> </a:t>
            </a:r>
            <a:r>
              <a:rPr lang="en-US" sz="2000" dirty="0"/>
              <a:t>recovered with the correct techniques, theories, or ideologies, than</a:t>
            </a:r>
            <a:r>
              <a:rPr lang="cs-CZ" sz="2000" dirty="0"/>
              <a:t> </a:t>
            </a:r>
            <a:r>
              <a:rPr lang="en-US" sz="2000" dirty="0"/>
              <a:t>a flickering text displayed on the word-processor screen whose</a:t>
            </a:r>
            <a:r>
              <a:rPr lang="cs-CZ" sz="2000" dirty="0"/>
              <a:t> </a:t>
            </a:r>
            <a:r>
              <a:rPr lang="en-US" sz="2000" dirty="0"/>
              <a:t>meaning can be</a:t>
            </a:r>
            <a:r>
              <a:rPr lang="cs-CZ" sz="2000" dirty="0"/>
              <a:t> </a:t>
            </a:r>
            <a:r>
              <a:rPr lang="en-US" sz="2000" dirty="0"/>
              <a:t>created, extended, altered, elaborated and finally</a:t>
            </a:r>
            <a:r>
              <a:rPr lang="cs-CZ" sz="2000" dirty="0"/>
              <a:t> </a:t>
            </a:r>
            <a:r>
              <a:rPr lang="en-US" sz="2000" dirty="0"/>
              <a:t>obliterated by the merest touch of a button.</a:t>
            </a:r>
            <a:r>
              <a:rPr lang="cs-CZ" sz="2000" dirty="0"/>
              <a:t> </a:t>
            </a:r>
            <a:r>
              <a:rPr lang="en-US" sz="2000" dirty="0"/>
              <a:t>(Cosgrove </a:t>
            </a:r>
            <a:r>
              <a:rPr lang="cs-CZ" sz="2000" dirty="0"/>
              <a:t>&amp;</a:t>
            </a:r>
            <a:r>
              <a:rPr lang="en-US" sz="2000" dirty="0"/>
              <a:t> Daniels 1988</a:t>
            </a:r>
            <a:r>
              <a:rPr lang="cs-CZ" sz="2000" dirty="0"/>
              <a:t>: </a:t>
            </a:r>
            <a:r>
              <a:rPr lang="en-US" sz="2000" dirty="0"/>
              <a:t>1</a:t>
            </a:r>
            <a:r>
              <a:rPr lang="cs-CZ" sz="2000" dirty="0"/>
              <a:t>-8</a:t>
            </a:r>
            <a:r>
              <a:rPr lang="en-US" sz="2000" dirty="0"/>
              <a:t>)</a:t>
            </a:r>
            <a:r>
              <a:rPr lang="cs-CZ" sz="2000" dirty="0"/>
              <a:t> </a:t>
            </a:r>
          </a:p>
          <a:p>
            <a:pPr marL="72000" indent="0">
              <a:buNone/>
            </a:pPr>
            <a:endParaRPr lang="cs-CZ" sz="2400" dirty="0"/>
          </a:p>
        </p:txBody>
      </p:sp>
    </p:spTree>
    <p:extLst>
      <p:ext uri="{BB962C8B-B14F-4D97-AF65-F5344CB8AC3E}">
        <p14:creationId xmlns:p14="http://schemas.microsoft.com/office/powerpoint/2010/main" val="4258313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4876406-8839-7FDC-9488-8D39CB9E0832}"/>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pic>
        <p:nvPicPr>
          <p:cNvPr id="7170" name="Picture 2" descr="The Desolation of Desire: The Cinematography of “Stalker” | Scenes From An  Imaginary Film">
            <a:extLst>
              <a:ext uri="{FF2B5EF4-FFF2-40B4-BE49-F238E27FC236}">
                <a16:creationId xmlns:a16="http://schemas.microsoft.com/office/drawing/2014/main" id="{4BBBB343-9F33-F18A-2764-A28C802FB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022" y="587712"/>
            <a:ext cx="6795544" cy="511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603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0D7894E-D55E-8EE9-6591-6A75AF75B715}"/>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6CBF8612-BCB4-6B9A-981E-34A0AA66CC02}"/>
              </a:ext>
            </a:extLst>
          </p:cNvPr>
          <p:cNvSpPr>
            <a:spLocks noGrp="1"/>
          </p:cNvSpPr>
          <p:nvPr>
            <p:ph type="title"/>
          </p:nvPr>
        </p:nvSpPr>
        <p:spPr/>
        <p:txBody>
          <a:bodyPr/>
          <a:lstStyle/>
          <a:p>
            <a:r>
              <a:rPr lang="cs-CZ" dirty="0" err="1"/>
              <a:t>Beyond</a:t>
            </a:r>
            <a:r>
              <a:rPr lang="cs-CZ" dirty="0"/>
              <a:t> </a:t>
            </a:r>
            <a:r>
              <a:rPr lang="cs-CZ" dirty="0" err="1"/>
              <a:t>representation</a:t>
            </a:r>
            <a:endParaRPr lang="cs-CZ" dirty="0"/>
          </a:p>
        </p:txBody>
      </p:sp>
      <p:sp>
        <p:nvSpPr>
          <p:cNvPr id="5" name="Zástupný obsah 4">
            <a:extLst>
              <a:ext uri="{FF2B5EF4-FFF2-40B4-BE49-F238E27FC236}">
                <a16:creationId xmlns:a16="http://schemas.microsoft.com/office/drawing/2014/main" id="{567413D7-CBDE-F6E5-F6D4-E705492704ED}"/>
              </a:ext>
            </a:extLst>
          </p:cNvPr>
          <p:cNvSpPr>
            <a:spLocks noGrp="1"/>
          </p:cNvSpPr>
          <p:nvPr>
            <p:ph idx="1"/>
          </p:nvPr>
        </p:nvSpPr>
        <p:spPr/>
        <p:txBody>
          <a:bodyPr/>
          <a:lstStyle/>
          <a:p>
            <a:r>
              <a:rPr lang="cs-CZ" dirty="0"/>
              <a:t>„New </a:t>
            </a:r>
            <a:r>
              <a:rPr lang="cs-CZ" dirty="0" err="1"/>
              <a:t>cultural</a:t>
            </a:r>
            <a:r>
              <a:rPr lang="cs-CZ" dirty="0"/>
              <a:t> </a:t>
            </a:r>
            <a:r>
              <a:rPr lang="cs-CZ" dirty="0" err="1"/>
              <a:t>geography</a:t>
            </a:r>
            <a:r>
              <a:rPr lang="cs-CZ" dirty="0"/>
              <a:t>“ and </a:t>
            </a:r>
            <a:r>
              <a:rPr lang="cs-CZ" dirty="0" err="1"/>
              <a:t>its</a:t>
            </a:r>
            <a:r>
              <a:rPr lang="cs-CZ" dirty="0"/>
              <a:t> </a:t>
            </a:r>
            <a:r>
              <a:rPr lang="cs-CZ" dirty="0" err="1"/>
              <a:t>approach</a:t>
            </a:r>
            <a:r>
              <a:rPr lang="cs-CZ" dirty="0"/>
              <a:t> to </a:t>
            </a:r>
            <a:r>
              <a:rPr lang="cs-CZ" dirty="0" err="1"/>
              <a:t>landscape</a:t>
            </a:r>
            <a:r>
              <a:rPr lang="cs-CZ" dirty="0"/>
              <a:t> </a:t>
            </a:r>
            <a:r>
              <a:rPr lang="cs-CZ" dirty="0" err="1"/>
              <a:t>began</a:t>
            </a:r>
            <a:r>
              <a:rPr lang="cs-CZ" dirty="0"/>
              <a:t> to </a:t>
            </a:r>
            <a:r>
              <a:rPr lang="cs-CZ" dirty="0" err="1"/>
              <a:t>be</a:t>
            </a:r>
            <a:r>
              <a:rPr lang="cs-CZ" dirty="0"/>
              <a:t> </a:t>
            </a:r>
            <a:r>
              <a:rPr lang="cs-CZ" dirty="0" err="1"/>
              <a:t>criticized</a:t>
            </a:r>
            <a:r>
              <a:rPr lang="cs-CZ" dirty="0"/>
              <a:t> </a:t>
            </a:r>
            <a:r>
              <a:rPr lang="cs-CZ" dirty="0" err="1"/>
              <a:t>from</a:t>
            </a:r>
            <a:r>
              <a:rPr lang="cs-CZ" dirty="0"/>
              <a:t> </a:t>
            </a:r>
            <a:r>
              <a:rPr lang="cs-CZ" dirty="0" err="1"/>
              <a:t>the</a:t>
            </a:r>
            <a:r>
              <a:rPr lang="cs-CZ" dirty="0"/>
              <a:t> </a:t>
            </a:r>
            <a:r>
              <a:rPr lang="cs-CZ" dirty="0" err="1"/>
              <a:t>position</a:t>
            </a:r>
            <a:r>
              <a:rPr lang="cs-CZ" dirty="0"/>
              <a:t> </a:t>
            </a:r>
            <a:r>
              <a:rPr lang="cs-CZ" dirty="0" err="1"/>
              <a:t>of</a:t>
            </a:r>
            <a:r>
              <a:rPr lang="cs-CZ" dirty="0"/>
              <a:t> non-</a:t>
            </a:r>
            <a:r>
              <a:rPr lang="cs-CZ" dirty="0" err="1"/>
              <a:t>representational</a:t>
            </a:r>
            <a:r>
              <a:rPr lang="cs-CZ" dirty="0"/>
              <a:t> </a:t>
            </a:r>
            <a:r>
              <a:rPr lang="cs-CZ" dirty="0" err="1"/>
              <a:t>theory</a:t>
            </a:r>
            <a:endParaRPr lang="cs-CZ" dirty="0"/>
          </a:p>
          <a:p>
            <a:pPr lvl="1"/>
            <a:r>
              <a:rPr lang="cs-CZ" dirty="0" err="1"/>
              <a:t>visual</a:t>
            </a:r>
            <a:r>
              <a:rPr lang="cs-CZ" dirty="0"/>
              <a:t>, </a:t>
            </a:r>
            <a:r>
              <a:rPr lang="cs-CZ" dirty="0" err="1"/>
              <a:t>symbolic</a:t>
            </a:r>
            <a:r>
              <a:rPr lang="cs-CZ" dirty="0"/>
              <a:t>, </a:t>
            </a:r>
            <a:r>
              <a:rPr lang="cs-CZ" dirty="0" err="1"/>
              <a:t>discursive</a:t>
            </a:r>
            <a:r>
              <a:rPr lang="cs-CZ" dirty="0"/>
              <a:t> </a:t>
            </a:r>
            <a:r>
              <a:rPr lang="cs-CZ" dirty="0" err="1"/>
              <a:t>landscapes</a:t>
            </a:r>
            <a:r>
              <a:rPr lang="cs-CZ" dirty="0"/>
              <a:t> are „</a:t>
            </a:r>
            <a:r>
              <a:rPr lang="cs-CZ" dirty="0" err="1"/>
              <a:t>dead</a:t>
            </a:r>
            <a:r>
              <a:rPr lang="cs-CZ" dirty="0"/>
              <a:t> </a:t>
            </a:r>
            <a:r>
              <a:rPr lang="cs-CZ" dirty="0" err="1"/>
              <a:t>geographies</a:t>
            </a:r>
            <a:r>
              <a:rPr lang="cs-CZ" dirty="0"/>
              <a:t>“</a:t>
            </a:r>
          </a:p>
          <a:p>
            <a:r>
              <a:rPr lang="cs-CZ" dirty="0"/>
              <a:t>E</a:t>
            </a:r>
            <a:r>
              <a:rPr lang="en-US" dirty="0" err="1"/>
              <a:t>mbodied</a:t>
            </a:r>
            <a:r>
              <a:rPr lang="en-US" dirty="0"/>
              <a:t> experiences of individuals within landscapes</a:t>
            </a:r>
            <a:r>
              <a:rPr lang="cs-CZ" dirty="0"/>
              <a:t> </a:t>
            </a:r>
            <a:r>
              <a:rPr lang="cs-CZ" dirty="0" err="1"/>
              <a:t>should</a:t>
            </a:r>
            <a:r>
              <a:rPr lang="cs-CZ" dirty="0"/>
              <a:t> </a:t>
            </a:r>
            <a:r>
              <a:rPr lang="cs-CZ" dirty="0" err="1"/>
              <a:t>be</a:t>
            </a:r>
            <a:r>
              <a:rPr lang="cs-CZ" dirty="0"/>
              <a:t> </a:t>
            </a:r>
            <a:r>
              <a:rPr lang="cs-CZ" dirty="0" err="1"/>
              <a:t>focused</a:t>
            </a:r>
            <a:r>
              <a:rPr lang="cs-CZ" dirty="0"/>
              <a:t> on</a:t>
            </a:r>
          </a:p>
          <a:p>
            <a:pPr lvl="1"/>
            <a:r>
              <a:rPr lang="en-US" dirty="0"/>
              <a:t>sensory and affective engagements </a:t>
            </a:r>
            <a:r>
              <a:rPr lang="cs-CZ" dirty="0" err="1"/>
              <a:t>with</a:t>
            </a:r>
            <a:r>
              <a:rPr lang="cs-CZ" dirty="0"/>
              <a:t> </a:t>
            </a:r>
            <a:r>
              <a:rPr lang="cs-CZ" dirty="0" err="1"/>
              <a:t>landscapes</a:t>
            </a:r>
            <a:r>
              <a:rPr lang="cs-CZ" dirty="0"/>
              <a:t> </a:t>
            </a:r>
            <a:r>
              <a:rPr lang="en-US" dirty="0"/>
              <a:t>rather than symbolic meanings</a:t>
            </a:r>
            <a:endParaRPr lang="cs-CZ" dirty="0"/>
          </a:p>
          <a:p>
            <a:pPr lvl="1"/>
            <a:r>
              <a:rPr lang="cs-CZ" dirty="0" err="1"/>
              <a:t>haptic</a:t>
            </a:r>
            <a:r>
              <a:rPr lang="cs-CZ" dirty="0"/>
              <a:t> and </a:t>
            </a:r>
            <a:r>
              <a:rPr lang="cs-CZ" dirty="0" err="1"/>
              <a:t>tactile</a:t>
            </a:r>
            <a:r>
              <a:rPr lang="cs-CZ" dirty="0"/>
              <a:t> </a:t>
            </a:r>
            <a:r>
              <a:rPr lang="cs-CZ" dirty="0" err="1"/>
              <a:t>geographies</a:t>
            </a:r>
            <a:r>
              <a:rPr lang="cs-CZ" dirty="0"/>
              <a:t> </a:t>
            </a:r>
          </a:p>
        </p:txBody>
      </p:sp>
      <p:pic>
        <p:nvPicPr>
          <p:cNvPr id="6" name="Obrázek 5" descr="Obsah obrázku text&#10;&#10;Popis byl vytvořen automaticky">
            <a:extLst>
              <a:ext uri="{FF2B5EF4-FFF2-40B4-BE49-F238E27FC236}">
                <a16:creationId xmlns:a16="http://schemas.microsoft.com/office/drawing/2014/main" id="{37751369-0AAE-0A22-3265-B9330A6BE4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8593" y="82877"/>
            <a:ext cx="1288973" cy="1725821"/>
          </a:xfrm>
          <a:prstGeom prst="rect">
            <a:avLst/>
          </a:prstGeom>
        </p:spPr>
      </p:pic>
    </p:spTree>
    <p:extLst>
      <p:ext uri="{BB962C8B-B14F-4D97-AF65-F5344CB8AC3E}">
        <p14:creationId xmlns:p14="http://schemas.microsoft.com/office/powerpoint/2010/main" val="446329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E6C3ABD-F411-4961-4CEE-42891A75F147}"/>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pic>
        <p:nvPicPr>
          <p:cNvPr id="8194" name="Picture 2" descr="Best of Southern Alps Trekking Holiday New Zealand">
            <a:extLst>
              <a:ext uri="{FF2B5EF4-FFF2-40B4-BE49-F238E27FC236}">
                <a16:creationId xmlns:a16="http://schemas.microsoft.com/office/drawing/2014/main" id="{3C5E968F-608F-1767-B583-A7AF61BF7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4" y="1385207"/>
            <a:ext cx="8639159" cy="377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787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E7C71B9-63F5-25F8-3E49-35D80DA09D75}"/>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F2FFE9DD-29FF-E556-22C5-F55AA59A2A82}"/>
              </a:ext>
            </a:extLst>
          </p:cNvPr>
          <p:cNvSpPr>
            <a:spLocks noGrp="1"/>
          </p:cNvSpPr>
          <p:nvPr>
            <p:ph type="title"/>
          </p:nvPr>
        </p:nvSpPr>
        <p:spPr/>
        <p:txBody>
          <a:bodyPr/>
          <a:lstStyle/>
          <a:p>
            <a:r>
              <a:rPr lang="cs-CZ" dirty="0" err="1"/>
              <a:t>Landscape</a:t>
            </a:r>
            <a:r>
              <a:rPr lang="cs-CZ" dirty="0"/>
              <a:t> </a:t>
            </a:r>
            <a:r>
              <a:rPr lang="cs-CZ" dirty="0" err="1"/>
              <a:t>is</a:t>
            </a:r>
            <a:r>
              <a:rPr lang="cs-CZ" dirty="0"/>
              <a:t> not „out </a:t>
            </a:r>
            <a:r>
              <a:rPr lang="cs-CZ" dirty="0" err="1"/>
              <a:t>there</a:t>
            </a:r>
            <a:r>
              <a:rPr lang="cs-CZ" dirty="0"/>
              <a:t>“</a:t>
            </a:r>
          </a:p>
        </p:txBody>
      </p:sp>
      <p:sp>
        <p:nvSpPr>
          <p:cNvPr id="5" name="Zástupný obsah 4">
            <a:extLst>
              <a:ext uri="{FF2B5EF4-FFF2-40B4-BE49-F238E27FC236}">
                <a16:creationId xmlns:a16="http://schemas.microsoft.com/office/drawing/2014/main" id="{FBCC229F-E169-C06A-353F-EE198745EB09}"/>
              </a:ext>
            </a:extLst>
          </p:cNvPr>
          <p:cNvSpPr>
            <a:spLocks noGrp="1"/>
          </p:cNvSpPr>
          <p:nvPr>
            <p:ph idx="1"/>
          </p:nvPr>
        </p:nvSpPr>
        <p:spPr/>
        <p:txBody>
          <a:bodyPr/>
          <a:lstStyle/>
          <a:p>
            <a:r>
              <a:rPr lang="cs-CZ" sz="2400" dirty="0" err="1"/>
              <a:t>Through</a:t>
            </a:r>
            <a:r>
              <a:rPr lang="cs-CZ" sz="2400" dirty="0"/>
              <a:t> e</a:t>
            </a:r>
            <a:r>
              <a:rPr lang="en-US" sz="2400" dirty="0" err="1"/>
              <a:t>veryday</a:t>
            </a:r>
            <a:r>
              <a:rPr lang="en-US" sz="2400" dirty="0"/>
              <a:t> practices, performances, and actions landscapes are continually created and re-created</a:t>
            </a:r>
            <a:endParaRPr lang="cs-CZ" sz="2400" dirty="0"/>
          </a:p>
          <a:p>
            <a:pPr lvl="1"/>
            <a:r>
              <a:rPr lang="cs-CZ" dirty="0" err="1"/>
              <a:t>landscapes</a:t>
            </a:r>
            <a:r>
              <a:rPr lang="cs-CZ" dirty="0"/>
              <a:t> are </a:t>
            </a:r>
            <a:r>
              <a:rPr lang="cs-CZ" dirty="0" err="1"/>
              <a:t>experienced</a:t>
            </a:r>
            <a:r>
              <a:rPr lang="cs-CZ" dirty="0"/>
              <a:t> and </a:t>
            </a:r>
            <a:r>
              <a:rPr lang="cs-CZ" dirty="0" err="1"/>
              <a:t>lived</a:t>
            </a:r>
            <a:endParaRPr lang="cs-CZ" dirty="0"/>
          </a:p>
          <a:p>
            <a:pPr lvl="1"/>
            <a:r>
              <a:rPr lang="cs-CZ" dirty="0" err="1"/>
              <a:t>landscape</a:t>
            </a:r>
            <a:r>
              <a:rPr lang="cs-CZ" dirty="0"/>
              <a:t> </a:t>
            </a:r>
            <a:r>
              <a:rPr lang="en-US" dirty="0"/>
              <a:t>meaning</a:t>
            </a:r>
            <a:r>
              <a:rPr lang="cs-CZ" dirty="0"/>
              <a:t>s are</a:t>
            </a:r>
            <a:r>
              <a:rPr lang="en-US" dirty="0"/>
              <a:t> generated through practices and performances rather than being pre-given</a:t>
            </a:r>
            <a:r>
              <a:rPr lang="cs-CZ" dirty="0"/>
              <a:t>, </a:t>
            </a:r>
            <a:r>
              <a:rPr lang="cs-CZ" dirty="0" err="1"/>
              <a:t>waiting</a:t>
            </a:r>
            <a:r>
              <a:rPr lang="cs-CZ" dirty="0"/>
              <a:t> to </a:t>
            </a:r>
            <a:r>
              <a:rPr lang="cs-CZ" dirty="0" err="1"/>
              <a:t>be</a:t>
            </a:r>
            <a:r>
              <a:rPr lang="cs-CZ" dirty="0"/>
              <a:t> </a:t>
            </a:r>
            <a:r>
              <a:rPr lang="cs-CZ" dirty="0" err="1"/>
              <a:t>read</a:t>
            </a:r>
            <a:r>
              <a:rPr lang="cs-CZ" dirty="0"/>
              <a:t> and </a:t>
            </a:r>
            <a:r>
              <a:rPr lang="cs-CZ" dirty="0" err="1"/>
              <a:t>deciphered</a:t>
            </a:r>
            <a:endParaRPr lang="cs-CZ" dirty="0"/>
          </a:p>
          <a:p>
            <a:r>
              <a:rPr lang="cs-CZ" sz="2400" dirty="0"/>
              <a:t>A</a:t>
            </a:r>
            <a:r>
              <a:rPr lang="en-US" sz="2400" dirty="0" err="1"/>
              <a:t>ffective</a:t>
            </a:r>
            <a:r>
              <a:rPr lang="en-US" sz="2400" dirty="0"/>
              <a:t> and emotional engagements with landscapes</a:t>
            </a:r>
            <a:endParaRPr lang="cs-CZ" sz="2400" dirty="0"/>
          </a:p>
          <a:p>
            <a:pPr lvl="1"/>
            <a:r>
              <a:rPr lang="en-US" dirty="0"/>
              <a:t>landscapes evoke feelings and emotions</a:t>
            </a:r>
            <a:r>
              <a:rPr lang="cs-CZ" dirty="0"/>
              <a:t>, not </a:t>
            </a:r>
            <a:r>
              <a:rPr lang="cs-CZ" dirty="0" err="1"/>
              <a:t>only</a:t>
            </a:r>
            <a:r>
              <a:rPr lang="cs-CZ" dirty="0"/>
              <a:t> </a:t>
            </a:r>
            <a:r>
              <a:rPr lang="cs-CZ" dirty="0" err="1"/>
              <a:t>persuade</a:t>
            </a:r>
            <a:r>
              <a:rPr lang="cs-CZ" dirty="0"/>
              <a:t> </a:t>
            </a:r>
            <a:r>
              <a:rPr lang="cs-CZ" dirty="0" err="1"/>
              <a:t>viewers</a:t>
            </a:r>
            <a:r>
              <a:rPr lang="cs-CZ" dirty="0"/>
              <a:t> in </a:t>
            </a:r>
            <a:r>
              <a:rPr lang="cs-CZ" dirty="0" err="1"/>
              <a:t>an</a:t>
            </a:r>
            <a:r>
              <a:rPr lang="cs-CZ" dirty="0"/>
              <a:t> </a:t>
            </a:r>
            <a:r>
              <a:rPr lang="cs-CZ" dirty="0" err="1"/>
              <a:t>ideological</a:t>
            </a:r>
            <a:r>
              <a:rPr lang="cs-CZ" dirty="0"/>
              <a:t> </a:t>
            </a:r>
            <a:r>
              <a:rPr lang="cs-CZ" dirty="0" err="1"/>
              <a:t>way</a:t>
            </a:r>
            <a:endParaRPr lang="cs-CZ" dirty="0"/>
          </a:p>
        </p:txBody>
      </p:sp>
      <p:pic>
        <p:nvPicPr>
          <p:cNvPr id="6" name="Obrázek 5" descr="Obsah obrázku blesk, mrak, obloha, venku&#10;&#10;Popis byl vytvořen automaticky">
            <a:extLst>
              <a:ext uri="{FF2B5EF4-FFF2-40B4-BE49-F238E27FC236}">
                <a16:creationId xmlns:a16="http://schemas.microsoft.com/office/drawing/2014/main" id="{F5A6D388-78A2-EEFD-825A-9D3AED3E80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9129" y="5260330"/>
            <a:ext cx="2687321" cy="1511618"/>
          </a:xfrm>
          <a:prstGeom prst="rect">
            <a:avLst/>
          </a:prstGeom>
        </p:spPr>
      </p:pic>
    </p:spTree>
    <p:extLst>
      <p:ext uri="{BB962C8B-B14F-4D97-AF65-F5344CB8AC3E}">
        <p14:creationId xmlns:p14="http://schemas.microsoft.com/office/powerpoint/2010/main" val="424604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5B2A845-7309-3654-1D92-1689ADB6052C}"/>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3CC01765-9DF0-CEB8-52D7-FE9472CB9B1A}"/>
              </a:ext>
            </a:extLst>
          </p:cNvPr>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landscape</a:t>
            </a:r>
            <a:r>
              <a:rPr lang="cs-CZ" dirty="0"/>
              <a:t>?</a:t>
            </a:r>
          </a:p>
        </p:txBody>
      </p:sp>
      <p:sp>
        <p:nvSpPr>
          <p:cNvPr id="5" name="Zástupný obsah 4">
            <a:extLst>
              <a:ext uri="{FF2B5EF4-FFF2-40B4-BE49-F238E27FC236}">
                <a16:creationId xmlns:a16="http://schemas.microsoft.com/office/drawing/2014/main" id="{19596533-BC87-5C2C-F698-8B79C6EF23BF}"/>
              </a:ext>
            </a:extLst>
          </p:cNvPr>
          <p:cNvSpPr>
            <a:spLocks noGrp="1"/>
          </p:cNvSpPr>
          <p:nvPr>
            <p:ph idx="1"/>
          </p:nvPr>
        </p:nvSpPr>
        <p:spPr/>
        <p:txBody>
          <a:bodyPr/>
          <a:lstStyle/>
          <a:p>
            <a:r>
              <a:rPr lang="cs-CZ" dirty="0"/>
              <a:t>Much more </a:t>
            </a:r>
            <a:r>
              <a:rPr lang="cs-CZ" dirty="0" err="1"/>
              <a:t>complicated</a:t>
            </a:r>
            <a:r>
              <a:rPr lang="cs-CZ" dirty="0"/>
              <a:t> </a:t>
            </a:r>
            <a:r>
              <a:rPr lang="cs-CZ" dirty="0" err="1"/>
              <a:t>question</a:t>
            </a:r>
            <a:r>
              <a:rPr lang="cs-CZ" dirty="0"/>
              <a:t> </a:t>
            </a:r>
            <a:r>
              <a:rPr lang="cs-CZ" dirty="0" err="1"/>
              <a:t>than</a:t>
            </a:r>
            <a:r>
              <a:rPr lang="cs-CZ" dirty="0"/>
              <a:t> </a:t>
            </a:r>
            <a:r>
              <a:rPr lang="cs-CZ" dirty="0" err="1"/>
              <a:t>it</a:t>
            </a:r>
            <a:r>
              <a:rPr lang="cs-CZ" dirty="0"/>
              <a:t> </a:t>
            </a:r>
            <a:r>
              <a:rPr lang="cs-CZ" dirty="0" err="1"/>
              <a:t>seems</a:t>
            </a:r>
            <a:endParaRPr lang="cs-CZ" dirty="0"/>
          </a:p>
          <a:p>
            <a:pPr lvl="1"/>
            <a:r>
              <a:rPr lang="cs-CZ" dirty="0" err="1"/>
              <a:t>Another</a:t>
            </a:r>
            <a:r>
              <a:rPr lang="cs-CZ" dirty="0"/>
              <a:t> </a:t>
            </a:r>
            <a:r>
              <a:rPr lang="cs-CZ" dirty="0" err="1"/>
              <a:t>ambiguous</a:t>
            </a:r>
            <a:r>
              <a:rPr lang="cs-CZ" dirty="0"/>
              <a:t> </a:t>
            </a:r>
            <a:r>
              <a:rPr lang="cs-CZ" dirty="0" err="1"/>
              <a:t>geographical</a:t>
            </a:r>
            <a:r>
              <a:rPr lang="cs-CZ" dirty="0"/>
              <a:t> </a:t>
            </a:r>
            <a:r>
              <a:rPr lang="cs-CZ" dirty="0" err="1"/>
              <a:t>concept</a:t>
            </a:r>
            <a:endParaRPr lang="cs-CZ" dirty="0"/>
          </a:p>
          <a:p>
            <a:r>
              <a:rPr lang="cs-CZ" dirty="0" err="1"/>
              <a:t>Landscape</a:t>
            </a:r>
            <a:r>
              <a:rPr lang="cs-CZ" dirty="0"/>
              <a:t> </a:t>
            </a:r>
            <a:r>
              <a:rPr lang="cs-CZ" dirty="0" err="1"/>
              <a:t>is</a:t>
            </a:r>
            <a:r>
              <a:rPr lang="cs-CZ" dirty="0"/>
              <a:t> </a:t>
            </a:r>
            <a:r>
              <a:rPr lang="cs-CZ" dirty="0" err="1"/>
              <a:t>tension</a:t>
            </a:r>
            <a:endParaRPr lang="cs-CZ" dirty="0"/>
          </a:p>
          <a:p>
            <a:pPr lvl="1"/>
            <a:r>
              <a:rPr lang="cs-CZ" dirty="0" err="1"/>
              <a:t>Proximity</a:t>
            </a:r>
            <a:r>
              <a:rPr lang="cs-CZ" dirty="0"/>
              <a:t>/distance</a:t>
            </a:r>
          </a:p>
          <a:p>
            <a:pPr lvl="1"/>
            <a:r>
              <a:rPr lang="cs-CZ" dirty="0" err="1"/>
              <a:t>Observation</a:t>
            </a:r>
            <a:r>
              <a:rPr lang="cs-CZ" dirty="0"/>
              <a:t>/</a:t>
            </a:r>
            <a:r>
              <a:rPr lang="cs-CZ" dirty="0" err="1"/>
              <a:t>inhabitation</a:t>
            </a:r>
            <a:endParaRPr lang="cs-CZ" dirty="0"/>
          </a:p>
          <a:p>
            <a:pPr lvl="1"/>
            <a:r>
              <a:rPr lang="cs-CZ" dirty="0" err="1"/>
              <a:t>Eye</a:t>
            </a:r>
            <a:r>
              <a:rPr lang="cs-CZ" dirty="0"/>
              <a:t>/</a:t>
            </a:r>
            <a:r>
              <a:rPr lang="cs-CZ" dirty="0" err="1"/>
              <a:t>land</a:t>
            </a:r>
            <a:endParaRPr lang="cs-CZ" dirty="0"/>
          </a:p>
          <a:p>
            <a:pPr lvl="1"/>
            <a:r>
              <a:rPr lang="cs-CZ" dirty="0" err="1"/>
              <a:t>Culture</a:t>
            </a:r>
            <a:r>
              <a:rPr lang="cs-CZ" dirty="0"/>
              <a:t>/</a:t>
            </a:r>
            <a:r>
              <a:rPr lang="cs-CZ" dirty="0" err="1"/>
              <a:t>nature</a:t>
            </a:r>
            <a:endParaRPr lang="cs-CZ" dirty="0"/>
          </a:p>
          <a:p>
            <a:pPr lvl="1"/>
            <a:endParaRPr lang="cs-CZ" dirty="0"/>
          </a:p>
        </p:txBody>
      </p:sp>
      <p:pic>
        <p:nvPicPr>
          <p:cNvPr id="13314" name="Picture 2" descr="A3 - 1 Landscape approaches: key concepts | 气候智能型农业资料集网站 | 联合国粮食及 农业组织">
            <a:extLst>
              <a:ext uri="{FF2B5EF4-FFF2-40B4-BE49-F238E27FC236}">
                <a16:creationId xmlns:a16="http://schemas.microsoft.com/office/drawing/2014/main" id="{20807CDA-452A-FBEC-A116-561671D9F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5205" y="3906597"/>
            <a:ext cx="5459458" cy="215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532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6100F22-8E14-2F1D-C7A8-01A142888C07}"/>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pic>
        <p:nvPicPr>
          <p:cNvPr id="9218" name="Picture 2" descr="Navigating forests and other emotional landscapes | Green Teacher">
            <a:extLst>
              <a:ext uri="{FF2B5EF4-FFF2-40B4-BE49-F238E27FC236}">
                <a16:creationId xmlns:a16="http://schemas.microsoft.com/office/drawing/2014/main" id="{7A268288-9452-D3CC-1D4D-F3E80FEF5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31" y="491490"/>
            <a:ext cx="77057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408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C085C2-C6AE-237E-D82C-047BE5372A86}"/>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F241A3D0-8628-471E-0CB6-10D3E076067E}"/>
              </a:ext>
            </a:extLst>
          </p:cNvPr>
          <p:cNvSpPr>
            <a:spLocks noGrp="1"/>
          </p:cNvSpPr>
          <p:nvPr>
            <p:ph type="title"/>
          </p:nvPr>
        </p:nvSpPr>
        <p:spPr/>
        <p:txBody>
          <a:bodyPr/>
          <a:lstStyle/>
          <a:p>
            <a:r>
              <a:rPr lang="cs-CZ" dirty="0"/>
              <a:t>Not </a:t>
            </a:r>
            <a:r>
              <a:rPr lang="cs-CZ" dirty="0" err="1"/>
              <a:t>views</a:t>
            </a:r>
            <a:r>
              <a:rPr lang="cs-CZ" dirty="0"/>
              <a:t>, but </a:t>
            </a:r>
            <a:r>
              <a:rPr lang="cs-CZ" dirty="0" err="1"/>
              <a:t>events</a:t>
            </a:r>
            <a:endParaRPr lang="cs-CZ" dirty="0"/>
          </a:p>
        </p:txBody>
      </p:sp>
      <p:sp>
        <p:nvSpPr>
          <p:cNvPr id="5" name="Zástupný obsah 4">
            <a:extLst>
              <a:ext uri="{FF2B5EF4-FFF2-40B4-BE49-F238E27FC236}">
                <a16:creationId xmlns:a16="http://schemas.microsoft.com/office/drawing/2014/main" id="{5BAFC9E1-2A11-2059-E062-70D4EB6EB49F}"/>
              </a:ext>
            </a:extLst>
          </p:cNvPr>
          <p:cNvSpPr>
            <a:spLocks noGrp="1"/>
          </p:cNvSpPr>
          <p:nvPr>
            <p:ph idx="1"/>
          </p:nvPr>
        </p:nvSpPr>
        <p:spPr/>
        <p:txBody>
          <a:bodyPr/>
          <a:lstStyle/>
          <a:p>
            <a:r>
              <a:rPr lang="en-US" sz="2600" dirty="0"/>
              <a:t>Landscapes are conceptualized through events that unfold over time, highlighting their processual nature</a:t>
            </a:r>
            <a:endParaRPr lang="cs-CZ" sz="2600" dirty="0"/>
          </a:p>
          <a:p>
            <a:r>
              <a:rPr lang="cs-CZ" sz="2600" dirty="0"/>
              <a:t>P</a:t>
            </a:r>
            <a:r>
              <a:rPr lang="en-US" sz="2600" dirty="0" err="1"/>
              <a:t>otentialities</a:t>
            </a:r>
            <a:r>
              <a:rPr lang="en-US" sz="2600" dirty="0"/>
              <a:t> and possibilities</a:t>
            </a:r>
            <a:r>
              <a:rPr lang="cs-CZ" sz="2600" dirty="0"/>
              <a:t> are</a:t>
            </a:r>
            <a:r>
              <a:rPr lang="en-US" sz="2600" dirty="0"/>
              <a:t> inherent in landscapes, rather than fixed or stable meanings</a:t>
            </a:r>
            <a:endParaRPr lang="cs-CZ" sz="2600" dirty="0"/>
          </a:p>
          <a:p>
            <a:r>
              <a:rPr lang="cs-CZ" sz="2600" dirty="0"/>
              <a:t>Non-</a:t>
            </a:r>
            <a:r>
              <a:rPr lang="cs-CZ" sz="2600" dirty="0" err="1"/>
              <a:t>human</a:t>
            </a:r>
            <a:r>
              <a:rPr lang="cs-CZ" sz="2600" dirty="0"/>
              <a:t> </a:t>
            </a:r>
            <a:r>
              <a:rPr lang="cs-CZ" sz="2600" dirty="0" err="1"/>
              <a:t>elements</a:t>
            </a:r>
            <a:r>
              <a:rPr lang="cs-CZ" sz="2600" dirty="0"/>
              <a:t> </a:t>
            </a:r>
            <a:r>
              <a:rPr lang="cs-CZ" sz="2600" dirty="0" err="1"/>
              <a:t>of</a:t>
            </a:r>
            <a:r>
              <a:rPr lang="cs-CZ" sz="2600" dirty="0"/>
              <a:t> </a:t>
            </a:r>
            <a:r>
              <a:rPr lang="cs-CZ" sz="2600" dirty="0" err="1"/>
              <a:t>landscapes</a:t>
            </a:r>
            <a:r>
              <a:rPr lang="cs-CZ" sz="2600" dirty="0"/>
              <a:t> are </a:t>
            </a:r>
            <a:r>
              <a:rPr lang="cs-CZ" sz="2600" dirty="0" err="1"/>
              <a:t>interacted</a:t>
            </a:r>
            <a:r>
              <a:rPr lang="cs-CZ" sz="2600" dirty="0"/>
              <a:t> </a:t>
            </a:r>
            <a:r>
              <a:rPr lang="cs-CZ" sz="2600" dirty="0" err="1"/>
              <a:t>with</a:t>
            </a:r>
            <a:r>
              <a:rPr lang="cs-CZ" sz="2600" dirty="0"/>
              <a:t>, not </a:t>
            </a:r>
            <a:r>
              <a:rPr lang="cs-CZ" sz="2600" dirty="0" err="1"/>
              <a:t>only</a:t>
            </a:r>
            <a:r>
              <a:rPr lang="cs-CZ" sz="2600" dirty="0"/>
              <a:t> </a:t>
            </a:r>
            <a:r>
              <a:rPr lang="cs-CZ" sz="2600" dirty="0" err="1"/>
              <a:t>observed</a:t>
            </a:r>
            <a:endParaRPr lang="cs-CZ" sz="2600" dirty="0"/>
          </a:p>
          <a:p>
            <a:pPr lvl="1"/>
            <a:r>
              <a:rPr lang="cs-CZ" dirty="0"/>
              <a:t>l</a:t>
            </a:r>
            <a:r>
              <a:rPr lang="en-US" dirty="0" err="1"/>
              <a:t>andscapes</a:t>
            </a:r>
            <a:r>
              <a:rPr lang="en-US" dirty="0"/>
              <a:t> are assemblages of human and non-human actors</a:t>
            </a:r>
            <a:endParaRPr lang="cs-CZ" dirty="0"/>
          </a:p>
        </p:txBody>
      </p:sp>
    </p:spTree>
    <p:extLst>
      <p:ext uri="{BB962C8B-B14F-4D97-AF65-F5344CB8AC3E}">
        <p14:creationId xmlns:p14="http://schemas.microsoft.com/office/powerpoint/2010/main" val="3503225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C7BBBC0-AA91-ABA1-38AC-36DEF56AE73D}"/>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pic>
        <p:nvPicPr>
          <p:cNvPr id="10242" name="Picture 2" descr="Meeting The Animals - Symondsbury Estate">
            <a:extLst>
              <a:ext uri="{FF2B5EF4-FFF2-40B4-BE49-F238E27FC236}">
                <a16:creationId xmlns:a16="http://schemas.microsoft.com/office/drawing/2014/main" id="{C997F05A-ADDE-A06C-AA81-52AE10F36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348" y="370705"/>
            <a:ext cx="8030891" cy="535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332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FE4423C-D447-DF26-DCC0-53064B3CDEC6}"/>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51DB2710-B2B4-9F58-E842-7476DFD8014E}"/>
              </a:ext>
            </a:extLst>
          </p:cNvPr>
          <p:cNvSpPr>
            <a:spLocks noGrp="1"/>
          </p:cNvSpPr>
          <p:nvPr>
            <p:ph type="title"/>
          </p:nvPr>
        </p:nvSpPr>
        <p:spPr/>
        <p:txBody>
          <a:bodyPr/>
          <a:lstStyle/>
          <a:p>
            <a:r>
              <a:rPr lang="cs-CZ" dirty="0" err="1"/>
              <a:t>Corporealities</a:t>
            </a:r>
            <a:r>
              <a:rPr lang="cs-CZ" dirty="0"/>
              <a:t> in </a:t>
            </a:r>
            <a:r>
              <a:rPr lang="cs-CZ" dirty="0" err="1"/>
              <a:t>landscapes</a:t>
            </a:r>
            <a:endParaRPr lang="cs-CZ" dirty="0"/>
          </a:p>
        </p:txBody>
      </p:sp>
      <p:sp>
        <p:nvSpPr>
          <p:cNvPr id="5" name="Zástupný obsah 4">
            <a:extLst>
              <a:ext uri="{FF2B5EF4-FFF2-40B4-BE49-F238E27FC236}">
                <a16:creationId xmlns:a16="http://schemas.microsoft.com/office/drawing/2014/main" id="{DB1F047D-C9DF-3731-BF13-AD323AF01C5E}"/>
              </a:ext>
            </a:extLst>
          </p:cNvPr>
          <p:cNvSpPr>
            <a:spLocks noGrp="1"/>
          </p:cNvSpPr>
          <p:nvPr>
            <p:ph idx="1"/>
          </p:nvPr>
        </p:nvSpPr>
        <p:spPr/>
        <p:txBody>
          <a:bodyPr/>
          <a:lstStyle/>
          <a:p>
            <a:pPr marL="72000" indent="0" algn="ctr">
              <a:buNone/>
            </a:pPr>
            <a:r>
              <a:rPr lang="cs-CZ" dirty="0" err="1"/>
              <a:t>Landscape</a:t>
            </a:r>
            <a:r>
              <a:rPr lang="cs-CZ" dirty="0"/>
              <a:t> as </a:t>
            </a:r>
            <a:r>
              <a:rPr lang="cs-CZ" dirty="0" err="1"/>
              <a:t>dwelling</a:t>
            </a:r>
            <a:r>
              <a:rPr lang="cs-CZ" dirty="0"/>
              <a:t> in</a:t>
            </a:r>
          </a:p>
          <a:p>
            <a:pPr marL="72000" indent="0" algn="ctr">
              <a:buNone/>
            </a:pPr>
            <a:r>
              <a:rPr lang="cs-CZ" b="1" dirty="0">
                <a:solidFill>
                  <a:srgbClr val="FF0000"/>
                </a:solidFill>
              </a:rPr>
              <a:t>X</a:t>
            </a:r>
          </a:p>
          <a:p>
            <a:pPr marL="72000" indent="0" algn="ctr">
              <a:buNone/>
            </a:pPr>
            <a:r>
              <a:rPr lang="cs-CZ" dirty="0" err="1"/>
              <a:t>Landscape</a:t>
            </a:r>
            <a:r>
              <a:rPr lang="cs-CZ" dirty="0"/>
              <a:t> as </a:t>
            </a:r>
            <a:r>
              <a:rPr lang="cs-CZ" dirty="0" err="1"/>
              <a:t>endless</a:t>
            </a:r>
            <a:r>
              <a:rPr lang="cs-CZ" dirty="0"/>
              <a:t> story </a:t>
            </a:r>
            <a:r>
              <a:rPr lang="cs-CZ" dirty="0" err="1"/>
              <a:t>of</a:t>
            </a:r>
            <a:r>
              <a:rPr lang="cs-CZ" dirty="0"/>
              <a:t> </a:t>
            </a:r>
            <a:r>
              <a:rPr lang="cs-CZ" dirty="0" err="1"/>
              <a:t>movement</a:t>
            </a:r>
            <a:r>
              <a:rPr lang="cs-CZ" dirty="0"/>
              <a:t> and </a:t>
            </a:r>
            <a:r>
              <a:rPr lang="cs-CZ" dirty="0" err="1"/>
              <a:t>moving</a:t>
            </a:r>
            <a:r>
              <a:rPr lang="cs-CZ" dirty="0"/>
              <a:t> </a:t>
            </a:r>
            <a:r>
              <a:rPr lang="cs-CZ" dirty="0" err="1"/>
              <a:t>through</a:t>
            </a:r>
            <a:endParaRPr lang="cs-CZ" dirty="0"/>
          </a:p>
        </p:txBody>
      </p:sp>
      <p:pic>
        <p:nvPicPr>
          <p:cNvPr id="11266" name="Picture 2" descr="Mindful ways to move in the forest | Forestry England">
            <a:extLst>
              <a:ext uri="{FF2B5EF4-FFF2-40B4-BE49-F238E27FC236}">
                <a16:creationId xmlns:a16="http://schemas.microsoft.com/office/drawing/2014/main" id="{0FFFF2C6-7DF8-AEC5-422C-03ED24955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397" y="4450601"/>
            <a:ext cx="4572794" cy="190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54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5119DE4-75AC-B84B-1219-2433137878E3}"/>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5" name="Zástupný obsah 4">
            <a:extLst>
              <a:ext uri="{FF2B5EF4-FFF2-40B4-BE49-F238E27FC236}">
                <a16:creationId xmlns:a16="http://schemas.microsoft.com/office/drawing/2014/main" id="{3A476B5D-CED3-2D4D-6CD0-2E974187B674}"/>
              </a:ext>
            </a:extLst>
          </p:cNvPr>
          <p:cNvSpPr>
            <a:spLocks noGrp="1"/>
          </p:cNvSpPr>
          <p:nvPr>
            <p:ph idx="1"/>
          </p:nvPr>
        </p:nvSpPr>
        <p:spPr>
          <a:xfrm>
            <a:off x="540094" y="378000"/>
            <a:ext cx="8066301" cy="4139998"/>
          </a:xfrm>
        </p:spPr>
        <p:txBody>
          <a:bodyPr/>
          <a:lstStyle/>
          <a:p>
            <a:pPr marL="72000" indent="0" algn="just">
              <a:buNone/>
            </a:pPr>
            <a:r>
              <a:rPr lang="en-US" sz="2200" dirty="0"/>
              <a:t>Landscape is not just a way of seeing, a projection of cultural meaning.</a:t>
            </a:r>
            <a:r>
              <a:rPr lang="cs-CZ" sz="2200" dirty="0"/>
              <a:t> </a:t>
            </a:r>
            <a:r>
              <a:rPr lang="en-US" sz="2200" dirty="0"/>
              <a:t>Nor, of course, is landscape simply something seen, a mute, external</a:t>
            </a:r>
            <a:r>
              <a:rPr lang="cs-CZ" sz="2200" dirty="0"/>
              <a:t> </a:t>
            </a:r>
            <a:r>
              <a:rPr lang="en-US" sz="2200" dirty="0"/>
              <a:t>field. Nor, finally, can we speak altogether plausibly of the practice of</a:t>
            </a:r>
            <a:r>
              <a:rPr lang="cs-CZ" sz="2200" dirty="0"/>
              <a:t> </a:t>
            </a:r>
            <a:r>
              <a:rPr lang="en-US" sz="2200" dirty="0"/>
              <a:t>self and landscape through notions of a phenomenological </a:t>
            </a:r>
            <a:r>
              <a:rPr lang="en-US" sz="2200" i="1" dirty="0"/>
              <a:t>milieu</a:t>
            </a:r>
            <a:r>
              <a:rPr lang="cs-CZ" sz="2200" dirty="0"/>
              <a:t> </a:t>
            </a:r>
            <a:r>
              <a:rPr lang="en-US" sz="2200" dirty="0"/>
              <a:t>of dwelling. Taking a first step past constructivist, realist and</a:t>
            </a:r>
            <a:r>
              <a:rPr lang="cs-CZ" sz="2200" dirty="0"/>
              <a:t> </a:t>
            </a:r>
            <a:r>
              <a:rPr lang="en-US" sz="2200" dirty="0"/>
              <a:t>phenomenological</a:t>
            </a:r>
            <a:r>
              <a:rPr lang="cs-CZ" sz="2200" dirty="0"/>
              <a:t> </a:t>
            </a:r>
            <a:r>
              <a:rPr lang="en-US" sz="2200" dirty="0"/>
              <a:t>visions, this paper writes its way through what might</a:t>
            </a:r>
            <a:r>
              <a:rPr lang="cs-CZ" sz="2200" dirty="0"/>
              <a:t> </a:t>
            </a:r>
            <a:r>
              <a:rPr lang="en-US" sz="2200" dirty="0"/>
              <a:t>be termed a post-phenomenological understanding of the formation</a:t>
            </a:r>
            <a:r>
              <a:rPr lang="cs-CZ" sz="2200" dirty="0"/>
              <a:t> </a:t>
            </a:r>
            <a:r>
              <a:rPr lang="en-US" sz="2200" dirty="0"/>
              <a:t>and undoing of self and landscape in practice. Therein, landscape</a:t>
            </a:r>
            <a:r>
              <a:rPr lang="cs-CZ" sz="2200" dirty="0"/>
              <a:t> </a:t>
            </a:r>
            <a:r>
              <a:rPr lang="en-US" sz="2200" dirty="0"/>
              <a:t>might best be described in terms of the entwined materialities and</a:t>
            </a:r>
            <a:r>
              <a:rPr lang="cs-CZ" sz="2200" dirty="0"/>
              <a:t> </a:t>
            </a:r>
            <a:r>
              <a:rPr lang="en-US" sz="2200" dirty="0"/>
              <a:t>sensibilities </a:t>
            </a:r>
            <a:r>
              <a:rPr lang="en-US" sz="2200" i="1" dirty="0"/>
              <a:t>with which </a:t>
            </a:r>
            <a:r>
              <a:rPr lang="en-US" sz="2200" dirty="0"/>
              <a:t>we act and sense.</a:t>
            </a:r>
            <a:r>
              <a:rPr lang="cs-CZ" sz="2200" dirty="0"/>
              <a:t> </a:t>
            </a:r>
            <a:r>
              <a:rPr lang="en-US" sz="2200" dirty="0"/>
              <a:t>(Wylie 2005</a:t>
            </a:r>
            <a:r>
              <a:rPr lang="cs-CZ" sz="2200" dirty="0"/>
              <a:t>: </a:t>
            </a:r>
            <a:r>
              <a:rPr lang="en-US" sz="2200" dirty="0"/>
              <a:t>245)</a:t>
            </a:r>
            <a:endParaRPr lang="cs-CZ" sz="2200" dirty="0"/>
          </a:p>
        </p:txBody>
      </p:sp>
    </p:spTree>
    <p:extLst>
      <p:ext uri="{BB962C8B-B14F-4D97-AF65-F5344CB8AC3E}">
        <p14:creationId xmlns:p14="http://schemas.microsoft.com/office/powerpoint/2010/main" val="186081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FE59FC3-B6C4-3BB3-C75C-77E60082FFAD}"/>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5C3360A9-EB31-A9D1-F641-F2065B54D559}"/>
              </a:ext>
            </a:extLst>
          </p:cNvPr>
          <p:cNvSpPr>
            <a:spLocks noGrp="1"/>
          </p:cNvSpPr>
          <p:nvPr>
            <p:ph type="title"/>
          </p:nvPr>
        </p:nvSpPr>
        <p:spPr/>
        <p:txBody>
          <a:bodyPr/>
          <a:lstStyle/>
          <a:p>
            <a:r>
              <a:rPr lang="cs-CZ" sz="3600" dirty="0" err="1"/>
              <a:t>Beginnings</a:t>
            </a:r>
            <a:r>
              <a:rPr lang="cs-CZ" sz="3600" dirty="0"/>
              <a:t> </a:t>
            </a:r>
            <a:r>
              <a:rPr lang="cs-CZ" sz="3600" dirty="0" err="1"/>
              <a:t>of</a:t>
            </a:r>
            <a:r>
              <a:rPr lang="cs-CZ" sz="3600" dirty="0"/>
              <a:t> </a:t>
            </a:r>
            <a:r>
              <a:rPr lang="cs-CZ" sz="3600" dirty="0" err="1"/>
              <a:t>landscape</a:t>
            </a:r>
            <a:r>
              <a:rPr lang="cs-CZ" sz="3600" dirty="0"/>
              <a:t> </a:t>
            </a:r>
            <a:r>
              <a:rPr lang="cs-CZ" sz="3600" dirty="0" err="1"/>
              <a:t>geography</a:t>
            </a:r>
            <a:endParaRPr lang="cs-CZ" sz="3600" dirty="0"/>
          </a:p>
        </p:txBody>
      </p:sp>
      <p:sp>
        <p:nvSpPr>
          <p:cNvPr id="5" name="Zástupný obsah 4">
            <a:extLst>
              <a:ext uri="{FF2B5EF4-FFF2-40B4-BE49-F238E27FC236}">
                <a16:creationId xmlns:a16="http://schemas.microsoft.com/office/drawing/2014/main" id="{2AE8A08F-A51D-7157-6ED9-8C53D2DC45F2}"/>
              </a:ext>
            </a:extLst>
          </p:cNvPr>
          <p:cNvSpPr>
            <a:spLocks noGrp="1"/>
          </p:cNvSpPr>
          <p:nvPr>
            <p:ph idx="1"/>
          </p:nvPr>
        </p:nvSpPr>
        <p:spPr/>
        <p:txBody>
          <a:bodyPr/>
          <a:lstStyle/>
          <a:p>
            <a:r>
              <a:rPr lang="cs-CZ" dirty="0" err="1"/>
              <a:t>Berkeley</a:t>
            </a:r>
            <a:r>
              <a:rPr lang="cs-CZ" dirty="0"/>
              <a:t> </a:t>
            </a:r>
            <a:r>
              <a:rPr lang="cs-CZ" dirty="0" err="1"/>
              <a:t>School</a:t>
            </a:r>
            <a:r>
              <a:rPr lang="cs-CZ" dirty="0"/>
              <a:t> and Carl Sauer</a:t>
            </a:r>
          </a:p>
          <a:p>
            <a:r>
              <a:rPr lang="cs-CZ" dirty="0" err="1"/>
              <a:t>Invention</a:t>
            </a:r>
            <a:r>
              <a:rPr lang="cs-CZ" dirty="0"/>
              <a:t> </a:t>
            </a:r>
            <a:r>
              <a:rPr lang="cs-CZ" dirty="0" err="1"/>
              <a:t>of</a:t>
            </a:r>
            <a:r>
              <a:rPr lang="cs-CZ" dirty="0"/>
              <a:t> </a:t>
            </a:r>
            <a:r>
              <a:rPr lang="cs-CZ" dirty="0" err="1"/>
              <a:t>the</a:t>
            </a:r>
            <a:r>
              <a:rPr lang="cs-CZ" dirty="0"/>
              <a:t> </a:t>
            </a:r>
            <a:r>
              <a:rPr lang="cs-CZ" dirty="0" err="1"/>
              <a:t>concept</a:t>
            </a:r>
            <a:r>
              <a:rPr lang="cs-CZ" dirty="0"/>
              <a:t> </a:t>
            </a:r>
            <a:r>
              <a:rPr lang="cs-CZ" dirty="0" err="1"/>
              <a:t>of</a:t>
            </a:r>
            <a:r>
              <a:rPr lang="cs-CZ" dirty="0"/>
              <a:t> „</a:t>
            </a:r>
            <a:r>
              <a:rPr lang="cs-CZ" dirty="0" err="1"/>
              <a:t>cultural</a:t>
            </a:r>
            <a:r>
              <a:rPr lang="cs-CZ" dirty="0"/>
              <a:t> </a:t>
            </a:r>
            <a:r>
              <a:rPr lang="cs-CZ" dirty="0" err="1"/>
              <a:t>landscape</a:t>
            </a:r>
            <a:r>
              <a:rPr lang="cs-CZ" dirty="0"/>
              <a:t>“</a:t>
            </a:r>
          </a:p>
          <a:p>
            <a:pPr lvl="1"/>
            <a:r>
              <a:rPr lang="cs-CZ" dirty="0" err="1"/>
              <a:t>landscape</a:t>
            </a:r>
            <a:r>
              <a:rPr lang="cs-CZ" dirty="0"/>
              <a:t> </a:t>
            </a:r>
            <a:r>
              <a:rPr lang="cs-CZ" dirty="0" err="1"/>
              <a:t>is</a:t>
            </a:r>
            <a:r>
              <a:rPr lang="cs-CZ" dirty="0"/>
              <a:t> </a:t>
            </a:r>
            <a:r>
              <a:rPr lang="cs-CZ" dirty="0" err="1"/>
              <a:t>geography</a:t>
            </a:r>
            <a:r>
              <a:rPr lang="cs-CZ" dirty="0"/>
              <a:t> „out </a:t>
            </a:r>
            <a:r>
              <a:rPr lang="cs-CZ" dirty="0" err="1"/>
              <a:t>there</a:t>
            </a:r>
            <a:r>
              <a:rPr lang="cs-CZ" dirty="0"/>
              <a:t>“, </a:t>
            </a:r>
            <a:r>
              <a:rPr lang="cs-CZ" dirty="0" err="1"/>
              <a:t>away</a:t>
            </a:r>
            <a:r>
              <a:rPr lang="cs-CZ" dirty="0"/>
              <a:t> </a:t>
            </a:r>
            <a:r>
              <a:rPr lang="cs-CZ" dirty="0" err="1"/>
              <a:t>from</a:t>
            </a:r>
            <a:r>
              <a:rPr lang="cs-CZ" dirty="0"/>
              <a:t> </a:t>
            </a:r>
            <a:r>
              <a:rPr lang="cs-CZ" dirty="0" err="1"/>
              <a:t>cities</a:t>
            </a:r>
            <a:r>
              <a:rPr lang="cs-CZ" dirty="0"/>
              <a:t>, </a:t>
            </a:r>
            <a:r>
              <a:rPr lang="cs-CZ" dirty="0" err="1"/>
              <a:t>although</a:t>
            </a:r>
            <a:r>
              <a:rPr lang="cs-CZ" dirty="0"/>
              <a:t> </a:t>
            </a:r>
            <a:r>
              <a:rPr lang="cs-CZ" dirty="0" err="1"/>
              <a:t>influenced</a:t>
            </a:r>
            <a:r>
              <a:rPr lang="cs-CZ" dirty="0"/>
              <a:t> by </a:t>
            </a:r>
            <a:r>
              <a:rPr lang="cs-CZ" dirty="0" err="1"/>
              <a:t>humans</a:t>
            </a:r>
            <a:endParaRPr lang="cs-CZ" dirty="0"/>
          </a:p>
          <a:p>
            <a:pPr lvl="1"/>
            <a:r>
              <a:rPr lang="en-US" dirty="0"/>
              <a:t>fashioned from a natural landscape</a:t>
            </a:r>
            <a:r>
              <a:rPr lang="cs-CZ" dirty="0"/>
              <a:t> </a:t>
            </a:r>
            <a:r>
              <a:rPr lang="en-US" dirty="0"/>
              <a:t>by a cultural group</a:t>
            </a:r>
            <a:r>
              <a:rPr lang="cs-CZ" dirty="0"/>
              <a:t>, </a:t>
            </a:r>
            <a:r>
              <a:rPr lang="cs-CZ" dirty="0" err="1"/>
              <a:t>i.e</a:t>
            </a:r>
            <a:r>
              <a:rPr lang="cs-CZ" dirty="0"/>
              <a:t>.</a:t>
            </a:r>
            <a:r>
              <a:rPr lang="en-US" dirty="0"/>
              <a:t> </a:t>
            </a:r>
            <a:r>
              <a:rPr lang="cs-CZ" dirty="0"/>
              <a:t>c</a:t>
            </a:r>
            <a:r>
              <a:rPr lang="en-US" dirty="0" err="1"/>
              <a:t>ulture</a:t>
            </a:r>
            <a:r>
              <a:rPr lang="en-US" dirty="0"/>
              <a:t> is the agent, the natural area is the medium, the</a:t>
            </a:r>
            <a:r>
              <a:rPr lang="cs-CZ" dirty="0"/>
              <a:t> </a:t>
            </a:r>
            <a:r>
              <a:rPr lang="en-US" dirty="0"/>
              <a:t>cultural landscape the result</a:t>
            </a:r>
            <a:endParaRPr lang="cs-CZ" dirty="0"/>
          </a:p>
          <a:p>
            <a:pPr lvl="1"/>
            <a:r>
              <a:rPr lang="cs-CZ" dirty="0" err="1"/>
              <a:t>against</a:t>
            </a:r>
            <a:r>
              <a:rPr lang="cs-CZ" dirty="0"/>
              <a:t> </a:t>
            </a:r>
            <a:r>
              <a:rPr lang="cs-CZ" dirty="0" err="1"/>
              <a:t>environmental</a:t>
            </a:r>
            <a:r>
              <a:rPr lang="cs-CZ" dirty="0"/>
              <a:t> </a:t>
            </a:r>
            <a:r>
              <a:rPr lang="cs-CZ" dirty="0" err="1"/>
              <a:t>determinism</a:t>
            </a:r>
            <a:endParaRPr lang="cs-CZ" dirty="0"/>
          </a:p>
          <a:p>
            <a:pPr lvl="1"/>
            <a:r>
              <a:rPr lang="en-US" dirty="0"/>
              <a:t>the task was to describe the </a:t>
            </a:r>
            <a:r>
              <a:rPr lang="en-US" i="1" dirty="0"/>
              <a:t>morphology</a:t>
            </a:r>
            <a:r>
              <a:rPr lang="en-US" dirty="0"/>
              <a:t> </a:t>
            </a:r>
            <a:r>
              <a:rPr lang="cs-CZ" dirty="0"/>
              <a:t>(</a:t>
            </a:r>
            <a:r>
              <a:rPr lang="en-US" dirty="0"/>
              <a:t>the shape, form and</a:t>
            </a:r>
            <a:r>
              <a:rPr lang="cs-CZ" dirty="0"/>
              <a:t> </a:t>
            </a:r>
            <a:r>
              <a:rPr lang="en-US" dirty="0"/>
              <a:t>structure</a:t>
            </a:r>
            <a:r>
              <a:rPr lang="cs-CZ" dirty="0"/>
              <a:t>)</a:t>
            </a:r>
            <a:r>
              <a:rPr lang="en-US" dirty="0"/>
              <a:t> of a given landscape, and in so doing to reveal the characteristics,</a:t>
            </a:r>
            <a:r>
              <a:rPr lang="cs-CZ" dirty="0"/>
              <a:t> </a:t>
            </a:r>
            <a:r>
              <a:rPr lang="en-US" dirty="0"/>
              <a:t>trace, distribution and effectivity of the human cultures that had inhabited</a:t>
            </a:r>
            <a:r>
              <a:rPr lang="cs-CZ" dirty="0"/>
              <a:t> </a:t>
            </a:r>
            <a:r>
              <a:rPr lang="en-US" dirty="0"/>
              <a:t>and </a:t>
            </a:r>
            <a:r>
              <a:rPr lang="en-US" dirty="0" err="1"/>
              <a:t>moulded</a:t>
            </a:r>
            <a:r>
              <a:rPr lang="en-US" dirty="0"/>
              <a:t> it</a:t>
            </a:r>
            <a:endParaRPr lang="cs-CZ" dirty="0"/>
          </a:p>
        </p:txBody>
      </p:sp>
      <p:pic>
        <p:nvPicPr>
          <p:cNvPr id="6" name="Obrázek 5" descr="Obsah obrázku Lidská tvář, osoba, oblečení, portrét&#10;&#10;Popis byl vytvořen automaticky">
            <a:extLst>
              <a:ext uri="{FF2B5EF4-FFF2-40B4-BE49-F238E27FC236}">
                <a16:creationId xmlns:a16="http://schemas.microsoft.com/office/drawing/2014/main" id="{BB922E3F-628E-45AC-2073-C8D0D76D9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8078" y="1259711"/>
            <a:ext cx="1317966" cy="1230101"/>
          </a:xfrm>
          <a:prstGeom prst="rect">
            <a:avLst/>
          </a:prstGeom>
        </p:spPr>
      </p:pic>
    </p:spTree>
    <p:extLst>
      <p:ext uri="{BB962C8B-B14F-4D97-AF65-F5344CB8AC3E}">
        <p14:creationId xmlns:p14="http://schemas.microsoft.com/office/powerpoint/2010/main" val="207265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F249033-DF95-7B6F-F176-044CA2ECE366}"/>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pic>
        <p:nvPicPr>
          <p:cNvPr id="1026" name="Picture 2">
            <a:extLst>
              <a:ext uri="{FF2B5EF4-FFF2-40B4-BE49-F238E27FC236}">
                <a16:creationId xmlns:a16="http://schemas.microsoft.com/office/drawing/2014/main" id="{83D2748E-F9EC-5FE4-9FC2-7B291BC2715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54531" y="485502"/>
            <a:ext cx="7036525" cy="527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279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E4B38F6-CE38-6310-54CC-A8F8671BF656}"/>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936E55C0-0B97-D5A0-BB5C-2A3DCF14B7A3}"/>
              </a:ext>
            </a:extLst>
          </p:cNvPr>
          <p:cNvSpPr>
            <a:spLocks noGrp="1"/>
          </p:cNvSpPr>
          <p:nvPr>
            <p:ph type="title"/>
          </p:nvPr>
        </p:nvSpPr>
        <p:spPr>
          <a:xfrm>
            <a:off x="540095" y="720000"/>
            <a:ext cx="8229436" cy="451576"/>
          </a:xfrm>
        </p:spPr>
        <p:txBody>
          <a:bodyPr/>
          <a:lstStyle/>
          <a:p>
            <a:r>
              <a:rPr lang="cs-CZ" sz="3400" dirty="0" err="1"/>
              <a:t>Landscape</a:t>
            </a:r>
            <a:r>
              <a:rPr lang="cs-CZ" sz="3400" dirty="0"/>
              <a:t> in „New </a:t>
            </a:r>
            <a:r>
              <a:rPr lang="cs-CZ" sz="3400" dirty="0" err="1"/>
              <a:t>cultural</a:t>
            </a:r>
            <a:r>
              <a:rPr lang="cs-CZ" sz="3400" dirty="0"/>
              <a:t> </a:t>
            </a:r>
            <a:r>
              <a:rPr lang="cs-CZ" sz="3400" dirty="0" err="1"/>
              <a:t>geography</a:t>
            </a:r>
            <a:r>
              <a:rPr lang="cs-CZ" sz="3400" dirty="0"/>
              <a:t>“</a:t>
            </a:r>
          </a:p>
        </p:txBody>
      </p:sp>
      <p:sp>
        <p:nvSpPr>
          <p:cNvPr id="5" name="Zástupný obsah 4">
            <a:extLst>
              <a:ext uri="{FF2B5EF4-FFF2-40B4-BE49-F238E27FC236}">
                <a16:creationId xmlns:a16="http://schemas.microsoft.com/office/drawing/2014/main" id="{139EAC4F-2877-F804-9A00-C56B647984B8}"/>
              </a:ext>
            </a:extLst>
          </p:cNvPr>
          <p:cNvSpPr>
            <a:spLocks noGrp="1"/>
          </p:cNvSpPr>
          <p:nvPr>
            <p:ph idx="1"/>
          </p:nvPr>
        </p:nvSpPr>
        <p:spPr/>
        <p:txBody>
          <a:bodyPr/>
          <a:lstStyle/>
          <a:p>
            <a:r>
              <a:rPr lang="cs-CZ" sz="2400" dirty="0" err="1"/>
              <a:t>Landscape</a:t>
            </a:r>
            <a:r>
              <a:rPr lang="cs-CZ" sz="2400" dirty="0"/>
              <a:t> </a:t>
            </a:r>
            <a:r>
              <a:rPr lang="cs-CZ" sz="2400" dirty="0" err="1"/>
              <a:t>primarily</a:t>
            </a:r>
            <a:r>
              <a:rPr lang="cs-CZ" sz="2400" dirty="0"/>
              <a:t> </a:t>
            </a:r>
            <a:r>
              <a:rPr lang="cs-CZ" sz="2400" dirty="0" err="1"/>
              <a:t>understood</a:t>
            </a:r>
            <a:r>
              <a:rPr lang="cs-CZ" sz="2400" dirty="0"/>
              <a:t> in </a:t>
            </a:r>
            <a:r>
              <a:rPr lang="cs-CZ" sz="2400" dirty="0" err="1"/>
              <a:t>visual</a:t>
            </a:r>
            <a:r>
              <a:rPr lang="cs-CZ" sz="2400" dirty="0"/>
              <a:t> </a:t>
            </a:r>
            <a:r>
              <a:rPr lang="cs-CZ" sz="2400" dirty="0" err="1"/>
              <a:t>terms</a:t>
            </a:r>
            <a:r>
              <a:rPr lang="cs-CZ" sz="2400" dirty="0"/>
              <a:t>, as a </a:t>
            </a:r>
            <a:r>
              <a:rPr lang="cs-CZ" sz="2400" dirty="0" err="1"/>
              <a:t>representation</a:t>
            </a:r>
            <a:r>
              <a:rPr lang="cs-CZ" sz="2400" dirty="0"/>
              <a:t>, and </a:t>
            </a:r>
            <a:r>
              <a:rPr lang="cs-CZ" sz="2400" dirty="0" err="1"/>
              <a:t>is</a:t>
            </a:r>
            <a:r>
              <a:rPr lang="cs-CZ" sz="2400" dirty="0"/>
              <a:t> </a:t>
            </a:r>
            <a:r>
              <a:rPr lang="cs-CZ" sz="2400" dirty="0" err="1"/>
              <a:t>socially</a:t>
            </a:r>
            <a:r>
              <a:rPr lang="cs-CZ" sz="2400" dirty="0"/>
              <a:t> </a:t>
            </a:r>
            <a:r>
              <a:rPr lang="cs-CZ" sz="2400" dirty="0" err="1"/>
              <a:t>constructed</a:t>
            </a:r>
            <a:endParaRPr lang="cs-CZ" sz="2400" dirty="0"/>
          </a:p>
          <a:p>
            <a:r>
              <a:rPr lang="cs-CZ" sz="2400" dirty="0" err="1"/>
              <a:t>Interest</a:t>
            </a:r>
            <a:r>
              <a:rPr lang="cs-CZ" sz="2400" dirty="0"/>
              <a:t> in </a:t>
            </a:r>
            <a:r>
              <a:rPr lang="cs-CZ" sz="2400" dirty="0" err="1"/>
              <a:t>cultural</a:t>
            </a:r>
            <a:r>
              <a:rPr lang="cs-CZ" sz="2400" dirty="0"/>
              <a:t> </a:t>
            </a:r>
            <a:r>
              <a:rPr lang="cs-CZ" sz="2400" dirty="0" err="1"/>
              <a:t>symbols</a:t>
            </a:r>
            <a:r>
              <a:rPr lang="cs-CZ" sz="2400" dirty="0"/>
              <a:t>, </a:t>
            </a:r>
            <a:r>
              <a:rPr lang="cs-CZ" sz="2400" dirty="0" err="1"/>
              <a:t>meanings</a:t>
            </a:r>
            <a:r>
              <a:rPr lang="cs-CZ" sz="2400" dirty="0"/>
              <a:t> and </a:t>
            </a:r>
            <a:r>
              <a:rPr lang="cs-CZ" sz="2400" dirty="0" err="1"/>
              <a:t>discourses</a:t>
            </a:r>
            <a:r>
              <a:rPr lang="cs-CZ" sz="2400" dirty="0"/>
              <a:t> </a:t>
            </a:r>
            <a:r>
              <a:rPr lang="cs-CZ" sz="2400" dirty="0" err="1"/>
              <a:t>that</a:t>
            </a:r>
            <a:r>
              <a:rPr lang="cs-CZ" sz="2400" dirty="0"/>
              <a:t> are </a:t>
            </a:r>
            <a:r>
              <a:rPr lang="cs-CZ" sz="2400" dirty="0" err="1"/>
              <a:t>represented</a:t>
            </a:r>
            <a:r>
              <a:rPr lang="cs-CZ" sz="2400" dirty="0"/>
              <a:t> </a:t>
            </a:r>
            <a:r>
              <a:rPr lang="cs-CZ" sz="2400" dirty="0" err="1"/>
              <a:t>through</a:t>
            </a:r>
            <a:r>
              <a:rPr lang="cs-CZ" sz="2400" dirty="0"/>
              <a:t> </a:t>
            </a:r>
            <a:r>
              <a:rPr lang="cs-CZ" sz="2400" dirty="0" err="1"/>
              <a:t>landscape</a:t>
            </a:r>
            <a:endParaRPr lang="cs-CZ" sz="2400" dirty="0"/>
          </a:p>
          <a:p>
            <a:pPr lvl="1"/>
            <a:r>
              <a:rPr lang="cs-CZ" dirty="0" err="1"/>
              <a:t>landscape</a:t>
            </a:r>
            <a:r>
              <a:rPr lang="cs-CZ" dirty="0"/>
              <a:t> </a:t>
            </a:r>
            <a:r>
              <a:rPr lang="cs-CZ" dirty="0" err="1"/>
              <a:t>can</a:t>
            </a:r>
            <a:r>
              <a:rPr lang="cs-CZ" dirty="0"/>
              <a:t> </a:t>
            </a:r>
            <a:r>
              <a:rPr lang="cs-CZ" dirty="0" err="1"/>
              <a:t>be</a:t>
            </a:r>
            <a:r>
              <a:rPr lang="cs-CZ" dirty="0"/>
              <a:t> </a:t>
            </a:r>
            <a:r>
              <a:rPr lang="cs-CZ" dirty="0" err="1"/>
              <a:t>read</a:t>
            </a:r>
            <a:r>
              <a:rPr lang="cs-CZ" dirty="0"/>
              <a:t> and </a:t>
            </a:r>
            <a:r>
              <a:rPr lang="cs-CZ" dirty="0" err="1"/>
              <a:t>deciphered</a:t>
            </a:r>
            <a:r>
              <a:rPr lang="cs-CZ" dirty="0"/>
              <a:t> as a text</a:t>
            </a:r>
          </a:p>
          <a:p>
            <a:pPr lvl="1"/>
            <a:r>
              <a:rPr lang="cs-CZ" dirty="0"/>
              <a:t>these are </a:t>
            </a:r>
            <a:r>
              <a:rPr lang="cs-CZ" dirty="0" err="1"/>
              <a:t>always</a:t>
            </a:r>
            <a:r>
              <a:rPr lang="cs-CZ" dirty="0"/>
              <a:t> </a:t>
            </a:r>
            <a:r>
              <a:rPr lang="cs-CZ" dirty="0" err="1"/>
              <a:t>imbued</a:t>
            </a:r>
            <a:r>
              <a:rPr lang="cs-CZ" dirty="0"/>
              <a:t> </a:t>
            </a:r>
            <a:r>
              <a:rPr lang="cs-CZ" dirty="0" err="1"/>
              <a:t>with</a:t>
            </a:r>
            <a:r>
              <a:rPr lang="cs-CZ" dirty="0"/>
              <a:t> </a:t>
            </a:r>
            <a:r>
              <a:rPr lang="cs-CZ" dirty="0" err="1"/>
              <a:t>power</a:t>
            </a:r>
            <a:r>
              <a:rPr lang="cs-CZ" dirty="0"/>
              <a:t> relations</a:t>
            </a:r>
          </a:p>
          <a:p>
            <a:r>
              <a:rPr lang="cs-CZ" sz="2400" dirty="0" err="1"/>
              <a:t>Landscape</a:t>
            </a:r>
            <a:r>
              <a:rPr lang="cs-CZ" sz="2400" dirty="0"/>
              <a:t> </a:t>
            </a:r>
            <a:r>
              <a:rPr lang="cs-CZ" sz="2400" dirty="0" err="1"/>
              <a:t>ordered</a:t>
            </a:r>
            <a:r>
              <a:rPr lang="cs-CZ" sz="2400" dirty="0"/>
              <a:t> via </a:t>
            </a:r>
            <a:r>
              <a:rPr lang="cs-CZ" sz="2400" dirty="0" err="1"/>
              <a:t>visual</a:t>
            </a:r>
            <a:r>
              <a:rPr lang="cs-CZ" sz="2400" dirty="0"/>
              <a:t> </a:t>
            </a:r>
            <a:r>
              <a:rPr lang="cs-CZ" sz="2400" dirty="0" err="1"/>
              <a:t>practices</a:t>
            </a:r>
            <a:r>
              <a:rPr lang="cs-CZ" sz="2400" dirty="0"/>
              <a:t>: </a:t>
            </a:r>
            <a:r>
              <a:rPr lang="cs-CZ" sz="2400" dirty="0" err="1"/>
              <a:t>linear</a:t>
            </a:r>
            <a:r>
              <a:rPr lang="cs-CZ" sz="2400" dirty="0"/>
              <a:t> </a:t>
            </a:r>
            <a:r>
              <a:rPr lang="cs-CZ" sz="2400" dirty="0" err="1"/>
              <a:t>perspective</a:t>
            </a:r>
            <a:r>
              <a:rPr lang="cs-CZ" sz="2400" dirty="0"/>
              <a:t>, geometry</a:t>
            </a:r>
          </a:p>
        </p:txBody>
      </p:sp>
      <p:pic>
        <p:nvPicPr>
          <p:cNvPr id="6" name="Obrázek 5" descr="Obsah obrázku text, grafický design, snímek obrazovky, Leták&#10;&#10;Popis byl vytvořen automaticky">
            <a:extLst>
              <a:ext uri="{FF2B5EF4-FFF2-40B4-BE49-F238E27FC236}">
                <a16:creationId xmlns:a16="http://schemas.microsoft.com/office/drawing/2014/main" id="{739D63DE-C10A-062F-7601-C6EA7591F5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2487" y="3653240"/>
            <a:ext cx="1437038" cy="2085687"/>
          </a:xfrm>
          <a:prstGeom prst="rect">
            <a:avLst/>
          </a:prstGeom>
        </p:spPr>
      </p:pic>
    </p:spTree>
    <p:extLst>
      <p:ext uri="{BB962C8B-B14F-4D97-AF65-F5344CB8AC3E}">
        <p14:creationId xmlns:p14="http://schemas.microsoft.com/office/powerpoint/2010/main" val="846435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0313FAF-424F-A499-0E8E-0FEA111C1736}"/>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pic>
        <p:nvPicPr>
          <p:cNvPr id="3076" name="Picture 4" descr="Lednicko-valtický areál: Nejrozlehlejší komponovaná krajina na světě –  epochanacestach.cz">
            <a:extLst>
              <a:ext uri="{FF2B5EF4-FFF2-40B4-BE49-F238E27FC236}">
                <a16:creationId xmlns:a16="http://schemas.microsoft.com/office/drawing/2014/main" id="{D32B4C46-62E0-61DA-0056-55BC14A55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0588"/>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778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D504C0C-C747-7466-73E2-7B5585A3769D}"/>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5" name="Zástupný obsah 4">
            <a:extLst>
              <a:ext uri="{FF2B5EF4-FFF2-40B4-BE49-F238E27FC236}">
                <a16:creationId xmlns:a16="http://schemas.microsoft.com/office/drawing/2014/main" id="{717554AD-326C-EE51-67CC-32D7A5C59873}"/>
              </a:ext>
            </a:extLst>
          </p:cNvPr>
          <p:cNvSpPr>
            <a:spLocks noGrp="1"/>
          </p:cNvSpPr>
          <p:nvPr>
            <p:ph idx="1"/>
          </p:nvPr>
        </p:nvSpPr>
        <p:spPr>
          <a:xfrm>
            <a:off x="539643" y="534391"/>
            <a:ext cx="8066301" cy="4139998"/>
          </a:xfrm>
        </p:spPr>
        <p:txBody>
          <a:bodyPr/>
          <a:lstStyle/>
          <a:p>
            <a:pPr marL="72000" indent="0">
              <a:buNone/>
            </a:pPr>
            <a:r>
              <a:rPr lang="en-US" sz="2000" dirty="0"/>
              <a:t>Landscape is thus a way of seeing, a composition and structuring</a:t>
            </a:r>
          </a:p>
          <a:p>
            <a:pPr marL="72000" indent="0">
              <a:buNone/>
            </a:pPr>
            <a:r>
              <a:rPr lang="en-US" sz="2000" dirty="0"/>
              <a:t>of the world so that it may be appropriated by a detached individual</a:t>
            </a:r>
          </a:p>
          <a:p>
            <a:pPr marL="72000" indent="0">
              <a:buNone/>
            </a:pPr>
            <a:r>
              <a:rPr lang="en-US" sz="2000" dirty="0"/>
              <a:t>spectator to whom an illusion of order and control is offered through</a:t>
            </a:r>
          </a:p>
          <a:p>
            <a:pPr marL="72000" indent="0">
              <a:buNone/>
            </a:pPr>
            <a:r>
              <a:rPr lang="en-US" sz="2000" dirty="0"/>
              <a:t>the composition of space according to the certainties of geometry.</a:t>
            </a:r>
            <a:r>
              <a:rPr lang="cs-CZ" sz="2000" dirty="0"/>
              <a:t> […] </a:t>
            </a:r>
            <a:r>
              <a:rPr lang="en-US" sz="2000" dirty="0"/>
              <a:t>One of the consistent purposes of landscape painting has been</a:t>
            </a:r>
          </a:p>
          <a:p>
            <a:pPr marL="72000" indent="0">
              <a:buNone/>
            </a:pPr>
            <a:r>
              <a:rPr lang="en-US" sz="2000" dirty="0"/>
              <a:t>to present an image of order and proportioned control</a:t>
            </a:r>
            <a:r>
              <a:rPr lang="cs-CZ" sz="2000" dirty="0"/>
              <a:t>. […]</a:t>
            </a:r>
            <a:r>
              <a:rPr lang="en-US" sz="2000" dirty="0"/>
              <a:t> </a:t>
            </a:r>
            <a:r>
              <a:rPr lang="cs-CZ" sz="2000" dirty="0"/>
              <a:t>T</a:t>
            </a:r>
            <a:r>
              <a:rPr lang="en-US" sz="2000" dirty="0"/>
              <a:t>here is</a:t>
            </a:r>
          </a:p>
          <a:p>
            <a:pPr marL="72000" indent="0">
              <a:buNone/>
            </a:pPr>
            <a:r>
              <a:rPr lang="en-US" sz="2000" dirty="0"/>
              <a:t>an inherent conservatism in the landscape idea, in its celebration</a:t>
            </a:r>
          </a:p>
          <a:p>
            <a:pPr marL="72000" indent="0">
              <a:buNone/>
            </a:pPr>
            <a:r>
              <a:rPr lang="en-US" sz="2000" dirty="0"/>
              <a:t>of property and of an unchanging status quo, in its suppression of</a:t>
            </a:r>
          </a:p>
          <a:p>
            <a:pPr marL="72000" indent="0">
              <a:buNone/>
            </a:pPr>
            <a:r>
              <a:rPr lang="en-US" sz="2000" dirty="0"/>
              <a:t>tensions between groups in the landscape.</a:t>
            </a:r>
            <a:r>
              <a:rPr lang="cs-CZ" sz="2000" dirty="0"/>
              <a:t> </a:t>
            </a:r>
            <a:r>
              <a:rPr lang="en-US" sz="2000" dirty="0"/>
              <a:t>(Cosgrove</a:t>
            </a:r>
            <a:r>
              <a:rPr lang="cs-CZ" sz="2000" dirty="0"/>
              <a:t> </a:t>
            </a:r>
            <a:r>
              <a:rPr lang="en-US" sz="2000" dirty="0"/>
              <a:t>1985</a:t>
            </a:r>
            <a:r>
              <a:rPr lang="cs-CZ" sz="2000" dirty="0"/>
              <a:t>: </a:t>
            </a:r>
            <a:r>
              <a:rPr lang="en-US" sz="2000" dirty="0"/>
              <a:t>55</a:t>
            </a:r>
            <a:r>
              <a:rPr lang="cs-CZ" sz="2000" dirty="0"/>
              <a:t>-8</a:t>
            </a:r>
            <a:r>
              <a:rPr lang="en-US" sz="2000" dirty="0"/>
              <a:t>)</a:t>
            </a:r>
            <a:endParaRPr lang="cs-CZ" sz="2000" dirty="0"/>
          </a:p>
          <a:p>
            <a:pPr marL="72000" indent="0">
              <a:buNone/>
            </a:pPr>
            <a:endParaRPr lang="cs-CZ" sz="2000" dirty="0"/>
          </a:p>
        </p:txBody>
      </p:sp>
      <p:pic>
        <p:nvPicPr>
          <p:cNvPr id="4" name="Obrázek 3" descr="Obsah obrázku text, plakát, kniha, venku&#10;&#10;Popis byl vytvořen automaticky">
            <a:extLst>
              <a:ext uri="{FF2B5EF4-FFF2-40B4-BE49-F238E27FC236}">
                <a16:creationId xmlns:a16="http://schemas.microsoft.com/office/drawing/2014/main" id="{7E6DC3DB-84C1-D47F-BEA2-12CB692AB5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1501" y="4733827"/>
            <a:ext cx="1347217" cy="2032001"/>
          </a:xfrm>
          <a:prstGeom prst="rect">
            <a:avLst/>
          </a:prstGeom>
        </p:spPr>
      </p:pic>
      <p:pic>
        <p:nvPicPr>
          <p:cNvPr id="7" name="Obrázek 6" descr="Obsah obrázku text, plakát, Obal knihy, kniha&#10;&#10;Popis byl vytvořen automaticky">
            <a:extLst>
              <a:ext uri="{FF2B5EF4-FFF2-40B4-BE49-F238E27FC236}">
                <a16:creationId xmlns:a16="http://schemas.microsoft.com/office/drawing/2014/main" id="{CE6564DD-B0CC-0AAD-E4FD-160376A58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345" y="4733389"/>
            <a:ext cx="1347217" cy="2032439"/>
          </a:xfrm>
          <a:prstGeom prst="rect">
            <a:avLst/>
          </a:prstGeom>
        </p:spPr>
      </p:pic>
    </p:spTree>
    <p:extLst>
      <p:ext uri="{BB962C8B-B14F-4D97-AF65-F5344CB8AC3E}">
        <p14:creationId xmlns:p14="http://schemas.microsoft.com/office/powerpoint/2010/main" val="365964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F485BDF-64D9-83FB-EA36-87EF357E86A0}"/>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pic>
        <p:nvPicPr>
          <p:cNvPr id="4098" name="Picture 2" descr="Buy Beautiful Landscape - Realism, Nature, Landscape Painting Online | Fizdi">
            <a:extLst>
              <a:ext uri="{FF2B5EF4-FFF2-40B4-BE49-F238E27FC236}">
                <a16:creationId xmlns:a16="http://schemas.microsoft.com/office/drawing/2014/main" id="{3C46ED50-208D-7A11-2008-8223BF7A0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856" y="531223"/>
            <a:ext cx="6971876" cy="524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219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A77C6B7-98D1-B856-7224-AEAD3D14C457}"/>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6A0321D8-97DF-9BAE-BADC-D6CDC204F359}"/>
              </a:ext>
            </a:extLst>
          </p:cNvPr>
          <p:cNvSpPr>
            <a:spLocks noGrp="1"/>
          </p:cNvSpPr>
          <p:nvPr>
            <p:ph type="title"/>
          </p:nvPr>
        </p:nvSpPr>
        <p:spPr/>
        <p:txBody>
          <a:bodyPr/>
          <a:lstStyle/>
          <a:p>
            <a:r>
              <a:rPr lang="cs-CZ" dirty="0" err="1"/>
              <a:t>Landscape</a:t>
            </a:r>
            <a:r>
              <a:rPr lang="cs-CZ" dirty="0"/>
              <a:t> idea</a:t>
            </a:r>
          </a:p>
        </p:txBody>
      </p:sp>
      <p:sp>
        <p:nvSpPr>
          <p:cNvPr id="5" name="Zástupný obsah 4">
            <a:extLst>
              <a:ext uri="{FF2B5EF4-FFF2-40B4-BE49-F238E27FC236}">
                <a16:creationId xmlns:a16="http://schemas.microsoft.com/office/drawing/2014/main" id="{11D87E12-44D4-6A31-D820-29710451E55A}"/>
              </a:ext>
            </a:extLst>
          </p:cNvPr>
          <p:cNvSpPr>
            <a:spLocks noGrp="1"/>
          </p:cNvSpPr>
          <p:nvPr>
            <p:ph idx="1"/>
          </p:nvPr>
        </p:nvSpPr>
        <p:spPr>
          <a:xfrm>
            <a:off x="540095" y="1692002"/>
            <a:ext cx="8066301" cy="4445998"/>
          </a:xfrm>
        </p:spPr>
        <p:txBody>
          <a:bodyPr/>
          <a:lstStyle/>
          <a:p>
            <a:r>
              <a:rPr lang="cs-CZ" dirty="0" err="1"/>
              <a:t>Landscape</a:t>
            </a:r>
            <a:r>
              <a:rPr lang="cs-CZ" dirty="0"/>
              <a:t> </a:t>
            </a:r>
            <a:r>
              <a:rPr lang="cs-CZ" dirty="0" err="1"/>
              <a:t>is</a:t>
            </a:r>
            <a:r>
              <a:rPr lang="cs-CZ" dirty="0"/>
              <a:t> </a:t>
            </a:r>
            <a:r>
              <a:rPr lang="cs-CZ" dirty="0" err="1"/>
              <a:t>an</a:t>
            </a:r>
            <a:r>
              <a:rPr lang="cs-CZ" dirty="0"/>
              <a:t> idea </a:t>
            </a:r>
            <a:r>
              <a:rPr lang="cs-CZ" dirty="0" err="1"/>
              <a:t>developed</a:t>
            </a:r>
            <a:r>
              <a:rPr lang="cs-CZ" dirty="0"/>
              <a:t> by </a:t>
            </a:r>
            <a:r>
              <a:rPr lang="cs-CZ" dirty="0" err="1"/>
              <a:t>Europeans</a:t>
            </a:r>
            <a:r>
              <a:rPr lang="cs-CZ" dirty="0"/>
              <a:t> in </a:t>
            </a:r>
            <a:r>
              <a:rPr lang="cs-CZ" dirty="0" err="1"/>
              <a:t>the</a:t>
            </a:r>
            <a:r>
              <a:rPr lang="cs-CZ" dirty="0"/>
              <a:t> </a:t>
            </a:r>
            <a:r>
              <a:rPr lang="cs-CZ" dirty="0" err="1"/>
              <a:t>Renaissance</a:t>
            </a:r>
            <a:r>
              <a:rPr lang="cs-CZ" dirty="0"/>
              <a:t> period</a:t>
            </a:r>
          </a:p>
          <a:p>
            <a:pPr lvl="1"/>
            <a:r>
              <a:rPr lang="cs-CZ" dirty="0" err="1"/>
              <a:t>an</a:t>
            </a:r>
            <a:r>
              <a:rPr lang="cs-CZ" dirty="0"/>
              <a:t> idea </a:t>
            </a:r>
            <a:r>
              <a:rPr lang="cs-CZ" dirty="0" err="1"/>
              <a:t>of</a:t>
            </a:r>
            <a:r>
              <a:rPr lang="cs-CZ" dirty="0"/>
              <a:t> </a:t>
            </a:r>
            <a:r>
              <a:rPr lang="cs-CZ" dirty="0" err="1"/>
              <a:t>European</a:t>
            </a:r>
            <a:r>
              <a:rPr lang="cs-CZ" dirty="0"/>
              <a:t> </a:t>
            </a:r>
            <a:r>
              <a:rPr lang="cs-CZ" dirty="0" err="1"/>
              <a:t>elite</a:t>
            </a:r>
            <a:r>
              <a:rPr lang="cs-CZ" dirty="0"/>
              <a:t> </a:t>
            </a:r>
            <a:r>
              <a:rPr lang="cs-CZ" dirty="0" err="1"/>
              <a:t>consciousness</a:t>
            </a:r>
            <a:r>
              <a:rPr lang="cs-CZ" dirty="0"/>
              <a:t> </a:t>
            </a:r>
            <a:r>
              <a:rPr lang="cs-CZ" dirty="0" err="1"/>
              <a:t>about</a:t>
            </a:r>
            <a:r>
              <a:rPr lang="cs-CZ" dirty="0"/>
              <a:t> </a:t>
            </a:r>
            <a:r>
              <a:rPr lang="cs-CZ" dirty="0" err="1"/>
              <a:t>how</a:t>
            </a:r>
            <a:r>
              <a:rPr lang="cs-CZ" dirty="0"/>
              <a:t> to </a:t>
            </a:r>
            <a:r>
              <a:rPr lang="cs-CZ" dirty="0" err="1"/>
              <a:t>represent</a:t>
            </a:r>
            <a:r>
              <a:rPr lang="cs-CZ" dirty="0"/>
              <a:t> </a:t>
            </a:r>
            <a:r>
              <a:rPr lang="cs-CZ" dirty="0" err="1"/>
              <a:t>the</a:t>
            </a:r>
            <a:r>
              <a:rPr lang="cs-CZ" dirty="0"/>
              <a:t> </a:t>
            </a:r>
            <a:r>
              <a:rPr lang="cs-CZ" dirty="0" err="1"/>
              <a:t>world</a:t>
            </a:r>
            <a:r>
              <a:rPr lang="cs-CZ" dirty="0"/>
              <a:t>, to make </a:t>
            </a:r>
            <a:r>
              <a:rPr lang="cs-CZ" dirty="0" err="1"/>
              <a:t>it</a:t>
            </a:r>
            <a:r>
              <a:rPr lang="cs-CZ" dirty="0"/>
              <a:t> </a:t>
            </a:r>
            <a:r>
              <a:rPr lang="cs-CZ" dirty="0" err="1"/>
              <a:t>pleasant</a:t>
            </a:r>
            <a:r>
              <a:rPr lang="cs-CZ" dirty="0"/>
              <a:t> </a:t>
            </a:r>
            <a:r>
              <a:rPr lang="cs-CZ" dirty="0" err="1"/>
              <a:t>for</a:t>
            </a:r>
            <a:r>
              <a:rPr lang="cs-CZ" dirty="0"/>
              <a:t> </a:t>
            </a:r>
            <a:r>
              <a:rPr lang="cs-CZ" dirty="0" err="1"/>
              <a:t>the</a:t>
            </a:r>
            <a:r>
              <a:rPr lang="cs-CZ" dirty="0"/>
              <a:t> </a:t>
            </a:r>
            <a:r>
              <a:rPr lang="cs-CZ" dirty="0" err="1"/>
              <a:t>eye</a:t>
            </a:r>
            <a:endParaRPr lang="cs-CZ" dirty="0"/>
          </a:p>
          <a:p>
            <a:r>
              <a:rPr lang="cs-CZ" dirty="0"/>
              <a:t>W</a:t>
            </a:r>
            <a:r>
              <a:rPr lang="en-US" dirty="0"/>
              <a:t>ay of seeing that</a:t>
            </a:r>
            <a:r>
              <a:rPr lang="cs-CZ" dirty="0"/>
              <a:t> </a:t>
            </a:r>
            <a:r>
              <a:rPr lang="en-US" dirty="0"/>
              <a:t>chimes with elite and</a:t>
            </a:r>
            <a:r>
              <a:rPr lang="cs-CZ" dirty="0"/>
              <a:t> </a:t>
            </a:r>
            <a:r>
              <a:rPr lang="en-US" dirty="0"/>
              <a:t>aristocratic visions of human society and</a:t>
            </a:r>
            <a:r>
              <a:rPr lang="cs-CZ" dirty="0"/>
              <a:t> </a:t>
            </a:r>
            <a:r>
              <a:rPr lang="en-US" dirty="0"/>
              <a:t>nature</a:t>
            </a:r>
            <a:endParaRPr lang="cs-CZ" dirty="0"/>
          </a:p>
          <a:p>
            <a:pPr lvl="1"/>
            <a:r>
              <a:rPr lang="cs-CZ" dirty="0"/>
              <a:t>s</a:t>
            </a:r>
            <a:r>
              <a:rPr lang="en-US" dirty="0" err="1"/>
              <a:t>uch</a:t>
            </a:r>
            <a:r>
              <a:rPr lang="en-US" dirty="0"/>
              <a:t> visions are often profoundly distant from the actuality</a:t>
            </a:r>
            <a:r>
              <a:rPr lang="cs-CZ" dirty="0"/>
              <a:t> </a:t>
            </a:r>
            <a:r>
              <a:rPr lang="en-US" dirty="0"/>
              <a:t>of working and living in landscape, and should be understood as</a:t>
            </a:r>
            <a:r>
              <a:rPr lang="cs-CZ" dirty="0"/>
              <a:t> </a:t>
            </a:r>
            <a:r>
              <a:rPr lang="en-US" dirty="0"/>
              <a:t>imposing an aesthetic and moral order from afar</a:t>
            </a:r>
            <a:endParaRPr lang="cs-CZ" dirty="0"/>
          </a:p>
          <a:p>
            <a:pPr lvl="1"/>
            <a:r>
              <a:rPr lang="cs-CZ" dirty="0" err="1"/>
              <a:t>for</a:t>
            </a:r>
            <a:r>
              <a:rPr lang="cs-CZ" dirty="0"/>
              <a:t> </a:t>
            </a:r>
            <a:r>
              <a:rPr lang="cs-CZ" dirty="0" err="1"/>
              <a:t>cultural</a:t>
            </a:r>
            <a:r>
              <a:rPr lang="cs-CZ" dirty="0"/>
              <a:t> </a:t>
            </a:r>
            <a:r>
              <a:rPr lang="cs-CZ" dirty="0" err="1"/>
              <a:t>Marxists</a:t>
            </a:r>
            <a:r>
              <a:rPr lang="cs-CZ" dirty="0"/>
              <a:t> </a:t>
            </a:r>
            <a:r>
              <a:rPr lang="cs-CZ" dirty="0" err="1"/>
              <a:t>landscape</a:t>
            </a:r>
            <a:r>
              <a:rPr lang="cs-CZ" dirty="0"/>
              <a:t> </a:t>
            </a:r>
            <a:r>
              <a:rPr lang="cs-CZ" dirty="0" err="1"/>
              <a:t>is</a:t>
            </a:r>
            <a:r>
              <a:rPr lang="cs-CZ" dirty="0"/>
              <a:t> </a:t>
            </a:r>
            <a:r>
              <a:rPr lang="cs-CZ" dirty="0" err="1"/>
              <a:t>literally</a:t>
            </a:r>
            <a:r>
              <a:rPr lang="cs-CZ" dirty="0"/>
              <a:t> a </a:t>
            </a:r>
            <a:r>
              <a:rPr lang="cs-CZ" dirty="0" err="1"/>
              <a:t>veil</a:t>
            </a:r>
            <a:endParaRPr lang="cs-CZ" dirty="0"/>
          </a:p>
          <a:p>
            <a:endParaRPr lang="cs-CZ" dirty="0"/>
          </a:p>
        </p:txBody>
      </p:sp>
    </p:spTree>
    <p:extLst>
      <p:ext uri="{BB962C8B-B14F-4D97-AF65-F5344CB8AC3E}">
        <p14:creationId xmlns:p14="http://schemas.microsoft.com/office/powerpoint/2010/main" val="2949067435"/>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CZ.potx" id="{5F7917F3-E447-47A0-8B0D-912AAB3F7016}" vid="{6FE485AA-A959-491A-A866-CC2F0E710D00}"/>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prezentace-muni-cz-4-3</Template>
  <TotalTime>3558</TotalTime>
  <Words>1068</Words>
  <Application>Microsoft Office PowerPoint</Application>
  <PresentationFormat>Vlastní</PresentationFormat>
  <Paragraphs>89</Paragraphs>
  <Slides>24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24</vt:i4>
      </vt:variant>
    </vt:vector>
  </HeadingPairs>
  <TitlesOfParts>
    <vt:vector size="28" baseType="lpstr">
      <vt:lpstr>Arial</vt:lpstr>
      <vt:lpstr>Tahoma</vt:lpstr>
      <vt:lpstr>Wingdings</vt:lpstr>
      <vt:lpstr>Prezentace_MU_CZ</vt:lpstr>
      <vt:lpstr>Landscape geography and the problem of representation  Pavel Doboš</vt:lpstr>
      <vt:lpstr>What is landscape?</vt:lpstr>
      <vt:lpstr>Beginnings of landscape geography</vt:lpstr>
      <vt:lpstr>Prezentace aplikace PowerPoint</vt:lpstr>
      <vt:lpstr>Landscape in „New cultural geography“</vt:lpstr>
      <vt:lpstr>Prezentace aplikace PowerPoint</vt:lpstr>
      <vt:lpstr>Prezentace aplikace PowerPoint</vt:lpstr>
      <vt:lpstr>Prezentace aplikace PowerPoint</vt:lpstr>
      <vt:lpstr>Landscape idea</vt:lpstr>
      <vt:lpstr>Prezentace aplikace PowerPoint</vt:lpstr>
      <vt:lpstr>Prezentace aplikace PowerPoint</vt:lpstr>
      <vt:lpstr>Representations and change</vt:lpstr>
      <vt:lpstr>Prezentace aplikace PowerPoint</vt:lpstr>
      <vt:lpstr>Prezentace aplikace PowerPoint</vt:lpstr>
      <vt:lpstr>Prezentace aplikace PowerPoint</vt:lpstr>
      <vt:lpstr>Prezentace aplikace PowerPoint</vt:lpstr>
      <vt:lpstr>Beyond representation</vt:lpstr>
      <vt:lpstr>Prezentace aplikace PowerPoint</vt:lpstr>
      <vt:lpstr>Landscape is not „out there“</vt:lpstr>
      <vt:lpstr>Prezentace aplikace PowerPoint</vt:lpstr>
      <vt:lpstr>Not views, but events</vt:lpstr>
      <vt:lpstr>Prezentace aplikace PowerPoint</vt:lpstr>
      <vt:lpstr>Corporealities in landscapes</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„Velké dějiny“ a sociální geografie na Přírodovědecké fakultě MU</dc:title>
  <dc:creator>user</dc:creator>
  <cp:lastModifiedBy>autor</cp:lastModifiedBy>
  <cp:revision>193</cp:revision>
  <cp:lastPrinted>1601-01-01T00:00:00Z</cp:lastPrinted>
  <dcterms:created xsi:type="dcterms:W3CDTF">2019-11-07T07:58:28Z</dcterms:created>
  <dcterms:modified xsi:type="dcterms:W3CDTF">2024-11-18T20:45:47Z</dcterms:modified>
</cp:coreProperties>
</file>