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5" r:id="rId16"/>
    <p:sldId id="276" r:id="rId17"/>
    <p:sldId id="270" r:id="rId18"/>
    <p:sldId id="271" r:id="rId19"/>
    <p:sldId id="272" r:id="rId20"/>
    <p:sldId id="273" r:id="rId21"/>
    <p:sldId id="274" r:id="rId2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7" d="100"/>
          <a:sy n="87" d="100"/>
        </p:scale>
        <p:origin x="67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ZA12</a:t>
            </a:r>
            <a:r>
              <a:rPr lang="cs-CZ" dirty="0"/>
              <a:t>1 </a:t>
            </a:r>
            <a:r>
              <a:rPr lang="cs-CZ" dirty="0" err="1"/>
              <a:t>Theory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 in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en-US" dirty="0"/>
              <a:t>, </a:t>
            </a:r>
            <a:r>
              <a:rPr lang="cs-CZ" dirty="0" err="1"/>
              <a:t>December</a:t>
            </a:r>
            <a:r>
              <a:rPr lang="en-US" dirty="0"/>
              <a:t> </a:t>
            </a:r>
            <a:r>
              <a:rPr lang="cs-CZ" dirty="0"/>
              <a:t>12th</a:t>
            </a:r>
            <a:r>
              <a:rPr lang="en-US" dirty="0"/>
              <a:t>, 202</a:t>
            </a:r>
            <a:r>
              <a:rPr lang="cs-CZ" dirty="0"/>
              <a:t>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2225901"/>
            <a:ext cx="8522680" cy="687566"/>
          </a:xfrm>
        </p:spPr>
        <p:txBody>
          <a:bodyPr/>
          <a:lstStyle/>
          <a:p>
            <a:pPr algn="ctr"/>
            <a:r>
              <a:rPr lang="en-US" sz="3400" dirty="0"/>
              <a:t>Geographies of virtual space and the problem of internet communication</a:t>
            </a:r>
            <a:br>
              <a:rPr lang="cs-CZ" sz="4050" dirty="0"/>
            </a:br>
            <a:br>
              <a:rPr lang="cs-CZ" sz="4050" dirty="0"/>
            </a:br>
            <a:r>
              <a:rPr lang="cs-CZ" sz="2000" dirty="0"/>
              <a:t>Pavel Doboš</a:t>
            </a:r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0A614C-8AC2-103C-638D-9F915DF6E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00B8B3-3C5D-E98F-AF63-3CA57A1A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5" y="378000"/>
            <a:ext cx="8656822" cy="56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7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988DD-E43E-CC44-87A5-C99C0B87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8AE7FD-7068-B499-454B-22105549B7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ZA12</a:t>
            </a:r>
            <a:r>
              <a:rPr lang="cs-CZ" dirty="0"/>
              <a:t>1 </a:t>
            </a:r>
            <a:r>
              <a:rPr lang="cs-CZ" dirty="0" err="1"/>
              <a:t>Theory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 in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en-US" dirty="0"/>
              <a:t>, </a:t>
            </a:r>
            <a:r>
              <a:rPr lang="cs-CZ" dirty="0" err="1"/>
              <a:t>December</a:t>
            </a:r>
            <a:r>
              <a:rPr lang="en-US" dirty="0"/>
              <a:t> </a:t>
            </a:r>
            <a:r>
              <a:rPr lang="cs-CZ" dirty="0"/>
              <a:t>12th</a:t>
            </a:r>
            <a:r>
              <a:rPr lang="en-US" dirty="0"/>
              <a:t>, 202</a:t>
            </a:r>
            <a:r>
              <a:rPr lang="cs-CZ" dirty="0"/>
              <a:t>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03975-BC02-7303-F641-232D6DAB2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E7D835-BE3F-FAED-9FD3-A4E625C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54" y="2225901"/>
            <a:ext cx="8522680" cy="687566"/>
          </a:xfrm>
        </p:spPr>
        <p:txBody>
          <a:bodyPr/>
          <a:lstStyle/>
          <a:p>
            <a:pPr algn="ctr"/>
            <a:r>
              <a:rPr lang="en-US" sz="3400" dirty="0"/>
              <a:t>Critical cartographies and the cartographic reason</a:t>
            </a:r>
            <a:br>
              <a:rPr lang="cs-CZ" sz="4050" dirty="0"/>
            </a:br>
            <a:br>
              <a:rPr lang="cs-CZ" sz="4050" dirty="0"/>
            </a:br>
            <a:r>
              <a:rPr lang="cs-CZ" sz="2000" dirty="0"/>
              <a:t>Pavel Doboš</a:t>
            </a:r>
          </a:p>
        </p:txBody>
      </p:sp>
    </p:spTree>
    <p:extLst>
      <p:ext uri="{BB962C8B-B14F-4D97-AF65-F5344CB8AC3E}">
        <p14:creationId xmlns:p14="http://schemas.microsoft.com/office/powerpoint/2010/main" val="315454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75F0CE-62A9-B8C8-AAF2-C2808CEEA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1BD192-8E65-E14C-700D-7C28AEC1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Beginnings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critical</a:t>
            </a:r>
            <a:r>
              <a:rPr lang="cs-CZ" sz="3600" dirty="0"/>
              <a:t> </a:t>
            </a:r>
            <a:r>
              <a:rPr lang="cs-CZ" sz="3600" dirty="0" err="1"/>
              <a:t>cartography</a:t>
            </a:r>
            <a:endParaRPr lang="en-GB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70D13D-BBF3-B3F8-A584-F1BB2B68E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1990s: J. B. </a:t>
            </a:r>
            <a:r>
              <a:rPr lang="cs-CZ" dirty="0" err="1"/>
              <a:t>Harley</a:t>
            </a:r>
            <a:endParaRPr lang="cs-CZ" dirty="0"/>
          </a:p>
          <a:p>
            <a:r>
              <a:rPr lang="cs-CZ" dirty="0" err="1"/>
              <a:t>Maps</a:t>
            </a:r>
            <a:r>
              <a:rPr lang="cs-CZ" dirty="0"/>
              <a:t> are not </a:t>
            </a:r>
            <a:r>
              <a:rPr lang="en-US" dirty="0"/>
              <a:t>purely objective, scientific representations of the world</a:t>
            </a:r>
            <a:endParaRPr lang="cs-CZ" dirty="0"/>
          </a:p>
          <a:p>
            <a:pPr lvl="1"/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en-US" dirty="0"/>
              <a:t>products of the social and political contexts in which they are created</a:t>
            </a:r>
            <a:endParaRPr lang="cs-CZ" dirty="0"/>
          </a:p>
          <a:p>
            <a:pPr lvl="1"/>
            <a:r>
              <a:rPr lang="en-US" dirty="0"/>
              <a:t>tools of power and ideology</a:t>
            </a:r>
            <a:endParaRPr lang="cs-CZ" dirty="0"/>
          </a:p>
          <a:p>
            <a:pPr lvl="1"/>
            <a:r>
              <a:rPr lang="cs-CZ" dirty="0" err="1"/>
              <a:t>cartographer's</a:t>
            </a:r>
            <a:r>
              <a:rPr lang="cs-CZ" dirty="0"/>
              <a:t> </a:t>
            </a:r>
            <a:r>
              <a:rPr lang="cs-CZ" dirty="0" err="1"/>
              <a:t>choices</a:t>
            </a:r>
            <a:r>
              <a:rPr lang="cs-CZ" dirty="0"/>
              <a:t>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important</a:t>
            </a:r>
            <a:endParaRPr lang="cs-CZ" dirty="0"/>
          </a:p>
          <a:p>
            <a:pPr lvl="1"/>
            <a:r>
              <a:rPr lang="en-US" dirty="0"/>
              <a:t>instruments of control</a:t>
            </a:r>
            <a:r>
              <a:rPr lang="cs-CZ" dirty="0"/>
              <a:t>, </a:t>
            </a:r>
            <a:r>
              <a:rPr lang="en-US" dirty="0"/>
              <a:t>surveillance</a:t>
            </a:r>
            <a:r>
              <a:rPr lang="cs-CZ" dirty="0"/>
              <a:t>, </a:t>
            </a:r>
            <a:r>
              <a:rPr lang="en-US" dirty="0"/>
              <a:t>colonization, military strategy,</a:t>
            </a:r>
            <a:r>
              <a:rPr lang="cs-CZ" dirty="0"/>
              <a:t> </a:t>
            </a:r>
            <a:r>
              <a:rPr lang="en-US" dirty="0"/>
              <a:t>administration</a:t>
            </a:r>
            <a:r>
              <a:rPr lang="cs-CZ" dirty="0"/>
              <a:t>, …</a:t>
            </a:r>
          </a:p>
          <a:p>
            <a:pPr lvl="1"/>
            <a:r>
              <a:rPr lang="cs-CZ" dirty="0" err="1"/>
              <a:t>maps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approached</a:t>
            </a:r>
            <a:r>
              <a:rPr lang="cs-CZ" dirty="0"/>
              <a:t> </a:t>
            </a:r>
            <a:r>
              <a:rPr lang="cs-CZ" dirty="0" err="1"/>
              <a:t>critically</a:t>
            </a:r>
            <a:r>
              <a:rPr lang="cs-CZ" dirty="0"/>
              <a:t> and </a:t>
            </a:r>
            <a:r>
              <a:rPr lang="cs-CZ" dirty="0" err="1"/>
              <a:t>deconstructed</a:t>
            </a:r>
            <a:endParaRPr lang="en-GB" dirty="0"/>
          </a:p>
        </p:txBody>
      </p:sp>
      <p:pic>
        <p:nvPicPr>
          <p:cNvPr id="7" name="Obrázek 6" descr="Obsah obrázku Lidská tvář, muž, osoba, portrét&#10;&#10;Popis byl vytvořen automaticky">
            <a:extLst>
              <a:ext uri="{FF2B5EF4-FFF2-40B4-BE49-F238E27FC236}">
                <a16:creationId xmlns:a16="http://schemas.microsoft.com/office/drawing/2014/main" id="{3DB641FB-872B-3D42-5AF7-0FD98D6B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96" y="1540125"/>
            <a:ext cx="1419421" cy="18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7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11C421-916D-C6B4-71AA-48BEBFD7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97ADFC-E4A1-758A-072B-70871300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 err="1"/>
              <a:t>Crit</a:t>
            </a:r>
            <a:r>
              <a:rPr lang="cs-CZ" sz="3400" dirty="0"/>
              <a:t>. </a:t>
            </a:r>
            <a:r>
              <a:rPr lang="cs-CZ" sz="3400" dirty="0" err="1"/>
              <a:t>cartography</a:t>
            </a:r>
            <a:r>
              <a:rPr lang="cs-CZ" sz="3400" dirty="0"/>
              <a:t> </a:t>
            </a:r>
            <a:r>
              <a:rPr lang="cs-CZ" sz="3400" dirty="0" err="1"/>
              <a:t>today</a:t>
            </a:r>
            <a:r>
              <a:rPr lang="cs-CZ" sz="3400" dirty="0"/>
              <a:t> – 1. </a:t>
            </a:r>
            <a:r>
              <a:rPr lang="cs-CZ" sz="3400" dirty="0" err="1"/>
              <a:t>approach</a:t>
            </a:r>
            <a:endParaRPr lang="en-GB" sz="3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3F9F40-CEF3-7445-C8FC-FF21AFB4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Majoritarian</a:t>
            </a:r>
            <a:r>
              <a:rPr lang="cs-CZ" sz="2400" dirty="0"/>
              <a:t> </a:t>
            </a:r>
            <a:r>
              <a:rPr lang="cs-CZ" sz="2400" dirty="0" err="1"/>
              <a:t>maps</a:t>
            </a:r>
            <a:r>
              <a:rPr lang="cs-CZ" sz="2400" dirty="0"/>
              <a:t> </a:t>
            </a:r>
            <a:r>
              <a:rPr lang="cs-CZ" sz="2400" dirty="0" err="1"/>
              <a:t>must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scrutinized</a:t>
            </a:r>
            <a:r>
              <a:rPr lang="cs-CZ" sz="2400" dirty="0"/>
              <a:t> and </a:t>
            </a:r>
            <a:r>
              <a:rPr lang="cs-CZ" sz="2400" dirty="0" err="1"/>
              <a:t>criticized</a:t>
            </a:r>
            <a:endParaRPr lang="cs-CZ" sz="2400" dirty="0"/>
          </a:p>
          <a:p>
            <a:pPr lvl="1"/>
            <a:r>
              <a:rPr lang="cs-CZ" sz="1800" dirty="0"/>
              <a:t>a</a:t>
            </a:r>
            <a:r>
              <a:rPr lang="en-US" sz="1800" dirty="0" err="1"/>
              <a:t>ll</a:t>
            </a:r>
            <a:r>
              <a:rPr lang="en-US" sz="1800" dirty="0"/>
              <a:t> maps are subjective and influenced by the cartographer’s perspective</a:t>
            </a:r>
            <a:r>
              <a:rPr lang="cs-CZ" sz="1800" dirty="0"/>
              <a:t>,</a:t>
            </a:r>
            <a:r>
              <a:rPr lang="en-US" sz="1800" dirty="0"/>
              <a:t> </a:t>
            </a:r>
            <a:r>
              <a:rPr lang="cs-CZ" sz="1800" dirty="0"/>
              <a:t>as </a:t>
            </a:r>
            <a:r>
              <a:rPr lang="cs-CZ" sz="1800" dirty="0" err="1"/>
              <a:t>well</a:t>
            </a:r>
            <a:r>
              <a:rPr lang="cs-CZ" sz="1800" dirty="0"/>
              <a:t> as</a:t>
            </a:r>
            <a:r>
              <a:rPr lang="en-US" sz="1800" dirty="0"/>
              <a:t> societal</a:t>
            </a:r>
            <a:r>
              <a:rPr lang="cs-CZ" sz="1800" dirty="0"/>
              <a:t>, </a:t>
            </a:r>
            <a:r>
              <a:rPr lang="cs-CZ" sz="1800" dirty="0" err="1"/>
              <a:t>cultural</a:t>
            </a:r>
            <a:r>
              <a:rPr lang="cs-CZ" sz="1800" dirty="0"/>
              <a:t>, and </a:t>
            </a:r>
            <a:r>
              <a:rPr lang="cs-CZ" sz="1800" dirty="0" err="1"/>
              <a:t>political</a:t>
            </a:r>
            <a:r>
              <a:rPr lang="en-US" sz="1800" dirty="0"/>
              <a:t> context</a:t>
            </a:r>
            <a:r>
              <a:rPr lang="cs-CZ" sz="1800" dirty="0"/>
              <a:t>s</a:t>
            </a:r>
          </a:p>
          <a:p>
            <a:pPr lvl="1"/>
            <a:r>
              <a:rPr lang="en-US" sz="1800" dirty="0"/>
              <a:t>maps </a:t>
            </a:r>
            <a:r>
              <a:rPr lang="cs-CZ" sz="1800" dirty="0" err="1"/>
              <a:t>can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en-US" sz="1800" dirty="0"/>
              <a:t> used to assert authority, enforce boundaries, and marginalize communities</a:t>
            </a:r>
            <a:endParaRPr lang="cs-CZ" sz="1800" dirty="0"/>
          </a:p>
          <a:p>
            <a:r>
              <a:rPr lang="cs-CZ" sz="2400" dirty="0"/>
              <a:t>M</a:t>
            </a:r>
            <a:r>
              <a:rPr lang="en-US" sz="2400" dirty="0"/>
              <a:t>aps are not merely passive reflections of the world but active agents in its construction</a:t>
            </a:r>
            <a:endParaRPr lang="cs-CZ" sz="2400" dirty="0"/>
          </a:p>
          <a:p>
            <a:pPr lvl="1"/>
            <a:r>
              <a:rPr lang="cs-CZ" sz="1800" dirty="0" err="1"/>
              <a:t>they</a:t>
            </a:r>
            <a:r>
              <a:rPr lang="cs-CZ" sz="1800" dirty="0"/>
              <a:t> are </a:t>
            </a:r>
            <a:r>
              <a:rPr lang="cs-CZ" sz="1800" dirty="0" err="1"/>
              <a:t>performative</a:t>
            </a:r>
            <a:endParaRPr lang="cs-CZ" sz="1800" dirty="0"/>
          </a:p>
          <a:p>
            <a:r>
              <a:rPr lang="cs-CZ" sz="2400" dirty="0"/>
              <a:t>GIS </a:t>
            </a:r>
            <a:r>
              <a:rPr lang="en-US" sz="2400" dirty="0"/>
              <a:t>technologies can both challenge and reinforce traditional power dynamics</a:t>
            </a:r>
            <a:endParaRPr lang="cs-CZ" sz="2400" dirty="0"/>
          </a:p>
          <a:p>
            <a:pPr lvl="1"/>
            <a:r>
              <a:rPr lang="cs-CZ" sz="1600" dirty="0" err="1"/>
              <a:t>critical</a:t>
            </a:r>
            <a:r>
              <a:rPr lang="cs-CZ" sz="1600" dirty="0"/>
              <a:t> GIS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80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BAFA6B-DD5F-9516-C43B-6D7338F20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7AA6BA-49BC-CF6F-479D-C1141253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 err="1"/>
              <a:t>Crit</a:t>
            </a:r>
            <a:r>
              <a:rPr lang="cs-CZ" sz="3400" dirty="0"/>
              <a:t>. </a:t>
            </a:r>
            <a:r>
              <a:rPr lang="cs-CZ" sz="3400" dirty="0" err="1"/>
              <a:t>cartography</a:t>
            </a:r>
            <a:r>
              <a:rPr lang="cs-CZ" sz="3400" dirty="0"/>
              <a:t> </a:t>
            </a:r>
            <a:r>
              <a:rPr lang="cs-CZ" sz="3400" dirty="0" err="1"/>
              <a:t>today</a:t>
            </a:r>
            <a:r>
              <a:rPr lang="cs-CZ" sz="3400" dirty="0"/>
              <a:t> – 2. </a:t>
            </a:r>
            <a:r>
              <a:rPr lang="cs-CZ" sz="3400" dirty="0" err="1"/>
              <a:t>approach</a:t>
            </a:r>
            <a:endParaRPr lang="en-GB" sz="3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A5B16C-891F-000D-676F-48B3B52DE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maps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created</a:t>
            </a:r>
            <a:endParaRPr lang="cs-CZ" dirty="0"/>
          </a:p>
          <a:p>
            <a:r>
              <a:rPr lang="cs-CZ" dirty="0" err="1"/>
              <a:t>Participatory</a:t>
            </a:r>
            <a:r>
              <a:rPr lang="cs-CZ" dirty="0"/>
              <a:t> and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Mapping</a:t>
            </a:r>
            <a:endParaRPr lang="cs-CZ" dirty="0"/>
          </a:p>
          <a:p>
            <a:pPr lvl="1"/>
            <a:r>
              <a:rPr lang="en-US" dirty="0" err="1"/>
              <a:t>democratiz</a:t>
            </a:r>
            <a:r>
              <a:rPr lang="cs-CZ" dirty="0" err="1"/>
              <a:t>ing</a:t>
            </a:r>
            <a:r>
              <a:rPr lang="en-US" dirty="0"/>
              <a:t> cartography, giving voice to marginalized and indigenous groups</a:t>
            </a:r>
            <a:endParaRPr lang="cs-CZ" dirty="0"/>
          </a:p>
          <a:p>
            <a:r>
              <a:rPr lang="cs-CZ" dirty="0" err="1"/>
              <a:t>Activism</a:t>
            </a:r>
            <a:r>
              <a:rPr lang="cs-CZ" dirty="0"/>
              <a:t> and </a:t>
            </a:r>
            <a:r>
              <a:rPr lang="cs-CZ" dirty="0" err="1"/>
              <a:t>counter-mapping</a:t>
            </a:r>
            <a:endParaRPr lang="cs-CZ" dirty="0"/>
          </a:p>
          <a:p>
            <a:pPr lvl="1"/>
            <a:r>
              <a:rPr lang="en-US" dirty="0"/>
              <a:t>creating alternative maps that challenge dominant narratives and highlight issues of </a:t>
            </a:r>
            <a:r>
              <a:rPr lang="cs-CZ" dirty="0" err="1"/>
              <a:t>spatial</a:t>
            </a:r>
            <a:r>
              <a:rPr lang="en-US" dirty="0"/>
              <a:t> justice</a:t>
            </a:r>
            <a:endParaRPr lang="cs-CZ" dirty="0"/>
          </a:p>
          <a:p>
            <a:pPr lvl="1"/>
            <a:r>
              <a:rPr lang="cs-CZ" dirty="0" err="1"/>
              <a:t>visualizing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inequalities</a:t>
            </a:r>
            <a:r>
              <a:rPr lang="cs-CZ" dirty="0"/>
              <a:t>,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… </a:t>
            </a:r>
          </a:p>
          <a:p>
            <a:r>
              <a:rPr lang="cs-CZ" dirty="0" err="1"/>
              <a:t>Ethical</a:t>
            </a:r>
            <a:r>
              <a:rPr lang="cs-CZ" dirty="0"/>
              <a:t> </a:t>
            </a:r>
            <a:r>
              <a:rPr lang="cs-CZ" dirty="0" err="1"/>
              <a:t>considerations</a:t>
            </a:r>
            <a:endParaRPr lang="cs-CZ" dirty="0"/>
          </a:p>
          <a:p>
            <a:r>
              <a:rPr lang="cs-CZ" dirty="0" err="1"/>
              <a:t>Experiments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visualizations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4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AB84B1-A42D-ABBF-297B-61AACD204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Obrázek 6" descr="Obsah obrázku text, snímek obrazovky, nachový, Grafika&#10;&#10;Popis byl vytvořen automaticky">
            <a:extLst>
              <a:ext uri="{FF2B5EF4-FFF2-40B4-BE49-F238E27FC236}">
                <a16:creationId xmlns:a16="http://schemas.microsoft.com/office/drawing/2014/main" id="{CF1C5746-ACA0-0652-F0F4-25C111983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7" y="1036973"/>
            <a:ext cx="8420153" cy="41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29434B-8742-F8E1-F523-E69F7E5B2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7" name="Obrázek 6" descr="Obsah obrázku oblečení, osoba, Lidská tvář, skupina&#10;&#10;Popis byl vytvořen automaticky">
            <a:extLst>
              <a:ext uri="{FF2B5EF4-FFF2-40B4-BE49-F238E27FC236}">
                <a16:creationId xmlns:a16="http://schemas.microsoft.com/office/drawing/2014/main" id="{A3770C91-336B-F983-21AF-D64AFFBE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9" y="378000"/>
            <a:ext cx="8405870" cy="53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85A7BF-B713-8D37-4429-129B75151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718F06-03D8-7832-8E0E-271CDFE6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Critique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cartographic</a:t>
            </a:r>
            <a:r>
              <a:rPr lang="cs-CZ" dirty="0"/>
              <a:t> </a:t>
            </a:r>
            <a:r>
              <a:rPr lang="cs-CZ" dirty="0" err="1"/>
              <a:t>reason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FF0E8E-22F4-01F9-2DC6-B33E3DBB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Mapping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(</a:t>
            </a:r>
            <a:r>
              <a:rPr lang="cs-CZ" sz="2400" dirty="0" err="1"/>
              <a:t>practice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) </a:t>
            </a:r>
            <a:r>
              <a:rPr lang="cs-CZ" sz="2400" dirty="0" err="1"/>
              <a:t>mapping</a:t>
            </a:r>
            <a:endParaRPr lang="cs-CZ" sz="2400" dirty="0"/>
          </a:p>
          <a:p>
            <a:pPr lvl="1"/>
            <a:r>
              <a:rPr lang="cs-CZ" sz="1800" dirty="0" err="1"/>
              <a:t>Gunnar</a:t>
            </a:r>
            <a:r>
              <a:rPr lang="cs-CZ" sz="1800" dirty="0"/>
              <a:t> </a:t>
            </a:r>
            <a:r>
              <a:rPr lang="cs-CZ" sz="1800" dirty="0" err="1"/>
              <a:t>Olsson</a:t>
            </a:r>
            <a:r>
              <a:rPr lang="cs-CZ" sz="1800" dirty="0"/>
              <a:t>, Franco </a:t>
            </a:r>
            <a:r>
              <a:rPr lang="cs-CZ" sz="1800" dirty="0" err="1"/>
              <a:t>Farinelli</a:t>
            </a:r>
            <a:r>
              <a:rPr lang="cs-CZ" sz="1800" dirty="0"/>
              <a:t>, and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successors</a:t>
            </a:r>
            <a:endParaRPr lang="cs-CZ" sz="1800" dirty="0"/>
          </a:p>
          <a:p>
            <a:r>
              <a:rPr lang="cs-CZ" sz="2400" dirty="0" err="1"/>
              <a:t>Cartography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rationale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much </a:t>
            </a:r>
            <a:r>
              <a:rPr lang="cs-CZ" sz="2400" dirty="0" err="1"/>
              <a:t>of</a:t>
            </a:r>
            <a:r>
              <a:rPr lang="cs-CZ" sz="2400" dirty="0"/>
              <a:t> Western </a:t>
            </a:r>
            <a:r>
              <a:rPr lang="cs-CZ" sz="2400" dirty="0" err="1"/>
              <a:t>philosophical</a:t>
            </a:r>
            <a:r>
              <a:rPr lang="cs-CZ" sz="2400" dirty="0"/>
              <a:t> </a:t>
            </a:r>
            <a:r>
              <a:rPr lang="cs-CZ" sz="2400" dirty="0" err="1"/>
              <a:t>thought</a:t>
            </a:r>
            <a:endParaRPr lang="cs-CZ" sz="2400" dirty="0"/>
          </a:p>
          <a:p>
            <a:pPr lvl="1"/>
            <a:r>
              <a:rPr lang="cs-CZ" sz="1800" dirty="0" err="1"/>
              <a:t>cartography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ocular-centric</a:t>
            </a:r>
            <a:r>
              <a:rPr lang="cs-CZ" sz="1800" dirty="0"/>
              <a:t>, </a:t>
            </a:r>
            <a:r>
              <a:rPr lang="cs-CZ" sz="1800" dirty="0" err="1"/>
              <a:t>accentuates</a:t>
            </a:r>
            <a:r>
              <a:rPr lang="cs-CZ" sz="1800" dirty="0"/>
              <a:t> a </a:t>
            </a:r>
            <a:r>
              <a:rPr lang="cs-CZ" sz="1800" dirty="0" err="1"/>
              <a:t>geometric</a:t>
            </a:r>
            <a:r>
              <a:rPr lang="cs-CZ" sz="1800" dirty="0"/>
              <a:t> </a:t>
            </a:r>
            <a:r>
              <a:rPr lang="cs-CZ" sz="1800" dirty="0" err="1"/>
              <a:t>approach</a:t>
            </a:r>
            <a:r>
              <a:rPr lang="cs-CZ" sz="1800" dirty="0"/>
              <a:t>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world</a:t>
            </a:r>
            <a:r>
              <a:rPr lang="cs-CZ" sz="1800" dirty="0"/>
              <a:t>, and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able</a:t>
            </a:r>
            <a:r>
              <a:rPr lang="cs-CZ" sz="1800" dirty="0"/>
              <a:t> to </a:t>
            </a:r>
            <a:r>
              <a:rPr lang="cs-CZ" sz="1800" dirty="0" err="1"/>
              <a:t>structure</a:t>
            </a:r>
            <a:r>
              <a:rPr lang="cs-CZ" sz="1800" dirty="0"/>
              <a:t> </a:t>
            </a:r>
            <a:r>
              <a:rPr lang="cs-CZ" sz="1800" dirty="0" err="1"/>
              <a:t>our</a:t>
            </a:r>
            <a:r>
              <a:rPr lang="cs-CZ" sz="1800" dirty="0"/>
              <a:t> </a:t>
            </a:r>
            <a:r>
              <a:rPr lang="cs-CZ" sz="1800" dirty="0" err="1"/>
              <a:t>thoughts</a:t>
            </a:r>
            <a:r>
              <a:rPr lang="cs-CZ" sz="1800" dirty="0"/>
              <a:t> on a </a:t>
            </a:r>
            <a:r>
              <a:rPr lang="cs-CZ" sz="1800" dirty="0" err="1"/>
              <a:t>canvas</a:t>
            </a:r>
            <a:r>
              <a:rPr lang="cs-CZ" sz="1800" dirty="0"/>
              <a:t>. It </a:t>
            </a:r>
            <a:r>
              <a:rPr lang="cs-CZ" sz="1800" dirty="0" err="1"/>
              <a:t>stabilizes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world</a:t>
            </a:r>
            <a:r>
              <a:rPr lang="cs-CZ" sz="1800" dirty="0"/>
              <a:t> in synchrony, </a:t>
            </a:r>
            <a:r>
              <a:rPr lang="cs-CZ" sz="1800" dirty="0" err="1"/>
              <a:t>persuades</a:t>
            </a:r>
            <a:r>
              <a:rPr lang="cs-CZ" sz="1800" dirty="0"/>
              <a:t> </a:t>
            </a:r>
            <a:r>
              <a:rPr lang="cs-CZ" sz="1800" dirty="0" err="1"/>
              <a:t>us</a:t>
            </a:r>
            <a:r>
              <a:rPr lang="cs-CZ" sz="1800" dirty="0"/>
              <a:t> to </a:t>
            </a:r>
            <a:r>
              <a:rPr lang="cs-CZ" sz="1800" dirty="0" err="1"/>
              <a:t>perceive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world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and </a:t>
            </a:r>
            <a:r>
              <a:rPr lang="cs-CZ" sz="1800" dirty="0" err="1"/>
              <a:t>through</a:t>
            </a:r>
            <a:r>
              <a:rPr lang="cs-CZ" sz="1800" dirty="0"/>
              <a:t> </a:t>
            </a:r>
            <a:r>
              <a:rPr lang="cs-CZ" sz="1800" dirty="0" err="1"/>
              <a:t>boundaries</a:t>
            </a:r>
            <a:r>
              <a:rPr lang="cs-CZ" sz="1800" dirty="0"/>
              <a:t>, and </a:t>
            </a:r>
            <a:r>
              <a:rPr lang="cs-CZ" sz="1800" dirty="0" err="1"/>
              <a:t>is</a:t>
            </a:r>
            <a:r>
              <a:rPr lang="cs-CZ" sz="1800" dirty="0"/>
              <a:t> a </a:t>
            </a:r>
            <a:r>
              <a:rPr lang="cs-CZ" sz="1800" dirty="0" err="1"/>
              <a:t>utopian</a:t>
            </a:r>
            <a:r>
              <a:rPr lang="cs-CZ" sz="1800" dirty="0"/>
              <a:t> </a:t>
            </a:r>
            <a:r>
              <a:rPr lang="cs-CZ" sz="1800" dirty="0" err="1"/>
              <a:t>practice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world</a:t>
            </a:r>
            <a:r>
              <a:rPr lang="cs-CZ" sz="1800" dirty="0"/>
              <a:t> </a:t>
            </a:r>
            <a:r>
              <a:rPr lang="cs-CZ" sz="1800" dirty="0" err="1"/>
              <a:t>improvement</a:t>
            </a:r>
            <a:r>
              <a:rPr lang="cs-CZ" sz="1800" dirty="0"/>
              <a:t>.</a:t>
            </a:r>
          </a:p>
          <a:p>
            <a:r>
              <a:rPr lang="cs-CZ" sz="2400" dirty="0" err="1"/>
              <a:t>Our</a:t>
            </a:r>
            <a:r>
              <a:rPr lang="cs-CZ" sz="2400" dirty="0"/>
              <a:t> </a:t>
            </a:r>
            <a:r>
              <a:rPr lang="cs-CZ" sz="2400" dirty="0" err="1"/>
              <a:t>belief</a:t>
            </a:r>
            <a:r>
              <a:rPr lang="cs-CZ" sz="2400" dirty="0"/>
              <a:t> in </a:t>
            </a:r>
            <a:r>
              <a:rPr lang="cs-CZ" sz="2400" dirty="0" err="1"/>
              <a:t>modern</a:t>
            </a:r>
            <a:r>
              <a:rPr lang="cs-CZ" sz="2400" dirty="0"/>
              <a:t>					 </a:t>
            </a:r>
            <a:r>
              <a:rPr lang="cs-CZ" sz="2400" dirty="0" err="1"/>
              <a:t>maps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almost</a:t>
            </a:r>
            <a:r>
              <a:rPr lang="cs-CZ" sz="2400" dirty="0"/>
              <a:t> </a:t>
            </a:r>
            <a:r>
              <a:rPr lang="cs-CZ" sz="2400" dirty="0" err="1"/>
              <a:t>religious</a:t>
            </a:r>
            <a:endParaRPr lang="en-GB" sz="2400" dirty="0"/>
          </a:p>
        </p:txBody>
      </p:sp>
      <p:pic>
        <p:nvPicPr>
          <p:cNvPr id="7" name="Obrázek 6" descr="Obsah obrázku text, oblečení, kniha, Lidská tvář&#10;&#10;Popis byl vytvořen automaticky">
            <a:extLst>
              <a:ext uri="{FF2B5EF4-FFF2-40B4-BE49-F238E27FC236}">
                <a16:creationId xmlns:a16="http://schemas.microsoft.com/office/drawing/2014/main" id="{CF596B03-5604-3DFB-E02C-C2BF0048A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9" y="1315592"/>
            <a:ext cx="1499614" cy="2113409"/>
          </a:xfrm>
          <a:prstGeom prst="rect">
            <a:avLst/>
          </a:prstGeom>
        </p:spPr>
      </p:pic>
      <p:pic>
        <p:nvPicPr>
          <p:cNvPr id="11" name="Obrázek 10" descr="Obsah obrázku text, kniha, papír, ilustrace&#10;&#10;Popis byl vytvořen automaticky">
            <a:extLst>
              <a:ext uri="{FF2B5EF4-FFF2-40B4-BE49-F238E27FC236}">
                <a16:creationId xmlns:a16="http://schemas.microsoft.com/office/drawing/2014/main" id="{FCBABF40-D0E2-1F8F-B10D-A1B167377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89" y="4791284"/>
            <a:ext cx="1227507" cy="1951522"/>
          </a:xfrm>
          <a:prstGeom prst="rect">
            <a:avLst/>
          </a:prstGeom>
        </p:spPr>
      </p:pic>
      <p:pic>
        <p:nvPicPr>
          <p:cNvPr id="13" name="Obrázek 12" descr="Obsah obrázku text, snímek obrazovky, design, diagram&#10;&#10;Popis byl vytvořen automaticky">
            <a:extLst>
              <a:ext uri="{FF2B5EF4-FFF2-40B4-BE49-F238E27FC236}">
                <a16:creationId xmlns:a16="http://schemas.microsoft.com/office/drawing/2014/main" id="{B3E70C69-422A-CDE1-0E95-B8814D383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23" y="4791284"/>
            <a:ext cx="1310626" cy="19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2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684BF5-1D4B-1FEC-88EB-A44D3EFA0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B9835E-5BE6-2B5C-3C84-A00E10BC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069" y="214312"/>
            <a:ext cx="47434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E81D0-F497-77F1-E29A-855829A5C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C37B3A-40A3-91DA-89EB-AB2135BD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6" y="1167788"/>
            <a:ext cx="8421595" cy="41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4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9B5E5E-EB12-339A-2EE8-B11118D8C0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E07D49-6129-F733-3CCD-A41B7EEA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CE5093-3219-8353-5CC0-BF10C90B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, </a:t>
            </a:r>
            <a:r>
              <a:rPr lang="cs-CZ" dirty="0" err="1"/>
              <a:t>cyberspace</a:t>
            </a:r>
            <a:r>
              <a:rPr lang="cs-CZ" dirty="0"/>
              <a:t>,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pPr lvl="1"/>
            <a:r>
              <a:rPr lang="cs-CZ" dirty="0" err="1"/>
              <a:t>digitized</a:t>
            </a:r>
            <a:r>
              <a:rPr lang="cs-CZ" dirty="0"/>
              <a:t>, </a:t>
            </a:r>
            <a:r>
              <a:rPr lang="cs-CZ" dirty="0" err="1"/>
              <a:t>coded</a:t>
            </a:r>
            <a:r>
              <a:rPr lang="cs-CZ" dirty="0"/>
              <a:t> via software, </a:t>
            </a:r>
            <a:r>
              <a:rPr lang="cs-CZ" dirty="0" err="1"/>
              <a:t>algorithmized</a:t>
            </a:r>
            <a:endParaRPr lang="cs-CZ" dirty="0"/>
          </a:p>
          <a:p>
            <a:pPr lvl="1"/>
            <a:r>
              <a:rPr lang="cs-CZ" dirty="0"/>
              <a:t>not a „</a:t>
            </a:r>
            <a:r>
              <a:rPr lang="cs-CZ" dirty="0" err="1"/>
              <a:t>mirror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, but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endParaRPr lang="cs-CZ" dirty="0"/>
          </a:p>
          <a:p>
            <a:r>
              <a:rPr lang="cs-CZ" dirty="0" err="1"/>
              <a:t>Subfield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geographies</a:t>
            </a:r>
            <a:endParaRPr lang="cs-CZ" dirty="0"/>
          </a:p>
        </p:txBody>
      </p:sp>
      <p:pic>
        <p:nvPicPr>
          <p:cNvPr id="7" name="Obrázek 6" descr="Obsah obrázku koule, planeta, Svět, zeměkoule&#10;&#10;Popis byl vytvořen automaticky">
            <a:extLst>
              <a:ext uri="{FF2B5EF4-FFF2-40B4-BE49-F238E27FC236}">
                <a16:creationId xmlns:a16="http://schemas.microsoft.com/office/drawing/2014/main" id="{DC19CAA2-471F-7349-7FA4-17112ADA4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60" y="3751166"/>
            <a:ext cx="5457667" cy="27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5C3FB2-C994-DE7B-C7F1-DAD456298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27A8FD-87A4-8BB3-27A9-F78A1A77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Post-</a:t>
            </a:r>
            <a:r>
              <a:rPr lang="cs-CZ" sz="3600" dirty="0" err="1"/>
              <a:t>representational</a:t>
            </a:r>
            <a:r>
              <a:rPr lang="cs-CZ" sz="3600" dirty="0"/>
              <a:t> </a:t>
            </a:r>
            <a:r>
              <a:rPr lang="cs-CZ" sz="3600" dirty="0" err="1"/>
              <a:t>cartography</a:t>
            </a:r>
            <a:endParaRPr lang="en-GB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59C4EE-3F65-093F-5E3C-BEDC4ED4E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</a:t>
            </a:r>
            <a:r>
              <a:rPr lang="en-US" sz="2400" dirty="0" err="1"/>
              <a:t>apping</a:t>
            </a:r>
            <a:r>
              <a:rPr lang="en-US" sz="2400" dirty="0"/>
              <a:t> as a set of practices rather than just the production of </a:t>
            </a:r>
            <a:r>
              <a:rPr lang="cs-CZ" sz="2400" dirty="0" err="1"/>
              <a:t>stable</a:t>
            </a:r>
            <a:r>
              <a:rPr lang="cs-CZ" sz="2400" dirty="0"/>
              <a:t> </a:t>
            </a:r>
            <a:r>
              <a:rPr lang="cs-CZ" sz="2400" dirty="0" err="1"/>
              <a:t>inert</a:t>
            </a:r>
            <a:r>
              <a:rPr lang="en-US" sz="2400" dirty="0"/>
              <a:t> images</a:t>
            </a:r>
            <a:endParaRPr lang="cs-CZ" sz="2400" dirty="0"/>
          </a:p>
          <a:p>
            <a:pPr lvl="1"/>
            <a:r>
              <a:rPr lang="en-US" sz="1800" dirty="0"/>
              <a:t>processes, interactions, and performances involved in map-making and map-use</a:t>
            </a:r>
            <a:endParaRPr lang="cs-CZ" sz="1800" dirty="0"/>
          </a:p>
          <a:p>
            <a:r>
              <a:rPr lang="cs-CZ" sz="2400" dirty="0" err="1"/>
              <a:t>Mapping</a:t>
            </a:r>
            <a:r>
              <a:rPr lang="cs-CZ" sz="2400" dirty="0"/>
              <a:t> as </a:t>
            </a:r>
            <a:r>
              <a:rPr lang="cs-CZ" sz="2400" dirty="0" err="1"/>
              <a:t>embodied</a:t>
            </a:r>
            <a:r>
              <a:rPr lang="cs-CZ" sz="2400" dirty="0"/>
              <a:t> and </a:t>
            </a:r>
            <a:r>
              <a:rPr lang="cs-CZ" sz="2400" dirty="0" err="1"/>
              <a:t>situated</a:t>
            </a:r>
            <a:r>
              <a:rPr lang="cs-CZ" sz="2400" dirty="0"/>
              <a:t> </a:t>
            </a:r>
            <a:r>
              <a:rPr lang="cs-CZ" sz="2400" dirty="0" err="1"/>
              <a:t>knowledge</a:t>
            </a:r>
            <a:endParaRPr lang="cs-CZ" sz="2400" dirty="0"/>
          </a:p>
          <a:p>
            <a:r>
              <a:rPr lang="cs-CZ" sz="2400" dirty="0" err="1"/>
              <a:t>Mapping</a:t>
            </a:r>
            <a:r>
              <a:rPr lang="cs-CZ" sz="2400" dirty="0"/>
              <a:t> as </a:t>
            </a:r>
            <a:r>
              <a:rPr lang="cs-CZ" sz="2400" dirty="0" err="1"/>
              <a:t>plural</a:t>
            </a:r>
            <a:r>
              <a:rPr lang="cs-CZ" sz="2400" dirty="0"/>
              <a:t> and </a:t>
            </a:r>
            <a:r>
              <a:rPr lang="cs-CZ" sz="2400" dirty="0" err="1"/>
              <a:t>ontogenetical</a:t>
            </a:r>
            <a:endParaRPr lang="cs-CZ" sz="2400" dirty="0"/>
          </a:p>
          <a:p>
            <a:pPr lvl="1"/>
            <a:r>
              <a:rPr lang="en-US" sz="1800" dirty="0"/>
              <a:t>maps are not fixed but are constantly evolving through their use and reinterpretation</a:t>
            </a:r>
            <a:endParaRPr lang="cs-CZ" sz="1800" dirty="0"/>
          </a:p>
          <a:p>
            <a:pPr lvl="1"/>
            <a:r>
              <a:rPr lang="cs-CZ" sz="1800" dirty="0" err="1"/>
              <a:t>maps</a:t>
            </a:r>
            <a:r>
              <a:rPr lang="cs-CZ" sz="1800" dirty="0"/>
              <a:t> are </a:t>
            </a:r>
            <a:r>
              <a:rPr lang="en-US" sz="1800" dirty="0"/>
              <a:t>relational tools that help to negotiate and produce spatial understandings</a:t>
            </a:r>
            <a:endParaRPr lang="cs-CZ" sz="1800" dirty="0"/>
          </a:p>
          <a:p>
            <a:pPr lvl="1"/>
            <a:r>
              <a:rPr lang="cs-CZ" sz="1800" dirty="0" err="1"/>
              <a:t>maps</a:t>
            </a:r>
            <a:r>
              <a:rPr lang="cs-CZ" sz="1800" dirty="0"/>
              <a:t> </a:t>
            </a:r>
            <a:r>
              <a:rPr lang="cs-CZ" sz="1800" dirty="0" err="1"/>
              <a:t>have</a:t>
            </a:r>
            <a:r>
              <a:rPr lang="cs-CZ" sz="1800" dirty="0"/>
              <a:t> </a:t>
            </a:r>
            <a:r>
              <a:rPr lang="cs-CZ" sz="1800" dirty="0" err="1"/>
              <a:t>agency</a:t>
            </a:r>
            <a:endParaRPr lang="cs-CZ" sz="1800" dirty="0"/>
          </a:p>
          <a:p>
            <a:r>
              <a:rPr lang="cs-CZ" sz="2600" dirty="0" err="1"/>
              <a:t>Maps</a:t>
            </a:r>
            <a:r>
              <a:rPr lang="cs-CZ" sz="2600" dirty="0"/>
              <a:t> as </a:t>
            </a:r>
            <a:r>
              <a:rPr lang="cs-CZ" sz="2600" dirty="0" err="1"/>
              <a:t>unstable</a:t>
            </a:r>
            <a:r>
              <a:rPr lang="cs-CZ" sz="2600" dirty="0"/>
              <a:t> and </a:t>
            </a:r>
            <a:r>
              <a:rPr lang="cs-CZ" sz="2600" dirty="0" err="1"/>
              <a:t>mutable</a:t>
            </a:r>
            <a:r>
              <a:rPr lang="cs-CZ" sz="2600" dirty="0"/>
              <a:t> </a:t>
            </a:r>
            <a:r>
              <a:rPr lang="cs-CZ" sz="2600" dirty="0" err="1"/>
              <a:t>objects</a:t>
            </a:r>
            <a:endParaRPr lang="cs-CZ" sz="2600" dirty="0"/>
          </a:p>
          <a:p>
            <a:pPr lvl="1"/>
            <a:r>
              <a:rPr lang="cs-CZ" sz="1800" dirty="0" err="1"/>
              <a:t>object-oriented</a:t>
            </a:r>
            <a:r>
              <a:rPr lang="cs-CZ" sz="1800" dirty="0"/>
              <a:t> </a:t>
            </a:r>
            <a:r>
              <a:rPr lang="cs-CZ" sz="1800" dirty="0" err="1"/>
              <a:t>cartography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7805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79C20E-659A-5794-09AD-4E115BFC0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 descr="Obsah obrázku osoba, oblečení, Učení se, mapa&#10;&#10;Popis byl vytvořen automaticky">
            <a:extLst>
              <a:ext uri="{FF2B5EF4-FFF2-40B4-BE49-F238E27FC236}">
                <a16:creationId xmlns:a16="http://schemas.microsoft.com/office/drawing/2014/main" id="{1D214ED3-2FF7-C171-786C-62FF1993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40" y="235945"/>
            <a:ext cx="3886248" cy="3277169"/>
          </a:xfrm>
          <a:prstGeom prst="rect">
            <a:avLst/>
          </a:prstGeom>
        </p:spPr>
      </p:pic>
      <p:pic>
        <p:nvPicPr>
          <p:cNvPr id="11" name="Obrázek 10" descr="Obsah obrázku osoba, obloha, budova, venku&#10;&#10;Popis byl vytvořen automaticky">
            <a:extLst>
              <a:ext uri="{FF2B5EF4-FFF2-40B4-BE49-F238E27FC236}">
                <a16:creationId xmlns:a16="http://schemas.microsoft.com/office/drawing/2014/main" id="{161E7329-8CB5-27BB-B8A8-72ADF87B3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2" y="3699729"/>
            <a:ext cx="4065225" cy="27016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18BDD04-E007-1D22-D5C5-E9FCA973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21" y="4088031"/>
            <a:ext cx="3806902" cy="2534024"/>
          </a:xfrm>
          <a:prstGeom prst="rect">
            <a:avLst/>
          </a:prstGeom>
        </p:spPr>
      </p:pic>
      <p:pic>
        <p:nvPicPr>
          <p:cNvPr id="15" name="Obrázek 14" descr="Obsah obrázku text, mapa, osoba&#10;&#10;Popis byl vytvořen automaticky">
            <a:extLst>
              <a:ext uri="{FF2B5EF4-FFF2-40B4-BE49-F238E27FC236}">
                <a16:creationId xmlns:a16="http://schemas.microsoft.com/office/drawing/2014/main" id="{415D2DA0-6F96-8ABE-49A0-3556D53A1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4" y="456591"/>
            <a:ext cx="4052520" cy="27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E0467-9C0F-5B59-702C-45A500F29A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E0DDE1-000B-B08A-76C4-46987045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Geographies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digital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B4832F-C9FD-4793-C5AA-9CAB5F015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Geographies</a:t>
            </a:r>
            <a:r>
              <a:rPr lang="cs-CZ" dirty="0"/>
              <a:t> made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quantitative</a:t>
            </a:r>
            <a:r>
              <a:rPr lang="cs-CZ" dirty="0"/>
              <a:t> </a:t>
            </a:r>
            <a:r>
              <a:rPr lang="cs-CZ" dirty="0" err="1"/>
              <a:t>computational</a:t>
            </a:r>
            <a:r>
              <a:rPr lang="cs-CZ" dirty="0"/>
              <a:t> big data</a:t>
            </a:r>
          </a:p>
          <a:p>
            <a:pPr lvl="1"/>
            <a:r>
              <a:rPr lang="en-US" dirty="0"/>
              <a:t>epistemic rationalities imposed by digitally networked spatial platforms</a:t>
            </a:r>
            <a:r>
              <a:rPr lang="cs-CZ" dirty="0"/>
              <a:t> t</a:t>
            </a:r>
            <a:r>
              <a:rPr lang="en-US" dirty="0"/>
              <a:t>hat</a:t>
            </a:r>
            <a:r>
              <a:rPr lang="cs-CZ" dirty="0"/>
              <a:t> </a:t>
            </a:r>
            <a:r>
              <a:rPr lang="en-US" dirty="0"/>
              <a:t>render the objects</a:t>
            </a:r>
            <a:r>
              <a:rPr lang="cs-CZ" dirty="0"/>
              <a:t> and </a:t>
            </a:r>
            <a:r>
              <a:rPr lang="cs-CZ" dirty="0" err="1"/>
              <a:t>spaces</a:t>
            </a:r>
            <a:r>
              <a:rPr lang="en-US" dirty="0"/>
              <a:t> of representation</a:t>
            </a:r>
            <a:r>
              <a:rPr lang="cs-CZ" dirty="0"/>
              <a:t> „</a:t>
            </a:r>
            <a:r>
              <a:rPr lang="en-US" dirty="0"/>
              <a:t>knowable</a:t>
            </a:r>
            <a:r>
              <a:rPr lang="cs-CZ" dirty="0"/>
              <a:t>“ </a:t>
            </a:r>
            <a:r>
              <a:rPr lang="en-US" dirty="0"/>
              <a:t>in ways that privilege abstraction and calculability</a:t>
            </a:r>
            <a:endParaRPr lang="cs-CZ" dirty="0"/>
          </a:p>
          <a:p>
            <a:pPr lvl="1"/>
            <a:r>
              <a:rPr lang="cs-CZ" dirty="0" err="1"/>
              <a:t>visualizations</a:t>
            </a:r>
            <a:r>
              <a:rPr lang="cs-CZ" dirty="0"/>
              <a:t> via </a:t>
            </a:r>
            <a:r>
              <a:rPr lang="cs-CZ" dirty="0" err="1"/>
              <a:t>aerial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preferred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Google </a:t>
            </a:r>
            <a:r>
              <a:rPr lang="cs-CZ" dirty="0" err="1"/>
              <a:t>Earth</a:t>
            </a:r>
            <a:r>
              <a:rPr lang="cs-CZ" dirty="0"/>
              <a:t>) </a:t>
            </a:r>
          </a:p>
          <a:p>
            <a:r>
              <a:rPr lang="cs-CZ" dirty="0" err="1"/>
              <a:t>Geographic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  <a:p>
            <a:pPr lvl="1"/>
            <a:r>
              <a:rPr lang="cs-CZ" dirty="0" err="1"/>
              <a:t>GIScience</a:t>
            </a:r>
            <a:r>
              <a:rPr lang="cs-CZ" dirty="0"/>
              <a:t>, </a:t>
            </a:r>
            <a:r>
              <a:rPr lang="cs-CZ" dirty="0" err="1"/>
              <a:t>critical</a:t>
            </a:r>
            <a:r>
              <a:rPr lang="cs-CZ" dirty="0"/>
              <a:t> GIS</a:t>
            </a:r>
          </a:p>
          <a:p>
            <a:pPr lvl="1"/>
            <a:endParaRPr lang="en-GB" dirty="0"/>
          </a:p>
        </p:txBody>
      </p:sp>
      <p:pic>
        <p:nvPicPr>
          <p:cNvPr id="7" name="Obrázek 6" descr="Obsah obrázku snímek obrazovky, voda, umění&#10;&#10;Popis byl vytvořen automaticky">
            <a:extLst>
              <a:ext uri="{FF2B5EF4-FFF2-40B4-BE49-F238E27FC236}">
                <a16:creationId xmlns:a16="http://schemas.microsoft.com/office/drawing/2014/main" id="{543E632C-3D62-8632-7FAF-99CD284CA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75" y="4874528"/>
            <a:ext cx="3410993" cy="19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F44AF6-A06E-604F-042D-73D48EC125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D84004-B83F-D728-C774-14297F9F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Geographies</a:t>
            </a:r>
            <a:r>
              <a:rPr lang="cs-CZ" sz="3600" dirty="0"/>
              <a:t> </a:t>
            </a:r>
            <a:r>
              <a:rPr lang="cs-CZ" sz="3600" dirty="0" err="1"/>
              <a:t>produced</a:t>
            </a:r>
            <a:r>
              <a:rPr lang="cs-CZ" sz="3600" dirty="0"/>
              <a:t> by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digital</a:t>
            </a:r>
            <a:endParaRPr lang="en-GB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DE1C68-6D76-B9C9-9D02-2F45F0A2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transformed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digital</a:t>
            </a:r>
            <a:r>
              <a:rPr lang="cs-CZ" dirty="0"/>
              <a:t> media and software</a:t>
            </a:r>
          </a:p>
          <a:p>
            <a:pPr lvl="1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,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flows</a:t>
            </a:r>
            <a:r>
              <a:rPr lang="cs-CZ" dirty="0"/>
              <a:t>, </a:t>
            </a:r>
            <a:r>
              <a:rPr lang="cs-CZ" dirty="0" err="1"/>
              <a:t>space-time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code</a:t>
            </a:r>
            <a:r>
              <a:rPr lang="cs-CZ" dirty="0"/>
              <a:t>/</a:t>
            </a:r>
            <a:r>
              <a:rPr lang="cs-CZ" dirty="0" err="1"/>
              <a:t>space</a:t>
            </a:r>
            <a:r>
              <a:rPr lang="cs-CZ" dirty="0"/>
              <a:t> – </a:t>
            </a:r>
            <a:r>
              <a:rPr lang="cs-CZ" dirty="0" err="1"/>
              <a:t>ontogenesis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spaces</a:t>
            </a:r>
            <a:r>
              <a:rPr lang="cs-CZ" dirty="0"/>
              <a:t> via software </a:t>
            </a:r>
            <a:r>
              <a:rPr lang="cs-CZ" dirty="0" err="1"/>
              <a:t>codes</a:t>
            </a:r>
            <a:r>
              <a:rPr lang="cs-CZ" dirty="0"/>
              <a:t> and </a:t>
            </a:r>
            <a:r>
              <a:rPr lang="cs-CZ" dirty="0" err="1"/>
              <a:t>algorithms</a:t>
            </a:r>
            <a:endParaRPr lang="cs-CZ" dirty="0"/>
          </a:p>
          <a:p>
            <a:r>
              <a:rPr lang="cs-CZ" dirty="0"/>
              <a:t>S</a:t>
            </a:r>
            <a:r>
              <a:rPr lang="en-US" dirty="0"/>
              <a:t>paces are being increasingly</a:t>
            </a:r>
            <a:r>
              <a:rPr lang="cs-CZ" dirty="0"/>
              <a:t> </a:t>
            </a:r>
            <a:r>
              <a:rPr lang="en-US" dirty="0"/>
              <a:t>mediated and experienced through digital interfaces</a:t>
            </a:r>
            <a:endParaRPr lang="cs-CZ" dirty="0"/>
          </a:p>
          <a:p>
            <a:pPr lvl="1"/>
            <a:r>
              <a:rPr lang="cs-CZ" dirty="0" err="1"/>
              <a:t>locative</a:t>
            </a:r>
            <a:r>
              <a:rPr lang="cs-CZ" dirty="0"/>
              <a:t> media, </a:t>
            </a:r>
            <a:r>
              <a:rPr lang="cs-CZ" dirty="0" err="1"/>
              <a:t>geoweb</a:t>
            </a:r>
            <a:r>
              <a:rPr lang="cs-CZ" dirty="0"/>
              <a:t>,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  <a:p>
            <a:r>
              <a:rPr lang="cs-CZ" dirty="0"/>
              <a:t>Smart </a:t>
            </a:r>
            <a:r>
              <a:rPr lang="cs-CZ" dirty="0" err="1"/>
              <a:t>cities</a:t>
            </a:r>
            <a:r>
              <a:rPr lang="cs-CZ" dirty="0"/>
              <a:t> and big data </a:t>
            </a:r>
            <a:r>
              <a:rPr lang="cs-CZ" dirty="0" err="1"/>
              <a:t>governmentality</a:t>
            </a:r>
            <a:endParaRPr lang="cs-CZ" dirty="0"/>
          </a:p>
          <a:p>
            <a:pPr lvl="1"/>
            <a:r>
              <a:rPr lang="cs-CZ" dirty="0"/>
              <a:t>h</a:t>
            </a:r>
            <a:r>
              <a:rPr lang="en-US" dirty="0"/>
              <a:t>ow</a:t>
            </a:r>
            <a:r>
              <a:rPr lang="cs-CZ" dirty="0"/>
              <a:t> </a:t>
            </a:r>
            <a:r>
              <a:rPr lang="en-US" dirty="0"/>
              <a:t>populations are managed is mediated by information</a:t>
            </a:r>
            <a:r>
              <a:rPr lang="cs-CZ" dirty="0"/>
              <a:t>	 </a:t>
            </a:r>
            <a:r>
              <a:rPr lang="en-US" dirty="0"/>
              <a:t>systems and databases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2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B9B3AE-1931-05EB-7B95-77363F3FD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483D44-90D1-7F17-3832-599E0044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Geographies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digital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0B895-6CC0-81A7-C895-F73711493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/</a:t>
            </a:r>
            <a:r>
              <a:rPr lang="cs-CZ" dirty="0" err="1"/>
              <a:t>cyberspace</a:t>
            </a:r>
            <a:r>
              <a:rPr lang="cs-CZ" dirty="0"/>
              <a:t> </a:t>
            </a:r>
            <a:r>
              <a:rPr lang="cs-CZ" dirty="0" err="1"/>
              <a:t>geographies</a:t>
            </a:r>
            <a:endParaRPr lang="cs-CZ" dirty="0"/>
          </a:p>
          <a:p>
            <a:pPr lvl="1"/>
            <a:r>
              <a:rPr lang="en-US" dirty="0"/>
              <a:t>predominantly visual understanding</a:t>
            </a:r>
            <a:r>
              <a:rPr lang="cs-CZ" dirty="0"/>
              <a:t> </a:t>
            </a:r>
            <a:r>
              <a:rPr lang="en-US" dirty="0"/>
              <a:t>of space in which various computer-generated</a:t>
            </a:r>
            <a:r>
              <a:rPr lang="cs-CZ" dirty="0"/>
              <a:t> </a:t>
            </a:r>
            <a:r>
              <a:rPr lang="en-US" dirty="0"/>
              <a:t>environments </a:t>
            </a:r>
            <a:r>
              <a:rPr lang="cs-CZ" dirty="0"/>
              <a:t>are</a:t>
            </a:r>
            <a:r>
              <a:rPr lang="en-US" dirty="0"/>
              <a:t> accessed via a screen</a:t>
            </a:r>
            <a:endParaRPr lang="cs-CZ" dirty="0"/>
          </a:p>
          <a:p>
            <a:pPr lvl="1"/>
            <a:r>
              <a:rPr lang="cs-CZ" dirty="0"/>
              <a:t>s</a:t>
            </a:r>
            <a:r>
              <a:rPr lang="en-US" dirty="0" err="1"/>
              <a:t>patialities</a:t>
            </a:r>
            <a:r>
              <a:rPr lang="cs-CZ" dirty="0"/>
              <a:t> </a:t>
            </a:r>
            <a:r>
              <a:rPr lang="en-US" dirty="0"/>
              <a:t>of video games and social media</a:t>
            </a:r>
            <a:endParaRPr lang="cs-CZ" dirty="0"/>
          </a:p>
          <a:p>
            <a:r>
              <a:rPr lang="cs-CZ" dirty="0"/>
              <a:t>G</a:t>
            </a:r>
            <a:r>
              <a:rPr lang="en-US" dirty="0" err="1"/>
              <a:t>eographies</a:t>
            </a:r>
            <a:r>
              <a:rPr lang="en-US" dirty="0"/>
              <a:t> of big data production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mining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emergence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doubles</a:t>
            </a:r>
            <a:endParaRPr lang="cs-CZ" dirty="0"/>
          </a:p>
          <a:p>
            <a:pPr lvl="1"/>
            <a:r>
              <a:rPr lang="cs-CZ" dirty="0" err="1"/>
              <a:t>unequalities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web </a:t>
            </a:r>
            <a:r>
              <a:rPr lang="cs-CZ" dirty="0" err="1"/>
              <a:t>content</a:t>
            </a:r>
            <a:endParaRPr lang="cs-CZ" dirty="0"/>
          </a:p>
          <a:p>
            <a:pPr lvl="1"/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algorithmized</a:t>
            </a:r>
            <a:r>
              <a:rPr lang="cs-CZ" dirty="0"/>
              <a:t> </a:t>
            </a:r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big data</a:t>
            </a:r>
          </a:p>
          <a:p>
            <a:r>
              <a:rPr lang="cs-CZ" dirty="0" err="1"/>
              <a:t>Geographies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Internet </a:t>
            </a:r>
            <a:r>
              <a:rPr lang="cs-CZ" dirty="0" err="1"/>
              <a:t>communication</a:t>
            </a:r>
            <a:endParaRPr lang="en-GB" dirty="0"/>
          </a:p>
        </p:txBody>
      </p:sp>
      <p:pic>
        <p:nvPicPr>
          <p:cNvPr id="7" name="Obrázek 6" descr="Obsah obrázku oblečení, osoba, PC hra, Lidská tvář&#10;&#10;Popis byl vytvořen automaticky">
            <a:extLst>
              <a:ext uri="{FF2B5EF4-FFF2-40B4-BE49-F238E27FC236}">
                <a16:creationId xmlns:a16="http://schemas.microsoft.com/office/drawing/2014/main" id="{02FB3BFB-7D9C-BB43-94B8-A55EED736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04" y="5437881"/>
            <a:ext cx="2511845" cy="13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4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2F6EB5-A5E9-F193-51CB-038400C84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EF564E-F603-B722-9CB2-3CDD3085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Spaces</a:t>
            </a:r>
            <a:r>
              <a:rPr lang="cs-CZ" dirty="0"/>
              <a:t> in </a:t>
            </a:r>
            <a:r>
              <a:rPr lang="cs-CZ" dirty="0" err="1"/>
              <a:t>communication</a:t>
            </a:r>
            <a:endParaRPr lang="en-GB" dirty="0"/>
          </a:p>
        </p:txBody>
      </p:sp>
      <p:pic>
        <p:nvPicPr>
          <p:cNvPr id="9" name="Obrázek 8" descr="Obsah obrázku text, diagram, kruh, kresba&#10;&#10;Popis byl vytvořen automaticky">
            <a:extLst>
              <a:ext uri="{FF2B5EF4-FFF2-40B4-BE49-F238E27FC236}">
                <a16:creationId xmlns:a16="http://schemas.microsoft.com/office/drawing/2014/main" id="{9316D025-F681-4A85-3A1D-ADFA73D8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9" y="1356450"/>
            <a:ext cx="7030377" cy="47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1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1E58D-6A53-43AB-FB1B-69016F2AC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46AA3-B75D-46D2-6C60-0C5761B8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Communication</a:t>
            </a:r>
            <a:r>
              <a:rPr lang="cs-CZ" dirty="0"/>
              <a:t> in </a:t>
            </a:r>
            <a:r>
              <a:rPr lang="cs-CZ" dirty="0" err="1"/>
              <a:t>spaces</a:t>
            </a:r>
            <a:endParaRPr lang="en-GB" dirty="0"/>
          </a:p>
        </p:txBody>
      </p:sp>
      <p:pic>
        <p:nvPicPr>
          <p:cNvPr id="7" name="Obrázek 6" descr="Obsah obrázku útes, pod vodou, území, akvárium&#10;&#10;Popis byl vytvořen automaticky">
            <a:extLst>
              <a:ext uri="{FF2B5EF4-FFF2-40B4-BE49-F238E27FC236}">
                <a16:creationId xmlns:a16="http://schemas.microsoft.com/office/drawing/2014/main" id="{C29935E8-E513-C3B4-06A8-9684E7C47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5" y="1457718"/>
            <a:ext cx="4494882" cy="2782369"/>
          </a:xfrm>
          <a:prstGeom prst="rect">
            <a:avLst/>
          </a:prstGeom>
        </p:spPr>
      </p:pic>
      <p:pic>
        <p:nvPicPr>
          <p:cNvPr id="9" name="Obrázek 8" descr="Obsah obrázku text, mapa, Země, Svět&#10;&#10;Popis byl vytvořen automaticky">
            <a:extLst>
              <a:ext uri="{FF2B5EF4-FFF2-40B4-BE49-F238E27FC236}">
                <a16:creationId xmlns:a16="http://schemas.microsoft.com/office/drawing/2014/main" id="{D1C2CA02-C34F-B35A-1B93-3D9F529C3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5" y="4333560"/>
            <a:ext cx="4671152" cy="2445205"/>
          </a:xfrm>
          <a:prstGeom prst="rect">
            <a:avLst/>
          </a:prstGeom>
        </p:spPr>
      </p:pic>
      <p:pic>
        <p:nvPicPr>
          <p:cNvPr id="11" name="Obrázek 10" descr="Obsah obrázku obloha, venku, mrak, Vysílač&#10;&#10;Popis byl vytvořen automaticky">
            <a:extLst>
              <a:ext uri="{FF2B5EF4-FFF2-40B4-BE49-F238E27FC236}">
                <a16:creationId xmlns:a16="http://schemas.microsoft.com/office/drawing/2014/main" id="{DE7AEC44-2470-739C-244B-ECC58353F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09" y="1814505"/>
            <a:ext cx="2973775" cy="38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0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2BFAEC-EF9B-15EB-8A3B-8D4176159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886D76-C4F6-3B94-25D9-35612234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Places</a:t>
            </a:r>
            <a:r>
              <a:rPr lang="cs-CZ" dirty="0"/>
              <a:t> in </a:t>
            </a:r>
            <a:r>
              <a:rPr lang="cs-CZ" dirty="0" err="1"/>
              <a:t>communication</a:t>
            </a:r>
            <a:endParaRPr lang="en-GB" dirty="0"/>
          </a:p>
        </p:txBody>
      </p:sp>
      <p:pic>
        <p:nvPicPr>
          <p:cNvPr id="7" name="Obrázek 6" descr="Obsah obrázku interiér, počítač, computer, zeď&#10;&#10;Popis byl vytvořen automaticky">
            <a:extLst>
              <a:ext uri="{FF2B5EF4-FFF2-40B4-BE49-F238E27FC236}">
                <a16:creationId xmlns:a16="http://schemas.microsoft.com/office/drawing/2014/main" id="{B74A05AA-97FF-E5AC-C4E1-B7E2CD322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3" y="2948591"/>
            <a:ext cx="4572794" cy="3047339"/>
          </a:xfrm>
          <a:prstGeom prst="rect">
            <a:avLst/>
          </a:prstGeom>
        </p:spPr>
      </p:pic>
      <p:pic>
        <p:nvPicPr>
          <p:cNvPr id="9" name="Obrázek 8" descr="Obsah obrázku osoba, elektronika, oblečení, text&#10;&#10;Popis byl vytvořen automaticky">
            <a:extLst>
              <a:ext uri="{FF2B5EF4-FFF2-40B4-BE49-F238E27FC236}">
                <a16:creationId xmlns:a16="http://schemas.microsoft.com/office/drawing/2014/main" id="{3D08F687-D53F-00FA-78C3-C03F818E2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65" y="1657652"/>
            <a:ext cx="3870880" cy="25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543DE5-7E09-1204-1558-FF420BA60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2E9C17-E126-7D5A-441D-FE87EFD8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Communication</a:t>
            </a:r>
            <a:r>
              <a:rPr lang="cs-CZ" dirty="0"/>
              <a:t> 					in </a:t>
            </a:r>
            <a:r>
              <a:rPr lang="cs-CZ" dirty="0" err="1"/>
              <a:t>places</a:t>
            </a:r>
            <a:endParaRPr lang="en-GB" dirty="0"/>
          </a:p>
        </p:txBody>
      </p:sp>
      <p:pic>
        <p:nvPicPr>
          <p:cNvPr id="7" name="Obrázek 6" descr="Obsah obrázku oblečení, osoba, Lidská tvář, lidé&#10;&#10;Popis byl vytvořen automaticky">
            <a:extLst>
              <a:ext uri="{FF2B5EF4-FFF2-40B4-BE49-F238E27FC236}">
                <a16:creationId xmlns:a16="http://schemas.microsoft.com/office/drawing/2014/main" id="{EC73E3B8-CCD7-FA69-3B71-DC7594933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7" y="2429840"/>
            <a:ext cx="4337422" cy="2893027"/>
          </a:xfrm>
          <a:prstGeom prst="rect">
            <a:avLst/>
          </a:prstGeom>
        </p:spPr>
      </p:pic>
      <p:pic>
        <p:nvPicPr>
          <p:cNvPr id="9" name="Obrázek 8" descr="Obsah obrázku osoba, oblečení, interiér, počítač&#10;&#10;Popis byl vytvořen automaticky">
            <a:extLst>
              <a:ext uri="{FF2B5EF4-FFF2-40B4-BE49-F238E27FC236}">
                <a16:creationId xmlns:a16="http://schemas.microsoft.com/office/drawing/2014/main" id="{53D06465-50E1-64A4-E51E-2D34BF4F3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11" y="3074257"/>
            <a:ext cx="4073206" cy="2716828"/>
          </a:xfrm>
          <a:prstGeom prst="rect">
            <a:avLst/>
          </a:prstGeom>
        </p:spPr>
      </p:pic>
      <p:pic>
        <p:nvPicPr>
          <p:cNvPr id="11" name="Obrázek 10" descr="Obsah obrázku osoba, oblečení, interiér, computer&#10;&#10;Popis byl vytvořen automaticky">
            <a:extLst>
              <a:ext uri="{FF2B5EF4-FFF2-40B4-BE49-F238E27FC236}">
                <a16:creationId xmlns:a16="http://schemas.microsoft.com/office/drawing/2014/main" id="{22B67B69-49DA-B6F1-DE85-CA967DB6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42" y="553301"/>
            <a:ext cx="3360144" cy="22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95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3890</TotalTime>
  <Words>699</Words>
  <Application>Microsoft Office PowerPoint</Application>
  <PresentationFormat>Vlastní</PresentationFormat>
  <Paragraphs>98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Geographies of virtual space and the problem of internet communication  Pavel Doboš</vt:lpstr>
      <vt:lpstr>Introduction</vt:lpstr>
      <vt:lpstr>Geographies through the digital</vt:lpstr>
      <vt:lpstr>Geographies produced by the digital</vt:lpstr>
      <vt:lpstr>Geographies of the digital</vt:lpstr>
      <vt:lpstr>Spaces in communication</vt:lpstr>
      <vt:lpstr>Communication in spaces</vt:lpstr>
      <vt:lpstr>Places in communication</vt:lpstr>
      <vt:lpstr>Communication      in places</vt:lpstr>
      <vt:lpstr>Prezentace aplikace PowerPoint</vt:lpstr>
      <vt:lpstr>Critical cartographies and the cartographic reason  Pavel Doboš</vt:lpstr>
      <vt:lpstr>Beginnings of critical cartography</vt:lpstr>
      <vt:lpstr>Crit. cartography today – 1. approach</vt:lpstr>
      <vt:lpstr>Crit. cartography today – 2. approach</vt:lpstr>
      <vt:lpstr>Prezentace aplikace PowerPoint</vt:lpstr>
      <vt:lpstr>Prezentace aplikace PowerPoint</vt:lpstr>
      <vt:lpstr>Critique of cartographic reason</vt:lpstr>
      <vt:lpstr>Prezentace aplikace PowerPoint</vt:lpstr>
      <vt:lpstr>Prezentace aplikace PowerPoint</vt:lpstr>
      <vt:lpstr>Post-representational cartography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autor</cp:lastModifiedBy>
  <cp:revision>196</cp:revision>
  <cp:lastPrinted>1601-01-01T00:00:00Z</cp:lastPrinted>
  <dcterms:created xsi:type="dcterms:W3CDTF">2019-11-07T07:58:28Z</dcterms:created>
  <dcterms:modified xsi:type="dcterms:W3CDTF">2024-12-11T20:37:48Z</dcterms:modified>
</cp:coreProperties>
</file>